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37476113" cy="21059775"/>
  <p:notesSz cx="6858000" cy="9144000"/>
  <p:defaultTextStyle>
    <a:defPPr>
      <a:defRPr lang="ru-RU"/>
    </a:defPPr>
    <a:lvl1pPr marL="0" algn="l" defTabSz="2809723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1pPr>
    <a:lvl2pPr marL="1404861" algn="l" defTabSz="2809723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2pPr>
    <a:lvl3pPr marL="2809723" algn="l" defTabSz="2809723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3pPr>
    <a:lvl4pPr marL="4214584" algn="l" defTabSz="2809723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4pPr>
    <a:lvl5pPr marL="5619445" algn="l" defTabSz="2809723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5pPr>
    <a:lvl6pPr marL="7024307" algn="l" defTabSz="2809723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6pPr>
    <a:lvl7pPr marL="8429168" algn="l" defTabSz="2809723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7pPr>
    <a:lvl8pPr marL="9834029" algn="l" defTabSz="2809723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8pPr>
    <a:lvl9pPr marL="11238890" algn="l" defTabSz="2809723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8032" autoAdjust="0"/>
    <p:restoredTop sz="94660"/>
  </p:normalViewPr>
  <p:slideViewPr>
    <p:cSldViewPr snapToGrid="0">
      <p:cViewPr>
        <p:scale>
          <a:sx n="30" d="100"/>
          <a:sy n="30" d="100"/>
        </p:scale>
        <p:origin x="-222" y="456"/>
      </p:cViewPr>
      <p:guideLst>
        <p:guide orient="horz" pos="6633"/>
        <p:guide pos="118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4514" y="3446590"/>
            <a:ext cx="28107085" cy="7331922"/>
          </a:xfrm>
        </p:spPr>
        <p:txBody>
          <a:bodyPr anchor="b"/>
          <a:lstStyle>
            <a:lvl1pPr algn="ctr">
              <a:defRPr sz="1842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4514" y="11061258"/>
            <a:ext cx="28107085" cy="5084569"/>
          </a:xfrm>
        </p:spPr>
        <p:txBody>
          <a:bodyPr/>
          <a:lstStyle>
            <a:lvl1pPr marL="0" indent="0" algn="ctr">
              <a:buNone/>
              <a:defRPr sz="7370"/>
            </a:lvl1pPr>
            <a:lvl2pPr marL="1403970" indent="0" algn="ctr">
              <a:buNone/>
              <a:defRPr sz="6142"/>
            </a:lvl2pPr>
            <a:lvl3pPr marL="2807940" indent="0" algn="ctr">
              <a:buNone/>
              <a:defRPr sz="5527"/>
            </a:lvl3pPr>
            <a:lvl4pPr marL="4211909" indent="0" algn="ctr">
              <a:buNone/>
              <a:defRPr sz="4913"/>
            </a:lvl4pPr>
            <a:lvl5pPr marL="5615879" indent="0" algn="ctr">
              <a:buNone/>
              <a:defRPr sz="4913"/>
            </a:lvl5pPr>
            <a:lvl6pPr marL="7019849" indent="0" algn="ctr">
              <a:buNone/>
              <a:defRPr sz="4913"/>
            </a:lvl6pPr>
            <a:lvl7pPr marL="8423819" indent="0" algn="ctr">
              <a:buNone/>
              <a:defRPr sz="4913"/>
            </a:lvl7pPr>
            <a:lvl8pPr marL="9827788" indent="0" algn="ctr">
              <a:buNone/>
              <a:defRPr sz="4913"/>
            </a:lvl8pPr>
            <a:lvl9pPr marL="11231758" indent="0" algn="ctr">
              <a:buNone/>
              <a:defRPr sz="4913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1FB5-43C3-4EA7-BB71-08674CA5BA9F}" type="datetimeFigureOut">
              <a:rPr lang="ru-RU" smtClean="0"/>
              <a:pPr/>
              <a:t>27.06.2021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3356-8D97-4309-A7A8-B5574E6CC7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1270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1FB5-43C3-4EA7-BB71-08674CA5BA9F}" type="datetimeFigureOut">
              <a:rPr lang="ru-RU" smtClean="0"/>
              <a:pPr/>
              <a:t>27.06.2021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3356-8D97-4309-A7A8-B5574E6CC7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9012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818843" y="1121238"/>
            <a:ext cx="8080787" cy="1784718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6483" y="1121238"/>
            <a:ext cx="23773909" cy="1784718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1FB5-43C3-4EA7-BB71-08674CA5BA9F}" type="datetimeFigureOut">
              <a:rPr lang="ru-RU" smtClean="0"/>
              <a:pPr/>
              <a:t>27.06.2021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3356-8D97-4309-A7A8-B5574E6CC7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8283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1FB5-43C3-4EA7-BB71-08674CA5BA9F}" type="datetimeFigureOut">
              <a:rPr lang="ru-RU" smtClean="0"/>
              <a:pPr/>
              <a:t>27.06.2021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3356-8D97-4309-A7A8-B5574E6CC7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52844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964" y="5250322"/>
            <a:ext cx="32323147" cy="8760280"/>
          </a:xfrm>
        </p:spPr>
        <p:txBody>
          <a:bodyPr anchor="b"/>
          <a:lstStyle>
            <a:lvl1pPr>
              <a:defRPr sz="1842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6964" y="14093478"/>
            <a:ext cx="32323147" cy="4606824"/>
          </a:xfrm>
        </p:spPr>
        <p:txBody>
          <a:bodyPr/>
          <a:lstStyle>
            <a:lvl1pPr marL="0" indent="0">
              <a:buNone/>
              <a:defRPr sz="7370">
                <a:solidFill>
                  <a:schemeClr val="tx1">
                    <a:tint val="75000"/>
                  </a:schemeClr>
                </a:solidFill>
              </a:defRPr>
            </a:lvl1pPr>
            <a:lvl2pPr marL="1403970" indent="0">
              <a:buNone/>
              <a:defRPr sz="6142">
                <a:solidFill>
                  <a:schemeClr val="tx1">
                    <a:tint val="75000"/>
                  </a:schemeClr>
                </a:solidFill>
              </a:defRPr>
            </a:lvl2pPr>
            <a:lvl3pPr marL="2807940" indent="0">
              <a:buNone/>
              <a:defRPr sz="5527">
                <a:solidFill>
                  <a:schemeClr val="tx1">
                    <a:tint val="75000"/>
                  </a:schemeClr>
                </a:solidFill>
              </a:defRPr>
            </a:lvl3pPr>
            <a:lvl4pPr marL="4211909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4pPr>
            <a:lvl5pPr marL="5615879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5pPr>
            <a:lvl6pPr marL="7019849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6pPr>
            <a:lvl7pPr marL="8423819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7pPr>
            <a:lvl8pPr marL="9827788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8pPr>
            <a:lvl9pPr marL="11231758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1FB5-43C3-4EA7-BB71-08674CA5BA9F}" type="datetimeFigureOut">
              <a:rPr lang="ru-RU" smtClean="0"/>
              <a:pPr/>
              <a:t>27.06.2021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3356-8D97-4309-A7A8-B5574E6CC7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6320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6483" y="5606190"/>
            <a:ext cx="15927348" cy="1336223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972282" y="5606190"/>
            <a:ext cx="15927348" cy="1336223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1FB5-43C3-4EA7-BB71-08674CA5BA9F}" type="datetimeFigureOut">
              <a:rPr lang="ru-RU" smtClean="0"/>
              <a:pPr/>
              <a:t>27.06.2021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3356-8D97-4309-A7A8-B5574E6CC7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8998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1364" y="1121240"/>
            <a:ext cx="32323147" cy="407058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1366" y="5162572"/>
            <a:ext cx="15854151" cy="2530096"/>
          </a:xfrm>
        </p:spPr>
        <p:txBody>
          <a:bodyPr anchor="b"/>
          <a:lstStyle>
            <a:lvl1pPr marL="0" indent="0">
              <a:buNone/>
              <a:defRPr sz="7370" b="1"/>
            </a:lvl1pPr>
            <a:lvl2pPr marL="1403970" indent="0">
              <a:buNone/>
              <a:defRPr sz="6142" b="1"/>
            </a:lvl2pPr>
            <a:lvl3pPr marL="2807940" indent="0">
              <a:buNone/>
              <a:defRPr sz="5527" b="1"/>
            </a:lvl3pPr>
            <a:lvl4pPr marL="4211909" indent="0">
              <a:buNone/>
              <a:defRPr sz="4913" b="1"/>
            </a:lvl4pPr>
            <a:lvl5pPr marL="5615879" indent="0">
              <a:buNone/>
              <a:defRPr sz="4913" b="1"/>
            </a:lvl5pPr>
            <a:lvl6pPr marL="7019849" indent="0">
              <a:buNone/>
              <a:defRPr sz="4913" b="1"/>
            </a:lvl6pPr>
            <a:lvl7pPr marL="8423819" indent="0">
              <a:buNone/>
              <a:defRPr sz="4913" b="1"/>
            </a:lvl7pPr>
            <a:lvl8pPr marL="9827788" indent="0">
              <a:buNone/>
              <a:defRPr sz="4913" b="1"/>
            </a:lvl8pPr>
            <a:lvl9pPr marL="11231758" indent="0">
              <a:buNone/>
              <a:defRPr sz="491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1366" y="7692668"/>
            <a:ext cx="15854151" cy="113147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972282" y="5162572"/>
            <a:ext cx="15932229" cy="2530096"/>
          </a:xfrm>
        </p:spPr>
        <p:txBody>
          <a:bodyPr anchor="b"/>
          <a:lstStyle>
            <a:lvl1pPr marL="0" indent="0">
              <a:buNone/>
              <a:defRPr sz="7370" b="1"/>
            </a:lvl1pPr>
            <a:lvl2pPr marL="1403970" indent="0">
              <a:buNone/>
              <a:defRPr sz="6142" b="1"/>
            </a:lvl2pPr>
            <a:lvl3pPr marL="2807940" indent="0">
              <a:buNone/>
              <a:defRPr sz="5527" b="1"/>
            </a:lvl3pPr>
            <a:lvl4pPr marL="4211909" indent="0">
              <a:buNone/>
              <a:defRPr sz="4913" b="1"/>
            </a:lvl4pPr>
            <a:lvl5pPr marL="5615879" indent="0">
              <a:buNone/>
              <a:defRPr sz="4913" b="1"/>
            </a:lvl5pPr>
            <a:lvl6pPr marL="7019849" indent="0">
              <a:buNone/>
              <a:defRPr sz="4913" b="1"/>
            </a:lvl6pPr>
            <a:lvl7pPr marL="8423819" indent="0">
              <a:buNone/>
              <a:defRPr sz="4913" b="1"/>
            </a:lvl7pPr>
            <a:lvl8pPr marL="9827788" indent="0">
              <a:buNone/>
              <a:defRPr sz="4913" b="1"/>
            </a:lvl8pPr>
            <a:lvl9pPr marL="11231758" indent="0">
              <a:buNone/>
              <a:defRPr sz="491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972282" y="7692668"/>
            <a:ext cx="15932229" cy="113147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1FB5-43C3-4EA7-BB71-08674CA5BA9F}" type="datetimeFigureOut">
              <a:rPr lang="ru-RU" smtClean="0"/>
              <a:pPr/>
              <a:t>27.06.2021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3356-8D97-4309-A7A8-B5574E6CC7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0235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1FB5-43C3-4EA7-BB71-08674CA5BA9F}" type="datetimeFigureOut">
              <a:rPr lang="ru-RU" smtClean="0"/>
              <a:pPr/>
              <a:t>27.06.2021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3356-8D97-4309-A7A8-B5574E6CC7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7363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1FB5-43C3-4EA7-BB71-08674CA5BA9F}" type="datetimeFigureOut">
              <a:rPr lang="ru-RU" smtClean="0"/>
              <a:pPr/>
              <a:t>27.06.2021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3356-8D97-4309-A7A8-B5574E6CC7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0888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1365" y="1403985"/>
            <a:ext cx="12087021" cy="4913948"/>
          </a:xfrm>
        </p:spPr>
        <p:txBody>
          <a:bodyPr anchor="b"/>
          <a:lstStyle>
            <a:lvl1pPr>
              <a:defRPr sz="982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32229" y="3032219"/>
            <a:ext cx="18972282" cy="14966090"/>
          </a:xfrm>
        </p:spPr>
        <p:txBody>
          <a:bodyPr/>
          <a:lstStyle>
            <a:lvl1pPr>
              <a:defRPr sz="9827"/>
            </a:lvl1pPr>
            <a:lvl2pPr>
              <a:defRPr sz="8598"/>
            </a:lvl2pPr>
            <a:lvl3pPr>
              <a:defRPr sz="7370"/>
            </a:lvl3pPr>
            <a:lvl4pPr>
              <a:defRPr sz="6142"/>
            </a:lvl4pPr>
            <a:lvl5pPr>
              <a:defRPr sz="6142"/>
            </a:lvl5pPr>
            <a:lvl6pPr>
              <a:defRPr sz="6142"/>
            </a:lvl6pPr>
            <a:lvl7pPr>
              <a:defRPr sz="6142"/>
            </a:lvl7pPr>
            <a:lvl8pPr>
              <a:defRPr sz="6142"/>
            </a:lvl8pPr>
            <a:lvl9pPr>
              <a:defRPr sz="6142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1365" y="6317933"/>
            <a:ext cx="12087021" cy="11704751"/>
          </a:xfrm>
        </p:spPr>
        <p:txBody>
          <a:bodyPr/>
          <a:lstStyle>
            <a:lvl1pPr marL="0" indent="0">
              <a:buNone/>
              <a:defRPr sz="4913"/>
            </a:lvl1pPr>
            <a:lvl2pPr marL="1403970" indent="0">
              <a:buNone/>
              <a:defRPr sz="4299"/>
            </a:lvl2pPr>
            <a:lvl3pPr marL="2807940" indent="0">
              <a:buNone/>
              <a:defRPr sz="3685"/>
            </a:lvl3pPr>
            <a:lvl4pPr marL="4211909" indent="0">
              <a:buNone/>
              <a:defRPr sz="3071"/>
            </a:lvl4pPr>
            <a:lvl5pPr marL="5615879" indent="0">
              <a:buNone/>
              <a:defRPr sz="3071"/>
            </a:lvl5pPr>
            <a:lvl6pPr marL="7019849" indent="0">
              <a:buNone/>
              <a:defRPr sz="3071"/>
            </a:lvl6pPr>
            <a:lvl7pPr marL="8423819" indent="0">
              <a:buNone/>
              <a:defRPr sz="3071"/>
            </a:lvl7pPr>
            <a:lvl8pPr marL="9827788" indent="0">
              <a:buNone/>
              <a:defRPr sz="3071"/>
            </a:lvl8pPr>
            <a:lvl9pPr marL="11231758" indent="0">
              <a:buNone/>
              <a:defRPr sz="307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1FB5-43C3-4EA7-BB71-08674CA5BA9F}" type="datetimeFigureOut">
              <a:rPr lang="ru-RU" smtClean="0"/>
              <a:pPr/>
              <a:t>27.06.2021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3356-8D97-4309-A7A8-B5574E6CC7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0463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1365" y="1403985"/>
            <a:ext cx="12087021" cy="4913948"/>
          </a:xfrm>
        </p:spPr>
        <p:txBody>
          <a:bodyPr anchor="b"/>
          <a:lstStyle>
            <a:lvl1pPr>
              <a:defRPr sz="982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932229" y="3032219"/>
            <a:ext cx="18972282" cy="14966090"/>
          </a:xfrm>
        </p:spPr>
        <p:txBody>
          <a:bodyPr anchor="t"/>
          <a:lstStyle>
            <a:lvl1pPr marL="0" indent="0">
              <a:buNone/>
              <a:defRPr sz="9827"/>
            </a:lvl1pPr>
            <a:lvl2pPr marL="1403970" indent="0">
              <a:buNone/>
              <a:defRPr sz="8598"/>
            </a:lvl2pPr>
            <a:lvl3pPr marL="2807940" indent="0">
              <a:buNone/>
              <a:defRPr sz="7370"/>
            </a:lvl3pPr>
            <a:lvl4pPr marL="4211909" indent="0">
              <a:buNone/>
              <a:defRPr sz="6142"/>
            </a:lvl4pPr>
            <a:lvl5pPr marL="5615879" indent="0">
              <a:buNone/>
              <a:defRPr sz="6142"/>
            </a:lvl5pPr>
            <a:lvl6pPr marL="7019849" indent="0">
              <a:buNone/>
              <a:defRPr sz="6142"/>
            </a:lvl6pPr>
            <a:lvl7pPr marL="8423819" indent="0">
              <a:buNone/>
              <a:defRPr sz="6142"/>
            </a:lvl7pPr>
            <a:lvl8pPr marL="9827788" indent="0">
              <a:buNone/>
              <a:defRPr sz="6142"/>
            </a:lvl8pPr>
            <a:lvl9pPr marL="11231758" indent="0">
              <a:buNone/>
              <a:defRPr sz="6142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1365" y="6317933"/>
            <a:ext cx="12087021" cy="11704751"/>
          </a:xfrm>
        </p:spPr>
        <p:txBody>
          <a:bodyPr/>
          <a:lstStyle>
            <a:lvl1pPr marL="0" indent="0">
              <a:buNone/>
              <a:defRPr sz="4913"/>
            </a:lvl1pPr>
            <a:lvl2pPr marL="1403970" indent="0">
              <a:buNone/>
              <a:defRPr sz="4299"/>
            </a:lvl2pPr>
            <a:lvl3pPr marL="2807940" indent="0">
              <a:buNone/>
              <a:defRPr sz="3685"/>
            </a:lvl3pPr>
            <a:lvl4pPr marL="4211909" indent="0">
              <a:buNone/>
              <a:defRPr sz="3071"/>
            </a:lvl4pPr>
            <a:lvl5pPr marL="5615879" indent="0">
              <a:buNone/>
              <a:defRPr sz="3071"/>
            </a:lvl5pPr>
            <a:lvl6pPr marL="7019849" indent="0">
              <a:buNone/>
              <a:defRPr sz="3071"/>
            </a:lvl6pPr>
            <a:lvl7pPr marL="8423819" indent="0">
              <a:buNone/>
              <a:defRPr sz="3071"/>
            </a:lvl7pPr>
            <a:lvl8pPr marL="9827788" indent="0">
              <a:buNone/>
              <a:defRPr sz="3071"/>
            </a:lvl8pPr>
            <a:lvl9pPr marL="11231758" indent="0">
              <a:buNone/>
              <a:defRPr sz="307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1FB5-43C3-4EA7-BB71-08674CA5BA9F}" type="datetimeFigureOut">
              <a:rPr lang="ru-RU" smtClean="0"/>
              <a:pPr/>
              <a:t>27.06.2021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3356-8D97-4309-A7A8-B5574E6CC7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3023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76483" y="1121240"/>
            <a:ext cx="32323147" cy="40705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6483" y="5606190"/>
            <a:ext cx="32323147" cy="13362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76483" y="19519293"/>
            <a:ext cx="8432125" cy="1121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E1FB5-43C3-4EA7-BB71-08674CA5BA9F}" type="datetimeFigureOut">
              <a:rPr lang="ru-RU" smtClean="0"/>
              <a:pPr/>
              <a:t>27.06.2021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13963" y="19519293"/>
            <a:ext cx="12648188" cy="1121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467505" y="19519293"/>
            <a:ext cx="8432125" cy="1121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13356-8D97-4309-A7A8-B5574E6CC7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83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807940" rtl="0" eaLnBrk="1" latinLnBrk="0" hangingPunct="1">
        <a:lnSpc>
          <a:spcPct val="90000"/>
        </a:lnSpc>
        <a:spcBef>
          <a:spcPct val="0"/>
        </a:spcBef>
        <a:buNone/>
        <a:defRPr sz="135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01985" indent="-701985" algn="l" defTabSz="2807940" rtl="0" eaLnBrk="1" latinLnBrk="0" hangingPunct="1">
        <a:lnSpc>
          <a:spcPct val="90000"/>
        </a:lnSpc>
        <a:spcBef>
          <a:spcPts val="3071"/>
        </a:spcBef>
        <a:buFont typeface="Arial" panose="020B0604020202020204" pitchFamily="34" charset="0"/>
        <a:buChar char="•"/>
        <a:defRPr sz="8598" kern="1200">
          <a:solidFill>
            <a:schemeClr val="tx1"/>
          </a:solidFill>
          <a:latin typeface="+mn-lt"/>
          <a:ea typeface="+mn-ea"/>
          <a:cs typeface="+mn-cs"/>
        </a:defRPr>
      </a:lvl1pPr>
      <a:lvl2pPr marL="2105955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7370" kern="1200">
          <a:solidFill>
            <a:schemeClr val="tx1"/>
          </a:solidFill>
          <a:latin typeface="+mn-lt"/>
          <a:ea typeface="+mn-ea"/>
          <a:cs typeface="+mn-cs"/>
        </a:defRPr>
      </a:lvl2pPr>
      <a:lvl3pPr marL="3509924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6142" kern="1200">
          <a:solidFill>
            <a:schemeClr val="tx1"/>
          </a:solidFill>
          <a:latin typeface="+mn-lt"/>
          <a:ea typeface="+mn-ea"/>
          <a:cs typeface="+mn-cs"/>
        </a:defRPr>
      </a:lvl3pPr>
      <a:lvl4pPr marL="4913894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4pPr>
      <a:lvl5pPr marL="6317864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5pPr>
      <a:lvl6pPr marL="7721834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6pPr>
      <a:lvl7pPr marL="9125803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7pPr>
      <a:lvl8pPr marL="10529773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8pPr>
      <a:lvl9pPr marL="11933743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1pPr>
      <a:lvl2pPr marL="1403970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2pPr>
      <a:lvl3pPr marL="2807940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3pPr>
      <a:lvl4pPr marL="4211909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4pPr>
      <a:lvl5pPr marL="5615879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5pPr>
      <a:lvl6pPr marL="7019849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6pPr>
      <a:lvl7pPr marL="8423819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7pPr>
      <a:lvl8pPr marL="9827788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8pPr>
      <a:lvl9pPr marL="11231758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67468" y="275475"/>
            <a:ext cx="34008645" cy="2657733"/>
          </a:xfrm>
        </p:spPr>
        <p:txBody>
          <a:bodyPr>
            <a:normAutofit/>
          </a:bodyPr>
          <a:lstStyle/>
          <a:p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сбалансированных хромосомных аномалий на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сперматологические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показатели, генотип гамет и мужскую фертильность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Андреева М.В., Черных В.Б.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бюджетное научное учреждение «Медико-генетический научный центр имени академика Н.П. Бочкова» 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0326" y="71334"/>
            <a:ext cx="3318914" cy="3318914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860303" y="2922955"/>
            <a:ext cx="16952791" cy="2302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Актуальность: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Наиболее распространенными типами сбалансированных хромосомных перестроек являются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Робертсоновские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транслокации (РТ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у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мужчин с нарушением фертильности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их частота в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8-10 раз выше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общепопуляционной (0,4%).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81023" y="5150615"/>
            <a:ext cx="173520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Цель и задачи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</a:p>
          <a:p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Оценить состояние сперматогенеза и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механизмы нарушения фертильности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мужчин с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РТ.</a:t>
            </a:r>
            <a:endParaRPr lang="ru-RU" sz="3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860303" y="6398527"/>
            <a:ext cx="17155992" cy="3228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Материалы и методы: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Обследован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21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мужчина-носитель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РТ с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нарушением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фертильности. Наличие РТ выявлено по результатам стандартного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цитогенетического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исследования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(анализ кариотипа по лимфоцитам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перифеерической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крови, 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GTG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-окрашивание). Всем пациентам выполняли стандартное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спермиологическое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исследование (согласно Руководству ВОЗ). Пяти носителям РТ выполнен количественный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кариологический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анализ незрелых половых клеток (ККА НПК) из осадка эякулята (патент Л.Ф. Курило №2328736). 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81023" y="9626527"/>
            <a:ext cx="17155992" cy="546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Результаты: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всех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пациентов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обнаружена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патозооспермия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У 17 (81%) пациентов выявлена низкая концентрация сперматозоидов в сочетании со сниженным количеством прогрессивно подвижных и морфологически нормальных сперматозоидов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олигоастенотератозооспермия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ОАТ),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3 (14%) мужчин сперматозоиды в эякуляте отсутствовали (азооспермия).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Астенотератозооспермия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АТ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(снижение количества прогрессивно подвижных и морфологически нормальных сперматозоидов) выявлена у одного (5%) пациента (таблица 1).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всех 5 пациентов, обследованных методом ККА НПК,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выявлены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признаки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нарушения сперматогенеза. Признаки частичного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блока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допахитенных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стадий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профазы I мейоза обнаружены у 4 пациентов с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ОАТ,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признаки нарушения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спермиогенеза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(увеличение количества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неразошедшихся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сперматид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выявлены у пациента с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 и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одного из четырех пациентов с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ОАТ.                                                     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8935730" y="14779539"/>
            <a:ext cx="17808129" cy="4307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Согласно данным литературы, мужчины с РТ могут иметь сохранную или нарушенную фертильность.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всех обследованных нами мужчин-носителей РТ с бесплодием выявлена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патозооспермия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варьирующая от умеренных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(АТ)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тяжелых форм (азооспермия и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ОАТ тяжелой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степени). У пациентов с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ОАТ выявлены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признаки частичного блока сперматогенеза на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допахитенных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стадиях профазы I мейоза. Таким образом, у обследованных мужчин-носителей РТ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проблемы с фертильностью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обусловлены выраженным нарушением сперматогенеза, связанным с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дефектами его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мейотических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пост-меотических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стадий, приводящих у большинства пациентов к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патозооспермии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нарушению фертильности.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B58938AB-52F3-48C2-A072-6399811D64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21725761"/>
              </p:ext>
            </p:extLst>
          </p:nvPr>
        </p:nvGraphicFramePr>
        <p:xfrm>
          <a:off x="860303" y="16293473"/>
          <a:ext cx="16952790" cy="48136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97375">
                  <a:extLst>
                    <a:ext uri="{9D8B030D-6E8A-4147-A177-3AD203B41FA5}">
                      <a16:colId xmlns="" xmlns:a16="http://schemas.microsoft.com/office/drawing/2014/main" val="936754422"/>
                    </a:ext>
                  </a:extLst>
                </a:gridCol>
                <a:gridCol w="6735294">
                  <a:extLst>
                    <a:ext uri="{9D8B030D-6E8A-4147-A177-3AD203B41FA5}">
                      <a16:colId xmlns="" xmlns:a16="http://schemas.microsoft.com/office/drawing/2014/main" val="3747363341"/>
                    </a:ext>
                  </a:extLst>
                </a:gridCol>
                <a:gridCol w="2920121">
                  <a:extLst>
                    <a:ext uri="{9D8B030D-6E8A-4147-A177-3AD203B41FA5}">
                      <a16:colId xmlns="" xmlns:a16="http://schemas.microsoft.com/office/drawing/2014/main" val="1518357670"/>
                    </a:ext>
                  </a:extLst>
                </a:gridCol>
              </a:tblGrid>
              <a:tr h="10315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Кариотип, количество пациентов (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Спермиологическое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заключение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пациентов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87270328"/>
                  </a:ext>
                </a:extLst>
              </a:tr>
              <a:tr h="494234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45,XY,der(13;14)(q10;q10) (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=16)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Азооспермия/</a:t>
                      </a:r>
                      <a:r>
                        <a:rPr lang="ru-RU" sz="3200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Криптозооспермия</a:t>
                      </a:r>
                      <a:endParaRPr lang="ru-RU" sz="3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aseline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3200" baseline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458039079"/>
                  </a:ext>
                </a:extLst>
              </a:tr>
              <a:tr h="4942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Олигоастенотератозооспермия</a:t>
                      </a:r>
                      <a:endParaRPr lang="ru-RU" sz="3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aseline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3200" baseline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406823389"/>
                  </a:ext>
                </a:extLst>
              </a:tr>
              <a:tr h="5282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504950" algn="l"/>
                        </a:tabLst>
                      </a:pPr>
                      <a:r>
                        <a:rPr lang="ru-RU" sz="3200" baseline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Астенотератозооспермия</a:t>
                      </a:r>
                      <a:endParaRPr lang="ru-RU" sz="3200" baseline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aseline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3200" baseline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60653863"/>
                  </a:ext>
                </a:extLst>
              </a:tr>
              <a:tr h="5670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45,XY,der(13;15)(q10;q10) (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Олигоастенотератозооспермия</a:t>
                      </a:r>
                      <a:endParaRPr lang="ru-RU" sz="3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aseline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3200" baseline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23977050"/>
                  </a:ext>
                </a:extLst>
              </a:tr>
              <a:tr h="685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45,XY,der(13;21)(q10;q10) (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Олигоастенотератозооспермия</a:t>
                      </a:r>
                      <a:endParaRPr lang="ru-RU" sz="3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aseline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3200" baseline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823551607"/>
                  </a:ext>
                </a:extLst>
              </a:tr>
              <a:tr h="7564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45,XY,der(14;15)(q10;q10) (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Олигоастенотератозооспермия</a:t>
                      </a:r>
                      <a:endParaRPr lang="ru-RU" sz="3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3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1652919"/>
                  </a:ext>
                </a:extLst>
              </a:tr>
            </a:tbl>
          </a:graphicData>
        </a:graphic>
      </p:graphicFrame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D2322A08-E7FD-40CB-BC0C-64BED8717354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8359287" y="3556650"/>
            <a:ext cx="11777113" cy="719329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BFD00927-F2CE-47B0-A771-528FE2803B93}"/>
              </a:ext>
            </a:extLst>
          </p:cNvPr>
          <p:cNvSpPr txBox="1"/>
          <p:nvPr/>
        </p:nvSpPr>
        <p:spPr>
          <a:xfrm>
            <a:off x="18934114" y="11220771"/>
            <a:ext cx="17808129" cy="32539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Обсуждение и выводы: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профазе 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мейоза хромосомы, вовлеченные в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РТ,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хромосомы-гомологи образуют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триваленты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тип </a:t>
            </a:r>
            <a:r>
              <a:rPr lang="ru-RU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мейотической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сегрегации которых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определяет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хромосомный набор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гаметах (рис.1). У мужчин-носителей РТ нормальные/сбалансированные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РТ сперматозоиды составляют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75-86%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гамет 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Wiland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 al, 2019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РТ влияет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расположение хромосом в ядре сперматозоидов. У носителей РТ ядрышковые организаторы локализованы преимущественно в периферической части ядра, а при нормальном кариотипе – ближе к центральной части (рис.2).  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5EC8E656-7F88-42A6-8FAE-9573F30715DD}"/>
              </a:ext>
            </a:extLst>
          </p:cNvPr>
          <p:cNvSpPr/>
          <p:nvPr/>
        </p:nvSpPr>
        <p:spPr>
          <a:xfrm>
            <a:off x="19020940" y="5799451"/>
            <a:ext cx="2830887" cy="107721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Альтернативный тип сегрегации</a:t>
            </a:r>
            <a:endParaRPr lang="ru-RU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14A9915D-889C-46B8-8C8A-19B785173D5E}"/>
              </a:ext>
            </a:extLst>
          </p:cNvPr>
          <p:cNvSpPr/>
          <p:nvPr/>
        </p:nvSpPr>
        <p:spPr>
          <a:xfrm>
            <a:off x="22189401" y="5886682"/>
            <a:ext cx="4738102" cy="989987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Совместный тип сегрегации</a:t>
            </a:r>
            <a:endParaRPr lang="ru-RU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0258527B-0EB0-4026-A56B-73F42FE2BFAA}"/>
              </a:ext>
            </a:extLst>
          </p:cNvPr>
          <p:cNvSpPr/>
          <p:nvPr/>
        </p:nvSpPr>
        <p:spPr>
          <a:xfrm>
            <a:off x="27051605" y="5899890"/>
            <a:ext cx="2745223" cy="97677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Сегрегация 3:0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9FA30C20-4F91-4E10-9846-55E2D8ADDF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46702" y="2842504"/>
            <a:ext cx="3732042" cy="582733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B022413C-8929-49D6-B81C-2C7A7E58BF94}"/>
              </a:ext>
            </a:extLst>
          </p:cNvPr>
          <p:cNvSpPr txBox="1"/>
          <p:nvPr/>
        </p:nvSpPr>
        <p:spPr>
          <a:xfrm>
            <a:off x="18359287" y="3112161"/>
            <a:ext cx="11581055" cy="583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Рис.1. Типы расхождения хромосом в мейозе 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носителей РТ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75295196-8717-44C4-8E7F-918A989A2025}"/>
              </a:ext>
            </a:extLst>
          </p:cNvPr>
          <p:cNvSpPr txBox="1"/>
          <p:nvPr/>
        </p:nvSpPr>
        <p:spPr>
          <a:xfrm>
            <a:off x="29513049" y="8574989"/>
            <a:ext cx="7889556" cy="2564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Рис.2. Локализация ядрышковых организаторов в сперме у пациента с РТ.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Красным цветом выделены статистически значимые различия с контролем (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Wiland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et al, 2019)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="" xmlns:a16="http://schemas.microsoft.com/office/drawing/2014/main" id="{ED0CDC77-D455-45F5-89F5-7BA817812FEA}"/>
              </a:ext>
            </a:extLst>
          </p:cNvPr>
          <p:cNvSpPr/>
          <p:nvPr/>
        </p:nvSpPr>
        <p:spPr>
          <a:xfrm>
            <a:off x="31411496" y="2927525"/>
            <a:ext cx="1370333" cy="82437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0437534F-4B09-4D0C-80D4-EB9DB5826DBC}"/>
              </a:ext>
            </a:extLst>
          </p:cNvPr>
          <p:cNvSpPr/>
          <p:nvPr/>
        </p:nvSpPr>
        <p:spPr>
          <a:xfrm>
            <a:off x="31750584" y="5269201"/>
            <a:ext cx="983374" cy="58256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19,0%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F0F43561-A85A-49FF-A2D5-8FFE1028F936}"/>
              </a:ext>
            </a:extLst>
          </p:cNvPr>
          <p:cNvSpPr/>
          <p:nvPr/>
        </p:nvSpPr>
        <p:spPr>
          <a:xfrm>
            <a:off x="34096893" y="5126558"/>
            <a:ext cx="983374" cy="627054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19,2%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2905011E-5C52-4264-8FD1-941745C21CF1}"/>
              </a:ext>
            </a:extLst>
          </p:cNvPr>
          <p:cNvSpPr/>
          <p:nvPr/>
        </p:nvSpPr>
        <p:spPr>
          <a:xfrm>
            <a:off x="31829586" y="5972133"/>
            <a:ext cx="825370" cy="58256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,1%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CA1E2BD3-E8E2-4470-8EF2-8F7E2A4C40F0}"/>
              </a:ext>
            </a:extLst>
          </p:cNvPr>
          <p:cNvSpPr/>
          <p:nvPr/>
        </p:nvSpPr>
        <p:spPr>
          <a:xfrm>
            <a:off x="34175895" y="5841561"/>
            <a:ext cx="825370" cy="65480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,7%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1796AD34-7773-4F26-929B-B3EF52927088}"/>
              </a:ext>
            </a:extLst>
          </p:cNvPr>
          <p:cNvSpPr txBox="1"/>
          <p:nvPr/>
        </p:nvSpPr>
        <p:spPr>
          <a:xfrm>
            <a:off x="18934114" y="19593823"/>
            <a:ext cx="1821263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Wiland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Olszewska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Huleyuk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Chernykh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VB,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Kurpisz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M. The effect of Robertsonian translocations on the intranuclear positioning of NORs (nucleolar organizing regions) in human sperm cells. Sci Rep. 2019 Feb 18;9(1):2213.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10.1038/s41598-019-38478-x.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DD56179B-54DF-44DD-8B7D-093FDA661728}"/>
              </a:ext>
            </a:extLst>
          </p:cNvPr>
          <p:cNvSpPr txBox="1"/>
          <p:nvPr/>
        </p:nvSpPr>
        <p:spPr>
          <a:xfrm>
            <a:off x="6248400" y="15770253"/>
            <a:ext cx="11430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Таблица 1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Кариотип и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сперматологические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диагнозы у пациентов с РТ.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7478184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</TotalTime>
  <Words>596</Words>
  <Application>Microsoft Office PowerPoint</Application>
  <PresentationFormat>Произвольный</PresentationFormat>
  <Paragraphs>40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Влияние сбалансированных хромосомных аномалий на сперматологические показатели, генотип гамет и мужскую фертильность Андреева М.В., Черных В.Б. Федеральное государственное бюджетное научное учреждение «Медико-генетический научный центр имени академика Н.П. Бочкова»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Влияние сбалансированных хромосомных аномалий на сперматологические показатели, генотип гамет и мужскую фертильность Андреева М.В., Черных В.Б. Федеральное государственное бюджетное научное учреждение «Медико-генетический научный центр имени академика Н.П. Бочкова»</dc:title>
  <dc:creator>User</dc:creator>
  <cp:lastModifiedBy>HANK4</cp:lastModifiedBy>
  <cp:revision>27</cp:revision>
  <dcterms:created xsi:type="dcterms:W3CDTF">2021-06-24T16:04:46Z</dcterms:created>
  <dcterms:modified xsi:type="dcterms:W3CDTF">2021-06-27T06:46:55Z</dcterms:modified>
</cp:coreProperties>
</file>