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E731-FD82-418F-B22A-98ECE14D56C2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2606-9171-4AD0-B2C0-7CE0DAE9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5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82606-9171-4AD0-B2C0-7CE0DAE972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4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8FF71-658D-41F0-89EA-8C49847BB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C6D85B-78B5-43F7-B13F-A4B2B6CC2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722A-252B-49BC-A742-7E678E82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10D2C-5F28-4BC0-9D9A-3E5ED615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46341-7BE3-4223-A12F-7678990A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7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FB73C-B2B4-425F-8D8E-D775981D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5F80E-75E5-444D-911D-B8EC64134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F62DB-38D9-450F-B02B-726EE8AE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F247F-42FD-4FC5-A48F-D4D34A7C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9AB60-D0B8-45CA-B52C-66B364F6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AF2FC4-46C5-4FFE-9FB1-A0B074773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27B3A3-349B-4065-8BF1-FC88066C1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818D0-E66E-4DB7-B22F-54665CFD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D956D-4525-47B7-B342-6BF4F489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0A1A0-920E-4490-BF1B-0B97ACE8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03FF2-3CD6-48AB-929B-F15ED662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275C7-0240-4682-B997-5175FBDE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40668-2B23-4800-903A-2A26E47C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B7B2-6F49-46FB-BA4F-FF868275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4C7F2-ABAE-44E9-B5B3-B3D20AF8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4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B939F-77D8-4650-A933-19712A1E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2329F-50ED-4445-82A1-46D48C15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B30D8-63D8-45B2-B5AA-F5098AA1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C025C-76D1-46F2-A385-4D45D4DD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F4B16-7ACD-4ADC-BC47-0BB70A3E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4E641-C38E-4767-B6DC-354A77A1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8A2E5-7343-4820-827B-00C2B3D36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290B4-ACBE-47AA-AA4A-1C1D174B7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9A49E2-BF99-4432-8C62-4ACAA6A1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F0C05-29BB-40AF-A831-4FAD8608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DDC54F-70DF-4B45-8DED-DEADE540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1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D361-DF8F-4B29-88A3-FEC21DB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08577-FBC2-4836-B641-7E5927FB1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A725DD-7933-464B-99B7-58C8254EE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C70F3F-0E57-42D3-A1C1-F02BFAE58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589F1C-9796-4F69-B9F5-F5A214F50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6766C9-F5ED-478A-AE57-08D28D1C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BE733A-1381-434F-91A0-7C70E019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AAAEE5-01A7-4CFF-8C8D-CCA3080A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6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8E897-D5D5-4DE7-8736-750478BB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D537D9-CA2A-4C01-ABEF-9D0F6AAC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A975F-C0C2-421E-8D15-2C01191A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D4BC62-A99D-47DB-B2E0-F5BC8CFE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0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F615E6-4C78-4062-A27B-3D65BB8F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784564-3394-4A9E-BD28-E3AE676B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D4A94C-49FC-4F22-B78E-E7E8258F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9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6025-55D0-4A30-A6FF-458DD259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D1192-41A3-445D-9841-F75C1873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6BB19-04D0-4F02-9030-DC44E07E7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333F2-F1FA-418C-9A15-3C6239FB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B2E9C6-8D77-4391-BB8E-0DDB7E20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47F6E1-A11A-4421-B937-E5BFA3BB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9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E2910-5F28-40DE-B33F-5037EE26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A7DC7F-A93B-49F9-A500-AA33CB572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465373-1618-4BCA-98A4-7CC43CFB5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4D439-28D7-4B2C-A1B6-0BE26C0F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15BA24-EE3A-4A41-81DF-4038B391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62160-F442-4EB9-B058-F6BE17EB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3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2E8FC-C31A-4350-9972-58A2AE8E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63B94-A106-498D-93DA-D342D2FC7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73F36-9070-4E17-8626-602D0FA24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24FA-C8C1-4F2A-A783-011BE740D629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02F83-206A-48CA-A505-8B8D57367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E6069-017F-4F1B-81AF-903065BA4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5CD1-F642-4214-B07A-C6EB35306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4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BCD9FB3-3CF1-4B44-ADE0-91CF06ED2E57}"/>
              </a:ext>
            </a:extLst>
          </p:cNvPr>
          <p:cNvGrpSpPr/>
          <p:nvPr/>
        </p:nvGrpSpPr>
        <p:grpSpPr>
          <a:xfrm>
            <a:off x="-2" y="3143"/>
            <a:ext cx="12158798" cy="6814245"/>
            <a:chOff x="-2" y="3143"/>
            <a:chExt cx="12158798" cy="681424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991D0E5-437A-4542-8396-41A03D8B8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29" t="3782" r="22803" b="11807"/>
            <a:stretch/>
          </p:blipFill>
          <p:spPr>
            <a:xfrm>
              <a:off x="0" y="35510"/>
              <a:ext cx="1124793" cy="108119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5788E6C-47D1-4908-BCE9-01A67895F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5" t="11244" r="16021" b="7598"/>
            <a:stretch/>
          </p:blipFill>
          <p:spPr>
            <a:xfrm>
              <a:off x="10791193" y="3143"/>
              <a:ext cx="1354937" cy="8384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32AAA1-1F79-4A67-ABF4-F1B19A8649E9}"/>
                </a:ext>
              </a:extLst>
            </p:cNvPr>
            <p:cNvSpPr txBox="1"/>
            <p:nvPr/>
          </p:nvSpPr>
          <p:spPr>
            <a:xfrm>
              <a:off x="882031" y="5268"/>
              <a:ext cx="1030116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300" b="1" u="sng" dirty="0">
                  <a:ln/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29000">
                        <a:srgbClr val="0070C0"/>
                      </a:gs>
                      <a:gs pos="78000">
                        <a:schemeClr val="accent6"/>
                      </a:gs>
                    </a:gsLst>
                    <a:lin ang="0" scaled="1"/>
                    <a:tileRect/>
                  </a:gradFill>
                  <a:latin typeface="+mj-lt"/>
                </a:rPr>
                <a:t>Клиническая и молекулярно-цитогенетическая характеристика двух случаев инвертированной дупликации со смежной терминальной делецией 8р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110F17-E70D-4995-9430-F951AAA894C0}"/>
                </a:ext>
              </a:extLst>
            </p:cNvPr>
            <p:cNvSpPr txBox="1"/>
            <p:nvPr/>
          </p:nvSpPr>
          <p:spPr>
            <a:xfrm>
              <a:off x="3269180" y="703948"/>
              <a:ext cx="5526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Юрченко Д.А., </a:t>
              </a:r>
              <a:r>
                <a:rPr lang="ru-RU" sz="1600" dirty="0" err="1"/>
                <a:t>Миньженкова</a:t>
              </a:r>
              <a:r>
                <a:rPr lang="ru-RU" sz="1600" dirty="0"/>
                <a:t> М.Е., </a:t>
              </a:r>
              <a:r>
                <a:rPr lang="ru-RU" sz="1600" dirty="0" err="1"/>
                <a:t>Дадали</a:t>
              </a:r>
              <a:r>
                <a:rPr lang="ru-RU" sz="1600" dirty="0"/>
                <a:t> Е.Л., Шилова Н.В.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DC646E-4EB4-4585-A758-7F6E0C4329E6}"/>
                </a:ext>
              </a:extLst>
            </p:cNvPr>
            <p:cNvSpPr txBox="1"/>
            <p:nvPr/>
          </p:nvSpPr>
          <p:spPr>
            <a:xfrm>
              <a:off x="2800438" y="947797"/>
              <a:ext cx="6591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Медико-генетический научный центр имени академика Н.П. Бочкова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1E8A877-E63D-43BD-B832-3DB070C39B9A}"/>
                </a:ext>
              </a:extLst>
            </p:cNvPr>
            <p:cNvSpPr/>
            <p:nvPr/>
          </p:nvSpPr>
          <p:spPr>
            <a:xfrm>
              <a:off x="37777" y="1560058"/>
              <a:ext cx="12108353" cy="88430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C255A9-5D0E-4655-B098-95A50641C96F}"/>
                </a:ext>
              </a:extLst>
            </p:cNvPr>
            <p:cNvSpPr txBox="1"/>
            <p:nvPr/>
          </p:nvSpPr>
          <p:spPr>
            <a:xfrm>
              <a:off x="882031" y="1224884"/>
              <a:ext cx="1048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Источник финансирования: Исследование выполнено при финансовой поддержке РФФИ в рамках научного проекта № 20-315-90061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382382-46D9-4B1B-BFB6-C20B09FF7149}"/>
                </a:ext>
              </a:extLst>
            </p:cNvPr>
            <p:cNvSpPr txBox="1"/>
            <p:nvPr/>
          </p:nvSpPr>
          <p:spPr>
            <a:xfrm>
              <a:off x="50443" y="5432393"/>
              <a:ext cx="12108353" cy="138499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i="1" dirty="0">
                  <a:solidFill>
                    <a:schemeClr val="accent6">
                      <a:lumMod val="75000"/>
                    </a:schemeClr>
                  </a:solidFill>
                </a:rPr>
                <a:t>ВЫВОДЫ: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Специфических клинических проявлений выделить не удалось, клиническая картина соответствовала литературным данным.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Отмечено различие в механизмах формирования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inv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dup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del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(8p) у двух пациентов: в первом случае хромосомная аномалия явилась следствием эктопической рекомбинации, а во втором – механизма обмена по U-типу.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FISH-метод с разработанными ДНК-зондами может быть использован для определения механизма формирования хромосомной перестройки и оптимизации протокола обследования пациентов.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A8F81F-E1A0-48A8-8A76-27A74A3102FB}"/>
                </a:ext>
              </a:extLst>
            </p:cNvPr>
            <p:cNvSpPr txBox="1"/>
            <p:nvPr/>
          </p:nvSpPr>
          <p:spPr>
            <a:xfrm>
              <a:off x="-2" y="1515892"/>
              <a:ext cx="121461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>
                  <a:solidFill>
                    <a:schemeClr val="accent6">
                      <a:lumMod val="75000"/>
                    </a:schemeClr>
                  </a:solidFill>
                </a:rPr>
                <a:t>ВВЕДЕНИЕ. 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Синдром  инвертированной  дупликации  короткого плеча  хромосомы  8 со смежной терминальной  делецией (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inv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dup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del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(8p), ORPHA 96092) – редкая комплексная хромосомная аномалия с частотой 1/10000-1/30000 живорожденных. </a:t>
              </a:r>
            </a:p>
            <a:p>
              <a:pPr algn="ctr"/>
              <a:r>
                <a:rPr lang="ru-RU" sz="1400" b="1" i="1" dirty="0">
                  <a:solidFill>
                    <a:schemeClr val="accent6">
                      <a:lumMod val="75000"/>
                    </a:schemeClr>
                  </a:solidFill>
                </a:rPr>
                <a:t>Цель исследования:  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установить  механизмы  формирования  хромосомного  дисбаланса  на  основании  анализа клинических  проявлений и молекулярно-цитогенетических методов  диагностики у  двух  пациентов  с синдромом  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inv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dup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i="1" dirty="0" err="1">
                  <a:solidFill>
                    <a:schemeClr val="accent1">
                      <a:lumMod val="50000"/>
                    </a:schemeClr>
                  </a:solidFill>
                </a:rPr>
                <a:t>del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(8p) </a:t>
              </a:r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15E7A356-60E6-47BF-A46E-C7B3CE9BE590}"/>
                </a:ext>
              </a:extLst>
            </p:cNvPr>
            <p:cNvGrpSpPr/>
            <p:nvPr/>
          </p:nvGrpSpPr>
          <p:grpSpPr>
            <a:xfrm>
              <a:off x="45870" y="2497579"/>
              <a:ext cx="6149437" cy="2893100"/>
              <a:chOff x="45870" y="2497579"/>
              <a:chExt cx="6149437" cy="289310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F0ABF3-D3FE-4CE6-8BA1-836584F48F5A}"/>
                  </a:ext>
                </a:extLst>
              </p:cNvPr>
              <p:cNvSpPr txBox="1"/>
              <p:nvPr/>
            </p:nvSpPr>
            <p:spPr>
              <a:xfrm>
                <a:off x="45870" y="2497579"/>
                <a:ext cx="6050129" cy="289310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МАТЕРИАЛЫ И МЕТОДЫ</a:t>
                </a:r>
              </a:p>
              <a:p>
                <a:r>
                  <a:rPr lang="ru-RU" sz="1400" i="1" dirty="0">
                    <a:solidFill>
                      <a:schemeClr val="accent1">
                        <a:lumMod val="50000"/>
                      </a:schemeClr>
                    </a:solidFill>
                  </a:rPr>
                  <a:t>Хромосомный микроматричный анализ (ХМА) проводили на платформе «Affymeпtrix» CytoscanTM HD (Affymetrix®, США). Многоцветную флуоресцентную in situ гибридизацию (FISH) проводили с набором mBAND (XCyte) для хромосомы 8 по протоколу производителя (MetaSystems, Германия). Метафазный FISH анализ проводили с двумя разработанными ДНК-зондами на регион 8р23.1 размерами около 30 т.п.н., полученные методом ПЦР длинных фрагментов и меченные в реакции nick-трансляции различными флуорохромами.</a:t>
                </a:r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F4F7D434-7FD5-435F-AD12-5CBBD05590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490"/>
              <a:stretch/>
            </p:blipFill>
            <p:spPr>
              <a:xfrm>
                <a:off x="112126" y="4483651"/>
                <a:ext cx="4303061" cy="86700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01FE3-A090-45D6-8330-E8D8DCE2321A}"/>
                  </a:ext>
                </a:extLst>
              </p:cNvPr>
              <p:cNvSpPr txBox="1"/>
              <p:nvPr/>
            </p:nvSpPr>
            <p:spPr>
              <a:xfrm>
                <a:off x="4269689" y="4828205"/>
                <a:ext cx="1925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/>
                  <a:t>Схема расположения ДНК-зондов в регионе 8р23.1</a:t>
                </a:r>
              </a:p>
            </p:txBody>
          </p: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A96B2C88-5E44-4FA1-BD39-C1B06285EA38}"/>
                </a:ext>
              </a:extLst>
            </p:cNvPr>
            <p:cNvGrpSpPr/>
            <p:nvPr/>
          </p:nvGrpSpPr>
          <p:grpSpPr>
            <a:xfrm>
              <a:off x="6117124" y="2496100"/>
              <a:ext cx="6029005" cy="2893100"/>
              <a:chOff x="6117124" y="2496100"/>
              <a:chExt cx="6029005" cy="289310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549093-5C8E-4A80-A072-5C624542F4C2}"/>
                  </a:ext>
                </a:extLst>
              </p:cNvPr>
              <p:cNvSpPr txBox="1"/>
              <p:nvPr/>
            </p:nvSpPr>
            <p:spPr>
              <a:xfrm>
                <a:off x="6117124" y="2496100"/>
                <a:ext cx="6029005" cy="289310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РЕЗУЛЬТАТЫ представлены в таблице</a:t>
                </a:r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87EE99F6-5934-4A9B-9F0F-3C07764B8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5535" y="2740436"/>
                <a:ext cx="5929977" cy="26402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1715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279</Words>
  <Application>Microsoft Office PowerPoint</Application>
  <PresentationFormat>Широкоэкранный</PresentationFormat>
  <Paragraphs>27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vruba</dc:creator>
  <cp:lastModifiedBy>vruba</cp:lastModifiedBy>
  <cp:revision>23</cp:revision>
  <dcterms:created xsi:type="dcterms:W3CDTF">2021-06-26T20:13:38Z</dcterms:created>
  <dcterms:modified xsi:type="dcterms:W3CDTF">2021-06-27T08:26:59Z</dcterms:modified>
</cp:coreProperties>
</file>