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814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BCA64-F4B0-4338-B10F-C15D79F899DB}" type="datetimeFigureOut">
              <a:rPr lang="ru-RU" smtClean="0"/>
              <a:t>21.06.2021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72FFE4-CA43-4A86-8563-8EF1934DFB2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3F1F0E-857C-4EBD-9B87-626ECEC9D99D}" type="datetimeFigureOut">
              <a:rPr lang="ru-RU" smtClean="0"/>
              <a:t>21.06.2021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8A9849-404C-4730-85FA-DCAA54DD08E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A9849-404C-4730-85FA-DCAA54DD08ED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EBDE-E151-4C79-B1BE-DE875EC5BFA6}" type="datetimeFigureOut">
              <a:rPr lang="ru-RU" smtClean="0"/>
              <a:t>21.06.2021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E0412-CE6C-454A-B888-5781C0DEDF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EBDE-E151-4C79-B1BE-DE875EC5BFA6}" type="datetimeFigureOut">
              <a:rPr lang="ru-RU" smtClean="0"/>
              <a:t>21.06.2021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E0412-CE6C-454A-B888-5781C0DEDF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EBDE-E151-4C79-B1BE-DE875EC5BFA6}" type="datetimeFigureOut">
              <a:rPr lang="ru-RU" smtClean="0"/>
              <a:t>21.06.2021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E0412-CE6C-454A-B888-5781C0DEDF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EBDE-E151-4C79-B1BE-DE875EC5BFA6}" type="datetimeFigureOut">
              <a:rPr lang="ru-RU" smtClean="0"/>
              <a:t>21.06.2021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E0412-CE6C-454A-B888-5781C0DEDF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EBDE-E151-4C79-B1BE-DE875EC5BFA6}" type="datetimeFigureOut">
              <a:rPr lang="ru-RU" smtClean="0"/>
              <a:t>21.06.2021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E0412-CE6C-454A-B888-5781C0DEDF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ru-RU" sz="1400" b="1" dirty="0" smtClean="0"/>
              <a:t>Характеристика генетической </a:t>
            </a:r>
            <a:r>
              <a:rPr lang="ru-RU" sz="1400" b="1" dirty="0" err="1" smtClean="0"/>
              <a:t>гетерогенности</a:t>
            </a:r>
            <a:r>
              <a:rPr lang="ru-RU" sz="1400" b="1" dirty="0" smtClean="0"/>
              <a:t> популяций через груз наследственной патологии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 err="1" smtClean="0"/>
              <a:t>Ельчинова</a:t>
            </a:r>
            <a:r>
              <a:rPr lang="ru-RU" sz="1400" b="1" dirty="0" smtClean="0"/>
              <a:t> Г.И., </a:t>
            </a:r>
            <a:r>
              <a:rPr lang="ru-RU" sz="1400" b="1" dirty="0" err="1" smtClean="0"/>
              <a:t>Кадышев</a:t>
            </a:r>
            <a:r>
              <a:rPr lang="ru-RU" sz="1400" b="1" dirty="0" smtClean="0"/>
              <a:t> В.В., Зинченко Р.А.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i="1" dirty="0" smtClean="0"/>
              <a:t>Медико-генетический научный центр им. академика Н.П.Бочкова,  Москва, 115522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lang="ru-RU" sz="11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ru-RU" sz="1200" dirty="0" smtClean="0">
                <a:latin typeface="Times New Roman"/>
                <a:ea typeface="Calibri"/>
                <a:cs typeface="Times New Roman"/>
              </a:rPr>
              <a:t>Материалом для анализа послужили данные о грузе аутосомно-доминантной (АД) и аутосомно-рецессивной (АР) патологии в 85 районах 1 субъектов России (табл.1): За единицу измерения принималась популяций ранга «район». Мы ограничились рассмотрением данных только для сельского населения, поскольку, в сельском населении все популяционно-генетические процессы наиболее выражены. </a:t>
            </a:r>
            <a:r>
              <a:rPr lang="ru-RU" sz="1200" dirty="0" err="1" smtClean="0">
                <a:latin typeface="Times New Roman"/>
                <a:ea typeface="Calibri"/>
                <a:cs typeface="Times New Roman"/>
              </a:rPr>
              <a:t>Х-сцепленная</a:t>
            </a:r>
            <a:r>
              <a:rPr lang="ru-RU" sz="1200" dirty="0" smtClean="0">
                <a:latin typeface="Times New Roman"/>
                <a:ea typeface="Calibri"/>
                <a:cs typeface="Times New Roman"/>
              </a:rPr>
              <a:t> патология не включена в анализ из-за ее малочисленности, в ряде районов ее груз нулевой. Поставив каждому району в соответствие значение груза АД и АР патологии, мы </a:t>
            </a:r>
            <a:r>
              <a:rPr lang="ru-RU" sz="1200" dirty="0" err="1" smtClean="0">
                <a:latin typeface="Times New Roman"/>
                <a:ea typeface="Calibri"/>
                <a:cs typeface="Times New Roman"/>
              </a:rPr>
              <a:t>отнаружили</a:t>
            </a:r>
            <a:r>
              <a:rPr lang="ru-RU" sz="1200" dirty="0" smtClean="0">
                <a:latin typeface="Times New Roman"/>
                <a:ea typeface="Calibri"/>
                <a:cs typeface="Times New Roman"/>
              </a:rPr>
              <a:t>, что в общей выборке из 75 позиций значения признаков (груз АД и АР патологии) оказались зависимы, </a:t>
            </a:r>
            <a:r>
              <a:rPr lang="en-US" sz="1200" dirty="0" smtClean="0">
                <a:latin typeface="Times New Roman"/>
                <a:ea typeface="Calibri"/>
                <a:cs typeface="Times New Roman"/>
              </a:rPr>
              <a:t>r</a:t>
            </a:r>
            <a:r>
              <a:rPr lang="ru-RU" sz="1200" dirty="0" smtClean="0">
                <a:latin typeface="Times New Roman"/>
                <a:ea typeface="Calibri"/>
                <a:cs typeface="Times New Roman"/>
              </a:rPr>
              <a:t>=0,78±0,07, в связи с чем отображение образов районов в ортогональных осях представилось некорректным, что и определило необходимость перехода к главным компонентам по стандартной процедуре [2] с углом поворота </a:t>
            </a:r>
            <a:r>
              <a:rPr lang="ru-RU" sz="1200" dirty="0" err="1" smtClean="0">
                <a:latin typeface="Times New Roman"/>
                <a:ea typeface="Calibri"/>
                <a:cs typeface="Times New Roman"/>
              </a:rPr>
              <a:t>φ</a:t>
            </a:r>
            <a:r>
              <a:rPr lang="ru-RU" sz="1200" dirty="0" smtClean="0">
                <a:latin typeface="Times New Roman"/>
                <a:ea typeface="Calibri"/>
                <a:cs typeface="Times New Roman"/>
              </a:rPr>
              <a:t>≈22,21° </a:t>
            </a:r>
            <a:endParaRPr lang="ru-RU" sz="1100" dirty="0">
              <a:latin typeface="+mn-lt"/>
              <a:ea typeface="Calibri"/>
              <a:cs typeface="Times New Roman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buNone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1"/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EBDE-E151-4C79-B1BE-DE875EC5BFA6}" type="datetimeFigureOut">
              <a:rPr lang="ru-RU" smtClean="0"/>
              <a:t>21.06.2021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E0412-CE6C-454A-B888-5781C0DEDFF3}" type="slidenum">
              <a:rPr lang="ru-RU" smtClean="0"/>
              <a:t>‹#›</a:t>
            </a:fld>
            <a:endParaRPr lang="ru-RU"/>
          </a:p>
        </p:txBody>
      </p:sp>
      <p:pic>
        <p:nvPicPr>
          <p:cNvPr id="9" name="Рисунок 8" descr="ромг2020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148064" y="1700808"/>
            <a:ext cx="2808312" cy="43974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EBDE-E151-4C79-B1BE-DE875EC5BFA6}" type="datetimeFigureOut">
              <a:rPr lang="ru-RU" smtClean="0"/>
              <a:t>21.06.2021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E0412-CE6C-454A-B888-5781C0DEDF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EBDE-E151-4C79-B1BE-DE875EC5BFA6}" type="datetimeFigureOut">
              <a:rPr lang="ru-RU" smtClean="0"/>
              <a:t>21.06.2021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E0412-CE6C-454A-B888-5781C0DEDF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EBDE-E151-4C79-B1BE-DE875EC5BFA6}" type="datetimeFigureOut">
              <a:rPr lang="ru-RU" smtClean="0"/>
              <a:t>21.06.2021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E0412-CE6C-454A-B888-5781C0DEDF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EBDE-E151-4C79-B1BE-DE875EC5BFA6}" type="datetimeFigureOut">
              <a:rPr lang="ru-RU" smtClean="0"/>
              <a:t>21.06.2021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E0412-CE6C-454A-B888-5781C0DEDF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EBDE-E151-4C79-B1BE-DE875EC5BFA6}" type="datetimeFigureOut">
              <a:rPr lang="ru-RU" smtClean="0"/>
              <a:t>21.06.2021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E0412-CE6C-454A-B888-5781C0DEDFF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EEBDE-E151-4C79-B1BE-DE875EC5BFA6}" type="datetimeFigureOut">
              <a:rPr lang="ru-RU" smtClean="0"/>
              <a:t>21.06.2021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E0412-CE6C-454A-B888-5781C0DEDFF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08111"/>
          </a:xfrm>
        </p:spPr>
        <p:txBody>
          <a:bodyPr>
            <a:noAutofit/>
          </a:bodyPr>
          <a:lstStyle/>
          <a:p>
            <a:r>
              <a:rPr lang="ru-RU" sz="1400" b="1" u="sng" dirty="0"/>
              <a:t>Характеристика генетической </a:t>
            </a:r>
            <a:r>
              <a:rPr lang="ru-RU" sz="1400" b="1" u="sng" dirty="0" err="1"/>
              <a:t>гетерогенности</a:t>
            </a:r>
            <a:r>
              <a:rPr lang="ru-RU" sz="1400" b="1" u="sng" dirty="0"/>
              <a:t> популяций через груз наследственной патологии 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b="1" dirty="0" err="1"/>
              <a:t>Ельчинова</a:t>
            </a:r>
            <a:r>
              <a:rPr lang="ru-RU" sz="1400" b="1" dirty="0"/>
              <a:t> Г.И., </a:t>
            </a:r>
            <a:r>
              <a:rPr lang="ru-RU" sz="1400" b="1" dirty="0" err="1"/>
              <a:t>Кадышев</a:t>
            </a:r>
            <a:r>
              <a:rPr lang="ru-RU" sz="1400" b="1" dirty="0"/>
              <a:t> В.В., </a:t>
            </a:r>
            <a:r>
              <a:rPr lang="ru-RU" sz="1400" b="1" dirty="0" smtClean="0"/>
              <a:t>Зинченко </a:t>
            </a:r>
            <a:r>
              <a:rPr lang="ru-RU" sz="1400" b="1" dirty="0"/>
              <a:t>Р.А.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i="1" dirty="0"/>
              <a:t>Медико-генетический научный центр им. академика Н.П.Бочкова,  Москва, </a:t>
            </a:r>
            <a:r>
              <a:rPr lang="ru-RU" sz="1400" i="1" dirty="0" smtClean="0"/>
              <a:t>115522</a:t>
            </a:r>
            <a:br>
              <a:rPr lang="ru-RU" sz="1400" i="1" dirty="0" smtClean="0"/>
            </a:br>
            <a:r>
              <a:rPr lang="ru-RU" sz="1400" dirty="0" smtClean="0"/>
              <a:t>грант РФФИ 17-15-01051</a:t>
            </a:r>
            <a:r>
              <a:rPr lang="ru-RU" sz="1400" i="1" dirty="0" smtClean="0"/>
              <a:t/>
            </a:r>
            <a:br>
              <a:rPr lang="ru-RU" sz="1400" i="1" dirty="0" smtClean="0"/>
            </a:br>
            <a:endParaRPr lang="ru-RU" sz="1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74441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810110"/>
            <a:ext cx="6984775" cy="45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6174" y="1340768"/>
            <a:ext cx="7384258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1484784"/>
            <a:ext cx="8650331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129</TotalTime>
  <Words>9</Words>
  <Application>Microsoft Office PowerPoint</Application>
  <PresentationFormat>Экран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Характеристика генетической гетерогенности популяций через груз наследственной патологии  Ельчинова Г.И., Кадышев В.В., Зинченко Р.А. Медико-генетический научный центр им. академика Н.П.Бочкова,  Москва, 115522 грант РФФИ 17-15-01051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Характеристика генетической гетерогенности популяций через груз наследственной патологии  Ельчинова Г.И., Кадышев В.В., Зинченко Р.А. Медико-генетический научный центр им. академика Н.П.Бочкова,  Москва, 115522, </dc:title>
  <dc:creator>ПКлабэпид1</dc:creator>
  <cp:lastModifiedBy>ПКлабэпид1</cp:lastModifiedBy>
  <cp:revision>16</cp:revision>
  <dcterms:created xsi:type="dcterms:W3CDTF">2021-06-21T07:18:57Z</dcterms:created>
  <dcterms:modified xsi:type="dcterms:W3CDTF">2021-06-21T09:28:10Z</dcterms:modified>
</cp:coreProperties>
</file>