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7480875" cy="21062950"/>
  <p:notesSz cx="6858000" cy="9144000"/>
  <p:defaultTextStyle>
    <a:defPPr>
      <a:defRPr lang="ru-RU"/>
    </a:defPPr>
    <a:lvl1pPr marL="0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666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5332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7999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90665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3331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5997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8663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81330" algn="l" defTabSz="334533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546" y="-384"/>
      </p:cViewPr>
      <p:guideLst>
        <p:guide orient="horz" pos="6634"/>
        <p:guide pos="11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1066" y="6543168"/>
            <a:ext cx="31858744" cy="45148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2131" y="11935672"/>
            <a:ext cx="26236613" cy="53827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3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1388475" y="2588991"/>
            <a:ext cx="34565696" cy="551976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84885" y="2588991"/>
            <a:ext cx="103078911" cy="551976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731" y="13534897"/>
            <a:ext cx="31858744" cy="4183336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60731" y="8927378"/>
            <a:ext cx="31858744" cy="4607519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66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533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799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9066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333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599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866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8133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84883" y="15095114"/>
            <a:ext cx="68819051" cy="42691479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128617" y="15095114"/>
            <a:ext cx="68825556" cy="42691479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6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44" y="843495"/>
            <a:ext cx="33732788" cy="351049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4044" y="4714787"/>
            <a:ext cx="16560562" cy="1964899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666" indent="0">
              <a:buNone/>
              <a:defRPr sz="7300" b="1"/>
            </a:lvl2pPr>
            <a:lvl3pPr marL="3345332" indent="0">
              <a:buNone/>
              <a:defRPr sz="6600" b="1"/>
            </a:lvl3pPr>
            <a:lvl4pPr marL="5017999" indent="0">
              <a:buNone/>
              <a:defRPr sz="5900" b="1"/>
            </a:lvl4pPr>
            <a:lvl5pPr marL="6690665" indent="0">
              <a:buNone/>
              <a:defRPr sz="5900" b="1"/>
            </a:lvl5pPr>
            <a:lvl6pPr marL="8363331" indent="0">
              <a:buNone/>
              <a:defRPr sz="5900" b="1"/>
            </a:lvl6pPr>
            <a:lvl7pPr marL="10035997" indent="0">
              <a:buNone/>
              <a:defRPr sz="5900" b="1"/>
            </a:lvl7pPr>
            <a:lvl8pPr marL="11708663" indent="0">
              <a:buNone/>
              <a:defRPr sz="5900" b="1"/>
            </a:lvl8pPr>
            <a:lvl9pPr marL="13381330" indent="0">
              <a:buNone/>
              <a:defRPr sz="5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74044" y="6679686"/>
            <a:ext cx="16560562" cy="12135576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039766" y="4714787"/>
            <a:ext cx="16567067" cy="1964899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666" indent="0">
              <a:buNone/>
              <a:defRPr sz="7300" b="1"/>
            </a:lvl2pPr>
            <a:lvl3pPr marL="3345332" indent="0">
              <a:buNone/>
              <a:defRPr sz="6600" b="1"/>
            </a:lvl3pPr>
            <a:lvl4pPr marL="5017999" indent="0">
              <a:buNone/>
              <a:defRPr sz="5900" b="1"/>
            </a:lvl4pPr>
            <a:lvl5pPr marL="6690665" indent="0">
              <a:buNone/>
              <a:defRPr sz="5900" b="1"/>
            </a:lvl5pPr>
            <a:lvl6pPr marL="8363331" indent="0">
              <a:buNone/>
              <a:defRPr sz="5900" b="1"/>
            </a:lvl6pPr>
            <a:lvl7pPr marL="10035997" indent="0">
              <a:buNone/>
              <a:defRPr sz="5900" b="1"/>
            </a:lvl7pPr>
            <a:lvl8pPr marL="11708663" indent="0">
              <a:buNone/>
              <a:defRPr sz="5900" b="1"/>
            </a:lvl8pPr>
            <a:lvl9pPr marL="13381330" indent="0">
              <a:buNone/>
              <a:defRPr sz="5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9039766" y="6679686"/>
            <a:ext cx="16567067" cy="12135576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5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3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8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46" y="838617"/>
            <a:ext cx="12330950" cy="3569000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3981" y="838619"/>
            <a:ext cx="20952850" cy="17976644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4046" y="4407619"/>
            <a:ext cx="12330950" cy="14407644"/>
          </a:xfrm>
        </p:spPr>
        <p:txBody>
          <a:bodyPr/>
          <a:lstStyle>
            <a:lvl1pPr marL="0" indent="0">
              <a:buNone/>
              <a:defRPr sz="5100"/>
            </a:lvl1pPr>
            <a:lvl2pPr marL="1672666" indent="0">
              <a:buNone/>
              <a:defRPr sz="4400"/>
            </a:lvl2pPr>
            <a:lvl3pPr marL="3345332" indent="0">
              <a:buNone/>
              <a:defRPr sz="3700"/>
            </a:lvl3pPr>
            <a:lvl4pPr marL="5017999" indent="0">
              <a:buNone/>
              <a:defRPr sz="3300"/>
            </a:lvl4pPr>
            <a:lvl5pPr marL="6690665" indent="0">
              <a:buNone/>
              <a:defRPr sz="3300"/>
            </a:lvl5pPr>
            <a:lvl6pPr marL="8363331" indent="0">
              <a:buNone/>
              <a:defRPr sz="3300"/>
            </a:lvl6pPr>
            <a:lvl7pPr marL="10035997" indent="0">
              <a:buNone/>
              <a:defRPr sz="3300"/>
            </a:lvl7pPr>
            <a:lvl8pPr marL="11708663" indent="0">
              <a:buNone/>
              <a:defRPr sz="3300"/>
            </a:lvl8pPr>
            <a:lvl9pPr marL="13381330" indent="0">
              <a:buNone/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6514" y="14744065"/>
            <a:ext cx="22488525" cy="1740620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46514" y="1882014"/>
            <a:ext cx="22488525" cy="12637770"/>
          </a:xfrm>
        </p:spPr>
        <p:txBody>
          <a:bodyPr/>
          <a:lstStyle>
            <a:lvl1pPr marL="0" indent="0">
              <a:buNone/>
              <a:defRPr sz="11700"/>
            </a:lvl1pPr>
            <a:lvl2pPr marL="1672666" indent="0">
              <a:buNone/>
              <a:defRPr sz="10200"/>
            </a:lvl2pPr>
            <a:lvl3pPr marL="3345332" indent="0">
              <a:buNone/>
              <a:defRPr sz="8800"/>
            </a:lvl3pPr>
            <a:lvl4pPr marL="5017999" indent="0">
              <a:buNone/>
              <a:defRPr sz="7300"/>
            </a:lvl4pPr>
            <a:lvl5pPr marL="6690665" indent="0">
              <a:buNone/>
              <a:defRPr sz="7300"/>
            </a:lvl5pPr>
            <a:lvl6pPr marL="8363331" indent="0">
              <a:buNone/>
              <a:defRPr sz="7300"/>
            </a:lvl6pPr>
            <a:lvl7pPr marL="10035997" indent="0">
              <a:buNone/>
              <a:defRPr sz="7300"/>
            </a:lvl7pPr>
            <a:lvl8pPr marL="11708663" indent="0">
              <a:buNone/>
              <a:defRPr sz="7300"/>
            </a:lvl8pPr>
            <a:lvl9pPr marL="13381330" indent="0">
              <a:buNone/>
              <a:defRPr sz="7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46514" y="16484685"/>
            <a:ext cx="22488525" cy="2471970"/>
          </a:xfrm>
        </p:spPr>
        <p:txBody>
          <a:bodyPr/>
          <a:lstStyle>
            <a:lvl1pPr marL="0" indent="0">
              <a:buNone/>
              <a:defRPr sz="5100"/>
            </a:lvl1pPr>
            <a:lvl2pPr marL="1672666" indent="0">
              <a:buNone/>
              <a:defRPr sz="4400"/>
            </a:lvl2pPr>
            <a:lvl3pPr marL="3345332" indent="0">
              <a:buNone/>
              <a:defRPr sz="3700"/>
            </a:lvl3pPr>
            <a:lvl4pPr marL="5017999" indent="0">
              <a:buNone/>
              <a:defRPr sz="3300"/>
            </a:lvl4pPr>
            <a:lvl5pPr marL="6690665" indent="0">
              <a:buNone/>
              <a:defRPr sz="3300"/>
            </a:lvl5pPr>
            <a:lvl6pPr marL="8363331" indent="0">
              <a:buNone/>
              <a:defRPr sz="3300"/>
            </a:lvl6pPr>
            <a:lvl7pPr marL="10035997" indent="0">
              <a:buNone/>
              <a:defRPr sz="3300"/>
            </a:lvl7pPr>
            <a:lvl8pPr marL="11708663" indent="0">
              <a:buNone/>
              <a:defRPr sz="3300"/>
            </a:lvl8pPr>
            <a:lvl9pPr marL="13381330" indent="0">
              <a:buNone/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44" y="843495"/>
            <a:ext cx="33732788" cy="3510492"/>
          </a:xfrm>
          <a:prstGeom prst="rect">
            <a:avLst/>
          </a:prstGeom>
        </p:spPr>
        <p:txBody>
          <a:bodyPr vert="horz" lIns="334533" tIns="167267" rIns="334533" bIns="1672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4044" y="4914690"/>
            <a:ext cx="33732788" cy="13900573"/>
          </a:xfrm>
          <a:prstGeom prst="rect">
            <a:avLst/>
          </a:prstGeom>
        </p:spPr>
        <p:txBody>
          <a:bodyPr vert="horz" lIns="334533" tIns="167267" rIns="334533" bIns="1672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74044" y="19522236"/>
            <a:ext cx="8745538" cy="1121407"/>
          </a:xfrm>
          <a:prstGeom prst="rect">
            <a:avLst/>
          </a:prstGeom>
        </p:spPr>
        <p:txBody>
          <a:bodyPr vert="horz" lIns="334533" tIns="167267" rIns="334533" bIns="167267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7615-B655-4655-BF9A-ED710F5FDD0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5966" y="19522236"/>
            <a:ext cx="11868944" cy="1121407"/>
          </a:xfrm>
          <a:prstGeom prst="rect">
            <a:avLst/>
          </a:prstGeom>
        </p:spPr>
        <p:txBody>
          <a:bodyPr vert="horz" lIns="334533" tIns="167267" rIns="334533" bIns="167267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861294" y="19522236"/>
            <a:ext cx="8745538" cy="1121407"/>
          </a:xfrm>
          <a:prstGeom prst="rect">
            <a:avLst/>
          </a:prstGeom>
        </p:spPr>
        <p:txBody>
          <a:bodyPr vert="horz" lIns="334533" tIns="167267" rIns="334533" bIns="167267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2BED-A26A-4BAF-8277-8C593EA78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0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45332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500" indent="-1254500" algn="l" defTabSz="3345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8083" indent="-1045416" algn="l" defTabSz="3345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1666" indent="-836333" algn="l" defTabSz="3345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4332" indent="-836333" algn="l" defTabSz="3345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6998" indent="-836333" algn="l" defTabSz="3345332" rtl="0" eaLnBrk="1" latinLnBrk="0" hangingPunct="1">
        <a:spcBef>
          <a:spcPct val="20000"/>
        </a:spcBef>
        <a:buFont typeface="Arial" panose="020B0604020202020204" pitchFamily="34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9664" indent="-836333" algn="l" defTabSz="3345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72330" indent="-836333" algn="l" defTabSz="3345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4997" indent="-836333" algn="l" defTabSz="3345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7663" indent="-836333" algn="l" defTabSz="3345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666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5332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7999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90665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3331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5997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8663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81330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75141" y="861299"/>
            <a:ext cx="2261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Различия по уровню инбридинга в популяциях Дагестана: анализ регионов высокой </a:t>
            </a:r>
            <a:r>
              <a:rPr lang="ru-RU" sz="4000" dirty="0" err="1"/>
              <a:t>гомозиготности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399" y="3094548"/>
            <a:ext cx="37102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aseline="30000" dirty="0"/>
              <a:t>1</a:t>
            </a:r>
            <a:r>
              <a:rPr lang="ru-RU" sz="2800" dirty="0"/>
              <a:t>«Научно-исследовательский институт медицинской генетики», федерального государственного бюджетного научного учреждения «Томский национальный исследовательский медицинский центр Российской академии наук». Томск, 634050</a:t>
            </a:r>
          </a:p>
          <a:p>
            <a:r>
              <a:rPr lang="ru-RU" sz="2800" baseline="30000" dirty="0"/>
              <a:t>2</a:t>
            </a:r>
            <a:r>
              <a:rPr lang="ru-RU" sz="2800" dirty="0"/>
              <a:t>Федеральное государственное бюджетное образовательное учреждение высшего образования «Дагестанский государственный медицинский Университет» Министерства здравоохранения Российской Федерации. Махачкала, 367012</a:t>
            </a:r>
          </a:p>
          <a:p>
            <a:r>
              <a:rPr lang="ru-RU" sz="2800" baseline="30000" dirty="0"/>
              <a:t>3</a:t>
            </a:r>
            <a:r>
              <a:rPr lang="ru-RU" sz="2800" dirty="0"/>
              <a:t>Институт биохимии и генетики – обособленное структурное подразделение Федерального государственного бюджетного научного учреждения Уфимского федерального исследовательского центра Российской академии наук. Уфа, 450054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0965" y="2241844"/>
            <a:ext cx="23978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Колесников Н.А.</a:t>
            </a:r>
            <a:r>
              <a:rPr lang="ru-RU" sz="3200" baseline="30000" dirty="0"/>
              <a:t>1</a:t>
            </a:r>
            <a:r>
              <a:rPr lang="ru-RU" sz="3200" dirty="0"/>
              <a:t>, Харьков В.Н.</a:t>
            </a:r>
            <a:r>
              <a:rPr lang="ru-RU" sz="3200" baseline="30000" dirty="0"/>
              <a:t>1</a:t>
            </a:r>
            <a:r>
              <a:rPr lang="ru-RU" sz="3200" dirty="0"/>
              <a:t>, Раджабов М.О.</a:t>
            </a:r>
            <a:r>
              <a:rPr lang="ru-RU" sz="3200" baseline="30000" dirty="0"/>
              <a:t>2</a:t>
            </a:r>
            <a:r>
              <a:rPr lang="ru-RU" sz="3200" dirty="0"/>
              <a:t>, Зарубин А.А.</a:t>
            </a:r>
            <a:r>
              <a:rPr lang="ru-RU" sz="3200" baseline="30000" dirty="0"/>
              <a:t>1</a:t>
            </a:r>
            <a:r>
              <a:rPr lang="ru-RU" sz="3200" dirty="0"/>
              <a:t>, Литвинов С.С.</a:t>
            </a:r>
            <a:r>
              <a:rPr lang="ru-RU" sz="3200" baseline="30000" dirty="0"/>
              <a:t>3</a:t>
            </a:r>
            <a:r>
              <a:rPr lang="ru-RU" sz="3200" dirty="0"/>
              <a:t>, </a:t>
            </a:r>
            <a:r>
              <a:rPr lang="ru-RU" sz="3200" dirty="0" err="1"/>
              <a:t>Екомасова</a:t>
            </a:r>
            <a:r>
              <a:rPr lang="ru-RU" sz="3200" dirty="0"/>
              <a:t> Н.В.</a:t>
            </a:r>
            <a:r>
              <a:rPr lang="ru-RU" sz="3200" baseline="30000" dirty="0"/>
              <a:t>3</a:t>
            </a:r>
            <a:r>
              <a:rPr lang="ru-RU" sz="3200" dirty="0"/>
              <a:t>, </a:t>
            </a:r>
            <a:r>
              <a:rPr lang="ru-RU" sz="3200" dirty="0" err="1"/>
              <a:t>Хуснутдинова</a:t>
            </a:r>
            <a:r>
              <a:rPr lang="ru-RU" sz="3200" dirty="0"/>
              <a:t> Э.К.</a:t>
            </a:r>
            <a:r>
              <a:rPr lang="ru-RU" sz="3200" baseline="30000" dirty="0"/>
              <a:t>3</a:t>
            </a:r>
            <a:r>
              <a:rPr lang="ru-RU" sz="3200" dirty="0"/>
              <a:t>, Степанов В.А.</a:t>
            </a:r>
            <a:r>
              <a:rPr lang="ru-RU" sz="3200" baseline="30000" dirty="0"/>
              <a:t>1</a:t>
            </a:r>
            <a:r>
              <a:rPr lang="ru-RU" sz="32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2876" y="5021287"/>
            <a:ext cx="22618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Источник финансирование</a:t>
            </a:r>
            <a:r>
              <a:rPr lang="ru-RU" sz="2800" dirty="0"/>
              <a:t>. «Исследование выполнено при финансовой поддержке РФФИ в рамках научного проекта № 19-34-90101»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2453" y="5843116"/>
            <a:ext cx="212423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Введение.</a:t>
            </a:r>
            <a:r>
              <a:rPr lang="ru-RU" sz="2800" dirty="0" smtClean="0"/>
              <a:t> Коэффициент инбридинга F - один из центральных параметров в теории популяционной генетики. Важным этапом для его определения является обнаружение регионов высокой </a:t>
            </a:r>
            <a:r>
              <a:rPr lang="ru-RU" sz="2800" dirty="0" err="1" smtClean="0"/>
              <a:t>гомозиготности</a:t>
            </a:r>
            <a:r>
              <a:rPr lang="ru-RU" sz="2800" dirty="0" smtClean="0"/>
              <a:t> (ROH). Длинные ROH, вероятно, происходят от недавнего предка, короткие, от более дальнего предка. Вычисление доли генома человека в виде ROH определенной длины (например, &gt; 1 Мб, &gt; 1,5 Мб, и &gt; 5 Мб) предоставляет информацию об уровнях инбридинга относительно популяций N-количества поколений назад. Современные методы исследования на основе высокоплотных чипов позволяют проанализировать генетико-демографические процессы, в том числе и инбридинг на геномном уровне. Для популяций из различных регионов показаны разные значения инбридинга. В отличие от F (коэффициент инбридинга) оценки F</a:t>
            </a:r>
            <a:r>
              <a:rPr lang="ru-RU" sz="2800" baseline="-25000" dirty="0" smtClean="0"/>
              <a:t>ROH</a:t>
            </a:r>
            <a:r>
              <a:rPr lang="ru-RU" sz="2800" dirty="0" smtClean="0"/>
              <a:t> могут потенциально более точно оценить фактический процент генома, который является </a:t>
            </a:r>
            <a:r>
              <a:rPr lang="ru-RU" sz="2800" dirty="0" err="1" smtClean="0"/>
              <a:t>аутозиготным</a:t>
            </a:r>
            <a:r>
              <a:rPr lang="ru-RU" sz="2800" dirty="0" smtClean="0"/>
              <a:t>, включая </a:t>
            </a:r>
            <a:r>
              <a:rPr lang="ru-RU" sz="2800" dirty="0" err="1" smtClean="0"/>
              <a:t>аутозиготность</a:t>
            </a:r>
            <a:r>
              <a:rPr lang="ru-RU" sz="2800" dirty="0" smtClean="0"/>
              <a:t>, возникшую у очень отдаленного общего предка. Таким образом, уровень инбридинга является информативным в отношении генетико-демографических процессов в популяции, а также может быть связан и распространенностью генетических заболеваний. Следовательно, надежная оценка уровней инбридинга имеет важное значение для генетики популяций человека.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2454" y="18020307"/>
            <a:ext cx="358173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Результаты и выводы.</a:t>
            </a:r>
            <a:r>
              <a:rPr lang="ru-RU" sz="2800" dirty="0"/>
              <a:t> Наибольшим коэффициентом геномного инбридинга для длин ROH&gt;1,5 Мб обладают популяции </a:t>
            </a:r>
            <a:r>
              <a:rPr lang="ru-RU" sz="2800" dirty="0" err="1"/>
              <a:t>гинуцхцев</a:t>
            </a:r>
            <a:r>
              <a:rPr lang="ru-RU" sz="2800" dirty="0"/>
              <a:t> (F</a:t>
            </a:r>
            <a:r>
              <a:rPr lang="ru-RU" sz="2800" baseline="-25000" dirty="0"/>
              <a:t>ROH</a:t>
            </a:r>
            <a:r>
              <a:rPr lang="ru-RU" sz="2800" dirty="0"/>
              <a:t> = 0,1063) и </a:t>
            </a:r>
            <a:r>
              <a:rPr lang="ru-RU" sz="2800" dirty="0" err="1"/>
              <a:t>гунзибцев</a:t>
            </a:r>
            <a:r>
              <a:rPr lang="ru-RU" sz="2800" dirty="0"/>
              <a:t> (F</a:t>
            </a:r>
            <a:r>
              <a:rPr lang="ru-RU" sz="2800" baseline="-25000" dirty="0"/>
              <a:t>ROH</a:t>
            </a:r>
            <a:r>
              <a:rPr lang="ru-RU" sz="2800" dirty="0"/>
              <a:t> = 0,0913), что является одним из самых больших показателей в мире. Также выделяются </a:t>
            </a:r>
            <a:r>
              <a:rPr lang="ru-RU" sz="2800" dirty="0" err="1"/>
              <a:t>ахвахцы</a:t>
            </a:r>
            <a:r>
              <a:rPr lang="ru-RU" sz="2800" dirty="0"/>
              <a:t>, </a:t>
            </a:r>
            <a:r>
              <a:rPr lang="ru-RU" sz="2800" dirty="0" err="1"/>
              <a:t>бежтинцы</a:t>
            </a:r>
            <a:r>
              <a:rPr lang="ru-RU" sz="2800" dirty="0"/>
              <a:t> и </a:t>
            </a:r>
            <a:r>
              <a:rPr lang="ru-RU" sz="2800" dirty="0" err="1"/>
              <a:t>цезы</a:t>
            </a:r>
            <a:r>
              <a:rPr lang="ru-RU" sz="2800" dirty="0"/>
              <a:t> (</a:t>
            </a:r>
            <a:r>
              <a:rPr lang="ru-RU" sz="2800" dirty="0" smtClean="0"/>
              <a:t>0,0708, 0,0713 </a:t>
            </a:r>
            <a:r>
              <a:rPr lang="ru-RU" sz="2800" dirty="0"/>
              <a:t>и </a:t>
            </a:r>
            <a:r>
              <a:rPr lang="ru-RU" sz="2800" dirty="0" smtClean="0"/>
              <a:t>0,0600 </a:t>
            </a:r>
            <a:r>
              <a:rPr lang="ru-RU" sz="2800" dirty="0"/>
              <a:t>соответственно), не имея между собой статистически значимых отличий, как по длинам, так и по количеству ROH на человека. Для остальных популяций наблюдается разброс в диапазоне значений F</a:t>
            </a:r>
            <a:r>
              <a:rPr lang="ru-RU" sz="2800" baseline="-25000" dirty="0"/>
              <a:t>ROH</a:t>
            </a:r>
            <a:r>
              <a:rPr lang="ru-RU" sz="2800" dirty="0"/>
              <a:t> от 0,0060 до 0,0485. Коэффициент инбридинга F</a:t>
            </a:r>
            <a:r>
              <a:rPr lang="ru-RU" sz="2800" baseline="-25000" dirty="0"/>
              <a:t>ROH</a:t>
            </a:r>
            <a:r>
              <a:rPr lang="ru-RU" sz="2800" dirty="0"/>
              <a:t> для ROH&gt;1,5 Мб (PLINK) показывает высокую корреляцию с F</a:t>
            </a:r>
            <a:r>
              <a:rPr lang="ru-RU" sz="2800" baseline="-25000" dirty="0"/>
              <a:t>ROH</a:t>
            </a:r>
            <a:r>
              <a:rPr lang="ru-RU" sz="2800" dirty="0"/>
              <a:t> для класса длинных ROH (</a:t>
            </a:r>
            <a:r>
              <a:rPr lang="ru-RU" sz="2800" dirty="0" err="1"/>
              <a:t>Garlic</a:t>
            </a:r>
            <a:r>
              <a:rPr lang="ru-RU" sz="2800" dirty="0"/>
              <a:t>) (r = 0,9931), что говорит о том, что порог в 1,5 Мб хорошо характеризует последствия недавнего инбридинга. Таким образом, в популяциях коренного населения Дагестана количество и суммарная длина ROH, а также коэффициент FROH показывают значительное разнообразие как внутри, так и между исследованных популяций. Для </a:t>
            </a:r>
            <a:r>
              <a:rPr lang="ru-RU" sz="2800" dirty="0" err="1"/>
              <a:t>гинухцев</a:t>
            </a:r>
            <a:r>
              <a:rPr lang="ru-RU" sz="2800" dirty="0"/>
              <a:t>, </a:t>
            </a:r>
            <a:r>
              <a:rPr lang="ru-RU" sz="2800" dirty="0" err="1"/>
              <a:t>гунзибцев</a:t>
            </a:r>
            <a:r>
              <a:rPr lang="ru-RU" sz="2800" dirty="0"/>
              <a:t>, </a:t>
            </a:r>
            <a:r>
              <a:rPr lang="ru-RU" sz="2800" dirty="0" err="1"/>
              <a:t>ахвахцев</a:t>
            </a:r>
            <a:r>
              <a:rPr lang="ru-RU" sz="2800" dirty="0"/>
              <a:t>, </a:t>
            </a:r>
            <a:r>
              <a:rPr lang="ru-RU" sz="2800" dirty="0" err="1"/>
              <a:t>бежтинцев</a:t>
            </a:r>
            <a:r>
              <a:rPr lang="ru-RU" sz="2800" dirty="0"/>
              <a:t> и </a:t>
            </a:r>
            <a:r>
              <a:rPr lang="ru-RU" sz="2800" dirty="0" err="1"/>
              <a:t>цезов</a:t>
            </a:r>
            <a:r>
              <a:rPr lang="ru-RU" sz="2800" dirty="0"/>
              <a:t>, наблюдаются одни из самых высоких значений коэффициента инбридинга (F</a:t>
            </a:r>
            <a:r>
              <a:rPr lang="ru-RU" sz="2800" baseline="-25000" dirty="0"/>
              <a:t>ROH</a:t>
            </a:r>
            <a:r>
              <a:rPr lang="ru-RU" sz="2800" dirty="0"/>
              <a:t>&gt;1,5Mb), по сравнению с остальными мировыми популяциями.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2454" y="10602892"/>
            <a:ext cx="2124236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Цель и задачи работы.</a:t>
            </a:r>
            <a:r>
              <a:rPr lang="ru-RU" sz="2800" dirty="0"/>
              <a:t> Целью данной работы было оценить степень инбридинга в популяциях народов </a:t>
            </a:r>
            <a:r>
              <a:rPr lang="ru-RU" sz="2800" dirty="0" err="1"/>
              <a:t>Дегестана</a:t>
            </a:r>
            <a:r>
              <a:rPr lang="ru-RU" sz="2800" dirty="0"/>
              <a:t> с использованием ROH.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Материалы </a:t>
            </a:r>
            <a:r>
              <a:rPr lang="ru-RU" sz="2800" b="1" dirty="0"/>
              <a:t>и методы ее выполнения. </a:t>
            </a:r>
            <a:r>
              <a:rPr lang="ru-RU" sz="2800" dirty="0"/>
              <a:t>Данные были полученных с помощью </a:t>
            </a:r>
            <a:r>
              <a:rPr lang="ru-RU" sz="2800" dirty="0" err="1"/>
              <a:t>биочипов</a:t>
            </a:r>
            <a:r>
              <a:rPr lang="ru-RU" sz="2800" dirty="0"/>
              <a:t> </a:t>
            </a:r>
            <a:r>
              <a:rPr lang="ru-RU" sz="2800" dirty="0" err="1"/>
              <a:t>Infinium</a:t>
            </a:r>
            <a:r>
              <a:rPr lang="ru-RU" sz="2800" dirty="0"/>
              <a:t> </a:t>
            </a:r>
            <a:r>
              <a:rPr lang="ru-RU" sz="2800" dirty="0" err="1"/>
              <a:t>Multi-Ethnic</a:t>
            </a:r>
            <a:r>
              <a:rPr lang="ru-RU" sz="2800" dirty="0"/>
              <a:t> Global-8 </a:t>
            </a:r>
            <a:r>
              <a:rPr lang="ru-RU" sz="2800" dirty="0" err="1"/>
              <a:t>Kit</a:t>
            </a:r>
            <a:r>
              <a:rPr lang="ru-RU" sz="2800" dirty="0"/>
              <a:t> на выборке из 518 человек их 23 коренных популяций Дагестана: аварцев, даргинцев, лакцев, </a:t>
            </a:r>
            <a:r>
              <a:rPr lang="ru-RU" sz="2800" dirty="0" err="1"/>
              <a:t>табасаран</a:t>
            </a:r>
            <a:r>
              <a:rPr lang="ru-RU" sz="2800" dirty="0"/>
              <a:t>, лезгин, агулов, </a:t>
            </a:r>
            <a:r>
              <a:rPr lang="ru-RU" sz="2800" dirty="0" err="1"/>
              <a:t>рутульцев</a:t>
            </a:r>
            <a:r>
              <a:rPr lang="ru-RU" sz="2800" dirty="0"/>
              <a:t>, цахуров, арчинцев, андийцев, </a:t>
            </a:r>
            <a:r>
              <a:rPr lang="ru-RU" sz="2800" dirty="0" err="1"/>
              <a:t>ахвахцев</a:t>
            </a:r>
            <a:r>
              <a:rPr lang="ru-RU" sz="2800" dirty="0"/>
              <a:t>, </a:t>
            </a:r>
            <a:r>
              <a:rPr lang="ru-RU" sz="2800" dirty="0" err="1"/>
              <a:t>тиндинцев</a:t>
            </a:r>
            <a:r>
              <a:rPr lang="ru-RU" sz="2800" dirty="0"/>
              <a:t>, </a:t>
            </a:r>
            <a:r>
              <a:rPr lang="ru-RU" sz="2800" dirty="0" err="1"/>
              <a:t>каратинцев</a:t>
            </a:r>
            <a:r>
              <a:rPr lang="ru-RU" sz="2800" dirty="0"/>
              <a:t>, </a:t>
            </a:r>
            <a:r>
              <a:rPr lang="ru-RU" sz="2800" dirty="0" err="1"/>
              <a:t>багулалов</a:t>
            </a:r>
            <a:r>
              <a:rPr lang="ru-RU" sz="2800" dirty="0"/>
              <a:t>, </a:t>
            </a:r>
            <a:r>
              <a:rPr lang="ru-RU" sz="2800" dirty="0" err="1"/>
              <a:t>ботлихцев</a:t>
            </a:r>
            <a:r>
              <a:rPr lang="ru-RU" sz="2800" dirty="0"/>
              <a:t>, </a:t>
            </a:r>
            <a:r>
              <a:rPr lang="ru-RU" sz="2800" dirty="0" err="1"/>
              <a:t>хваршин</a:t>
            </a:r>
            <a:r>
              <a:rPr lang="ru-RU" sz="2800" dirty="0"/>
              <a:t>, </a:t>
            </a:r>
            <a:r>
              <a:rPr lang="ru-RU" sz="2800" dirty="0" err="1"/>
              <a:t>цезов</a:t>
            </a:r>
            <a:r>
              <a:rPr lang="ru-RU" sz="2800" dirty="0"/>
              <a:t>, </a:t>
            </a:r>
            <a:r>
              <a:rPr lang="ru-RU" sz="2800" dirty="0" err="1"/>
              <a:t>бежтинцев</a:t>
            </a:r>
            <a:r>
              <a:rPr lang="ru-RU" sz="2800" dirty="0"/>
              <a:t>, </a:t>
            </a:r>
            <a:r>
              <a:rPr lang="ru-RU" sz="2800" dirty="0" err="1"/>
              <a:t>чамалинцев</a:t>
            </a:r>
            <a:r>
              <a:rPr lang="ru-RU" sz="2800" dirty="0"/>
              <a:t>, </a:t>
            </a:r>
            <a:r>
              <a:rPr lang="ru-RU" sz="2800" dirty="0" err="1"/>
              <a:t>гунзибцев</a:t>
            </a:r>
            <a:r>
              <a:rPr lang="ru-RU" sz="2800" dirty="0"/>
              <a:t>, </a:t>
            </a:r>
            <a:r>
              <a:rPr lang="ru-RU" sz="2800" dirty="0" err="1"/>
              <a:t>гинухцев</a:t>
            </a:r>
            <a:r>
              <a:rPr lang="ru-RU" sz="2800" dirty="0"/>
              <a:t>, кумыков и </a:t>
            </a:r>
            <a:r>
              <a:rPr lang="ru-RU" sz="2800" dirty="0" err="1"/>
              <a:t>караногайцев</a:t>
            </a:r>
            <a:r>
              <a:rPr lang="ru-RU" sz="2800" dirty="0"/>
              <a:t>, При </a:t>
            </a:r>
            <a:r>
              <a:rPr lang="ru-RU" sz="2800" dirty="0" err="1"/>
              <a:t>биоинформатической</a:t>
            </a:r>
            <a:r>
              <a:rPr lang="ru-RU" sz="2800" dirty="0"/>
              <a:t> обработке полученных данных из анализа были исключены SNP с более чем 10% отсутствующими генотипами. Были исключены все позиции </a:t>
            </a:r>
            <a:r>
              <a:rPr lang="ru-RU" sz="2800" dirty="0" err="1"/>
              <a:t>делеций</a:t>
            </a:r>
            <a:r>
              <a:rPr lang="ru-RU" sz="2800" dirty="0"/>
              <a:t> и </a:t>
            </a:r>
            <a:r>
              <a:rPr lang="ru-RU" sz="2800" dirty="0" err="1"/>
              <a:t>инсерций</a:t>
            </a:r>
            <a:r>
              <a:rPr lang="ru-RU" sz="2800" dirty="0"/>
              <a:t>. Данные были предварительно отфильтрованы по минимальной частоте редкого </a:t>
            </a:r>
            <a:r>
              <a:rPr lang="ru-RU" sz="2800" dirty="0" err="1"/>
              <a:t>аллеля</a:t>
            </a:r>
            <a:r>
              <a:rPr lang="ru-RU" sz="2800" dirty="0"/>
              <a:t> (</a:t>
            </a:r>
            <a:r>
              <a:rPr lang="en-US" sz="2800" dirty="0"/>
              <a:t>MAF</a:t>
            </a:r>
            <a:r>
              <a:rPr lang="ru-RU" sz="2800" dirty="0"/>
              <a:t>, </a:t>
            </a:r>
            <a:r>
              <a:rPr lang="en-US" sz="2800" dirty="0"/>
              <a:t>minor allele frequency</a:t>
            </a:r>
            <a:r>
              <a:rPr lang="ru-RU" sz="2800" dirty="0"/>
              <a:t> &gt; 0.01). В итоге, после фильтрации исходных данных по 1779819 маркерам, в финальный массив данных вошло 886889 аутосомных </a:t>
            </a:r>
            <a:r>
              <a:rPr lang="en-US" sz="2800" dirty="0"/>
              <a:t>SNP</a:t>
            </a:r>
            <a:r>
              <a:rPr lang="ru-RU" sz="2800" dirty="0"/>
              <a:t>. Кроме этого, были исключены образцы, имеющие более 5% пропущенных </a:t>
            </a:r>
            <a:r>
              <a:rPr lang="en-US" sz="2800" dirty="0"/>
              <a:t>SNP</a:t>
            </a:r>
            <a:r>
              <a:rPr lang="ru-RU" sz="2800" dirty="0"/>
              <a:t>, а также метисы первого, второго и третьего </a:t>
            </a:r>
            <a:r>
              <a:rPr lang="ru-RU" sz="2800" dirty="0" smtClean="0"/>
              <a:t>поколения. </a:t>
            </a:r>
            <a:r>
              <a:rPr lang="ru-RU" sz="2800" dirty="0"/>
              <a:t>Для анализа ROH в «PLINK» указали следующие параметры: --</a:t>
            </a:r>
            <a:r>
              <a:rPr lang="ru-RU" sz="2800" dirty="0" err="1"/>
              <a:t>homozyg-snp</a:t>
            </a:r>
            <a:r>
              <a:rPr lang="ru-RU" sz="2800" dirty="0"/>
              <a:t> 50, --</a:t>
            </a:r>
            <a:r>
              <a:rPr lang="ru-RU" sz="2800" dirty="0" err="1"/>
              <a:t>homozyg-kb</a:t>
            </a:r>
            <a:r>
              <a:rPr lang="ru-RU" sz="2800" dirty="0"/>
              <a:t> 300. Все остальные параметры использовались по умолчанию.</a:t>
            </a:r>
            <a:r>
              <a:rPr lang="ru-RU" sz="2800" dirty="0" smtClean="0"/>
              <a:t> Весь </a:t>
            </a:r>
            <a:r>
              <a:rPr lang="ru-RU" sz="2800" dirty="0"/>
              <a:t>анализ был выполнен с учетом трех различных наборов ROH полученных в PLINK v1.9 </a:t>
            </a:r>
            <a:r>
              <a:rPr lang="ru-RU" sz="2800" dirty="0" smtClean="0"/>
              <a:t> </a:t>
            </a:r>
            <a:r>
              <a:rPr lang="ru-RU" sz="2800" dirty="0"/>
              <a:t>идентифицированных с учетом минимальной длины 500 КБ, 1,5 МБ и 5 МБ, также трех классов ROH полученных с помощью программы </a:t>
            </a:r>
            <a:r>
              <a:rPr lang="ru-RU" sz="2800" dirty="0" err="1" smtClean="0"/>
              <a:t>Garlic</a:t>
            </a:r>
            <a:r>
              <a:rPr lang="ru-RU" sz="2800" dirty="0" smtClean="0"/>
              <a:t>, </a:t>
            </a:r>
            <a:r>
              <a:rPr lang="ru-RU" sz="2800" dirty="0"/>
              <a:t>использующей альтернативный подход для поиска ROH и имеющей модуль классификации на основе длин для выявления биологически значимых классов ROH. Статистическую значимость межпопуляционных различий оценивали при помощи теста </a:t>
            </a:r>
            <a:r>
              <a:rPr lang="ru-RU" sz="2800" dirty="0" err="1"/>
              <a:t>Вилкоксона</a:t>
            </a:r>
            <a:r>
              <a:rPr lang="ru-RU" sz="2800" dirty="0"/>
              <a:t> (уровень значимости = 0,05) используя пакет </a:t>
            </a:r>
            <a:r>
              <a:rPr lang="ru-RU" sz="2800" dirty="0" err="1"/>
              <a:t>wilcox.test</a:t>
            </a:r>
            <a:r>
              <a:rPr lang="ru-RU" sz="2800" dirty="0"/>
              <a:t> в среде R. Для расчета наблюдаемого процента F</a:t>
            </a:r>
            <a:r>
              <a:rPr lang="ru-RU" sz="2800" baseline="-25000" dirty="0"/>
              <a:t>ROH</a:t>
            </a:r>
            <a:r>
              <a:rPr lang="ru-RU" sz="2800" dirty="0"/>
              <a:t> у каждого индивидуума размеры областей ROH, превышающих 1,5 Мб (исключая половые хромосомы) суммировали и затем делили на общую длину </a:t>
            </a:r>
            <a:r>
              <a:rPr lang="ru-RU" sz="2800" dirty="0" err="1"/>
              <a:t>аутосом</a:t>
            </a:r>
            <a:r>
              <a:rPr lang="ru-RU" sz="2800" dirty="0"/>
              <a:t>, за исключением </a:t>
            </a:r>
            <a:r>
              <a:rPr lang="ru-RU" sz="2800" dirty="0" err="1"/>
              <a:t>центромер</a:t>
            </a:r>
            <a:r>
              <a:rPr lang="ru-RU" sz="2800" dirty="0"/>
              <a:t> (2708,613716 </a:t>
            </a:r>
            <a:r>
              <a:rPr lang="ru-RU" sz="2800" dirty="0" err="1"/>
              <a:t>Mb</a:t>
            </a:r>
            <a:r>
              <a:rPr lang="ru-RU" sz="2800" dirty="0"/>
              <a:t> для hg18).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4FC44C3-EDFD-462D-9798-32321CC9F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r="14579"/>
          <a:stretch/>
        </p:blipFill>
        <p:spPr bwMode="auto">
          <a:xfrm>
            <a:off x="279560" y="188640"/>
            <a:ext cx="5338246" cy="205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tnimc.ru/upload/about_tnimc/logo/NIIMG_logo.jpg">
            <a:extLst>
              <a:ext uri="{FF2B5EF4-FFF2-40B4-BE49-F238E27FC236}">
                <a16:creationId xmlns:a16="http://schemas.microsoft.com/office/drawing/2014/main" xmlns="" id="{8C6F7F74-C760-4185-884C-2B30BC49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0566" y="275636"/>
            <a:ext cx="4891109" cy="1966208"/>
          </a:xfrm>
          <a:prstGeom prst="rect">
            <a:avLst/>
          </a:prstGeom>
          <a:noFill/>
        </p:spPr>
      </p:pic>
      <p:pic>
        <p:nvPicPr>
          <p:cNvPr id="1026" name="Picture 2" descr="E:\Загрузки\Risuno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85" y="5953684"/>
            <a:ext cx="13369108" cy="94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81385" y="16100191"/>
            <a:ext cx="13784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Коэффициент геномного инбридинга в </a:t>
            </a:r>
            <a:r>
              <a:rPr lang="ru-RU" sz="3600" dirty="0"/>
              <a:t>исследуемых популяциях (диаграмма "ящик с усами</a:t>
            </a:r>
            <a:r>
              <a:rPr lang="ru-RU" sz="3600" dirty="0" smtClean="0"/>
              <a:t>") </a:t>
            </a:r>
            <a:r>
              <a:rPr lang="en-US" sz="3600" dirty="0" smtClean="0"/>
              <a:t>F</a:t>
            </a:r>
            <a:r>
              <a:rPr lang="en-US" sz="3600" baseline="-25000" dirty="0" smtClean="0"/>
              <a:t>ROH</a:t>
            </a:r>
            <a:r>
              <a:rPr lang="en-US" sz="3600" dirty="0" smtClean="0"/>
              <a:t> &gt; 1.5 </a:t>
            </a:r>
            <a:r>
              <a:rPr lang="ru-RU" sz="3600" dirty="0" smtClean="0"/>
              <a:t>Мб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26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690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Колесников Никита Александрович</dc:creator>
  <cp:lastModifiedBy>Колесников Никита Александрович</cp:lastModifiedBy>
  <cp:revision>9</cp:revision>
  <dcterms:created xsi:type="dcterms:W3CDTF">2021-06-24T07:18:05Z</dcterms:created>
  <dcterms:modified xsi:type="dcterms:W3CDTF">2021-06-25T08:07:58Z</dcterms:modified>
</cp:coreProperties>
</file>