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7" r:id="rId2"/>
  </p:sldIdLst>
  <p:sldSz cx="37463413" cy="21067713"/>
  <p:notesSz cx="6858000" cy="9144000"/>
  <p:defaultTextStyle>
    <a:defPPr>
      <a:defRPr lang="en-US"/>
    </a:defPPr>
    <a:lvl1pPr marL="0" algn="l" defTabSz="1672300" rtl="0" eaLnBrk="1" latinLnBrk="0" hangingPunct="1">
      <a:defRPr sz="6600" kern="1200">
        <a:solidFill>
          <a:schemeClr val="tx1"/>
        </a:solidFill>
        <a:latin typeface="+mn-lt"/>
        <a:ea typeface="+mn-ea"/>
        <a:cs typeface="+mn-cs"/>
      </a:defRPr>
    </a:lvl1pPr>
    <a:lvl2pPr marL="1672300" algn="l" defTabSz="1672300" rtl="0" eaLnBrk="1" latinLnBrk="0" hangingPunct="1">
      <a:defRPr sz="6600" kern="1200">
        <a:solidFill>
          <a:schemeClr val="tx1"/>
        </a:solidFill>
        <a:latin typeface="+mn-lt"/>
        <a:ea typeface="+mn-ea"/>
        <a:cs typeface="+mn-cs"/>
      </a:defRPr>
    </a:lvl2pPr>
    <a:lvl3pPr marL="3344601" algn="l" defTabSz="1672300" rtl="0" eaLnBrk="1" latinLnBrk="0" hangingPunct="1">
      <a:defRPr sz="6600" kern="1200">
        <a:solidFill>
          <a:schemeClr val="tx1"/>
        </a:solidFill>
        <a:latin typeface="+mn-lt"/>
        <a:ea typeface="+mn-ea"/>
        <a:cs typeface="+mn-cs"/>
      </a:defRPr>
    </a:lvl3pPr>
    <a:lvl4pPr marL="5016901" algn="l" defTabSz="1672300" rtl="0" eaLnBrk="1" latinLnBrk="0" hangingPunct="1">
      <a:defRPr sz="6600" kern="1200">
        <a:solidFill>
          <a:schemeClr val="tx1"/>
        </a:solidFill>
        <a:latin typeface="+mn-lt"/>
        <a:ea typeface="+mn-ea"/>
        <a:cs typeface="+mn-cs"/>
      </a:defRPr>
    </a:lvl4pPr>
    <a:lvl5pPr marL="6689202" algn="l" defTabSz="1672300" rtl="0" eaLnBrk="1" latinLnBrk="0" hangingPunct="1">
      <a:defRPr sz="6600" kern="1200">
        <a:solidFill>
          <a:schemeClr val="tx1"/>
        </a:solidFill>
        <a:latin typeface="+mn-lt"/>
        <a:ea typeface="+mn-ea"/>
        <a:cs typeface="+mn-cs"/>
      </a:defRPr>
    </a:lvl5pPr>
    <a:lvl6pPr marL="8361502" algn="l" defTabSz="1672300" rtl="0" eaLnBrk="1" latinLnBrk="0" hangingPunct="1">
      <a:defRPr sz="6600" kern="1200">
        <a:solidFill>
          <a:schemeClr val="tx1"/>
        </a:solidFill>
        <a:latin typeface="+mn-lt"/>
        <a:ea typeface="+mn-ea"/>
        <a:cs typeface="+mn-cs"/>
      </a:defRPr>
    </a:lvl6pPr>
    <a:lvl7pPr marL="10033803" algn="l" defTabSz="1672300" rtl="0" eaLnBrk="1" latinLnBrk="0" hangingPunct="1">
      <a:defRPr sz="6600" kern="1200">
        <a:solidFill>
          <a:schemeClr val="tx1"/>
        </a:solidFill>
        <a:latin typeface="+mn-lt"/>
        <a:ea typeface="+mn-ea"/>
        <a:cs typeface="+mn-cs"/>
      </a:defRPr>
    </a:lvl7pPr>
    <a:lvl8pPr marL="11706103" algn="l" defTabSz="1672300" rtl="0" eaLnBrk="1" latinLnBrk="0" hangingPunct="1">
      <a:defRPr sz="6600" kern="1200">
        <a:solidFill>
          <a:schemeClr val="tx1"/>
        </a:solidFill>
        <a:latin typeface="+mn-lt"/>
        <a:ea typeface="+mn-ea"/>
        <a:cs typeface="+mn-cs"/>
      </a:defRPr>
    </a:lvl8pPr>
    <a:lvl9pPr marL="13378404" algn="l" defTabSz="1672300" rtl="0" eaLnBrk="1" latinLnBrk="0" hangingPunct="1">
      <a:defRPr sz="6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636">
          <p15:clr>
            <a:srgbClr val="A4A3A4"/>
          </p15:clr>
        </p15:guide>
        <p15:guide id="2" pos="1180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E8F00"/>
    <a:srgbClr val="245F9C"/>
    <a:srgbClr val="009AD5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524"/>
    <p:restoredTop sz="94886"/>
  </p:normalViewPr>
  <p:slideViewPr>
    <p:cSldViewPr snapToGrid="0" snapToObjects="1">
      <p:cViewPr varScale="1">
        <p:scale>
          <a:sx n="27" d="100"/>
          <a:sy n="27" d="100"/>
        </p:scale>
        <p:origin x="570" y="90"/>
      </p:cViewPr>
      <p:guideLst>
        <p:guide orient="horz" pos="6636"/>
        <p:guide pos="1180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7026BA-50E8-7644-BEF6-07CACBFB9997}" type="datetimeFigureOut">
              <a:rPr lang="en-US" smtClean="0"/>
              <a:t>6/25/2021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6A170F-69B8-B741-A099-15AE468EF2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2093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672300" rtl="0" eaLnBrk="1" latinLnBrk="0" hangingPunct="1">
      <a:defRPr sz="4400" kern="1200">
        <a:solidFill>
          <a:schemeClr val="tx1"/>
        </a:solidFill>
        <a:latin typeface="+mn-lt"/>
        <a:ea typeface="+mn-ea"/>
        <a:cs typeface="+mn-cs"/>
      </a:defRPr>
    </a:lvl1pPr>
    <a:lvl2pPr marL="1672300" algn="l" defTabSz="1672300" rtl="0" eaLnBrk="1" latinLnBrk="0" hangingPunct="1">
      <a:defRPr sz="4400" kern="1200">
        <a:solidFill>
          <a:schemeClr val="tx1"/>
        </a:solidFill>
        <a:latin typeface="+mn-lt"/>
        <a:ea typeface="+mn-ea"/>
        <a:cs typeface="+mn-cs"/>
      </a:defRPr>
    </a:lvl2pPr>
    <a:lvl3pPr marL="3344601" algn="l" defTabSz="1672300" rtl="0" eaLnBrk="1" latinLnBrk="0" hangingPunct="1">
      <a:defRPr sz="4400" kern="1200">
        <a:solidFill>
          <a:schemeClr val="tx1"/>
        </a:solidFill>
        <a:latin typeface="+mn-lt"/>
        <a:ea typeface="+mn-ea"/>
        <a:cs typeface="+mn-cs"/>
      </a:defRPr>
    </a:lvl3pPr>
    <a:lvl4pPr marL="5016901" algn="l" defTabSz="1672300" rtl="0" eaLnBrk="1" latinLnBrk="0" hangingPunct="1">
      <a:defRPr sz="4400" kern="1200">
        <a:solidFill>
          <a:schemeClr val="tx1"/>
        </a:solidFill>
        <a:latin typeface="+mn-lt"/>
        <a:ea typeface="+mn-ea"/>
        <a:cs typeface="+mn-cs"/>
      </a:defRPr>
    </a:lvl4pPr>
    <a:lvl5pPr marL="6689202" algn="l" defTabSz="1672300" rtl="0" eaLnBrk="1" latinLnBrk="0" hangingPunct="1">
      <a:defRPr sz="4400" kern="1200">
        <a:solidFill>
          <a:schemeClr val="tx1"/>
        </a:solidFill>
        <a:latin typeface="+mn-lt"/>
        <a:ea typeface="+mn-ea"/>
        <a:cs typeface="+mn-cs"/>
      </a:defRPr>
    </a:lvl5pPr>
    <a:lvl6pPr marL="8361502" algn="l" defTabSz="1672300" rtl="0" eaLnBrk="1" latinLnBrk="0" hangingPunct="1">
      <a:defRPr sz="4400" kern="1200">
        <a:solidFill>
          <a:schemeClr val="tx1"/>
        </a:solidFill>
        <a:latin typeface="+mn-lt"/>
        <a:ea typeface="+mn-ea"/>
        <a:cs typeface="+mn-cs"/>
      </a:defRPr>
    </a:lvl6pPr>
    <a:lvl7pPr marL="10033803" algn="l" defTabSz="1672300" rtl="0" eaLnBrk="1" latinLnBrk="0" hangingPunct="1">
      <a:defRPr sz="4400" kern="1200">
        <a:solidFill>
          <a:schemeClr val="tx1"/>
        </a:solidFill>
        <a:latin typeface="+mn-lt"/>
        <a:ea typeface="+mn-ea"/>
        <a:cs typeface="+mn-cs"/>
      </a:defRPr>
    </a:lvl7pPr>
    <a:lvl8pPr marL="11706103" algn="l" defTabSz="1672300" rtl="0" eaLnBrk="1" latinLnBrk="0" hangingPunct="1">
      <a:defRPr sz="4400" kern="1200">
        <a:solidFill>
          <a:schemeClr val="tx1"/>
        </a:solidFill>
        <a:latin typeface="+mn-lt"/>
        <a:ea typeface="+mn-ea"/>
        <a:cs typeface="+mn-cs"/>
      </a:defRPr>
    </a:lvl8pPr>
    <a:lvl9pPr marL="13378404" algn="l" defTabSz="1672300" rtl="0" eaLnBrk="1" latinLnBrk="0" hangingPunct="1">
      <a:defRPr sz="4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Single sided</a:t>
            </a:r>
            <a:r>
              <a:rPr lang="en-US" baseline="0" dirty="0"/>
              <a:t> poster!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59A05F-9442-1B4B-8130-ABC0D5C3649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6989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09756" y="6544648"/>
            <a:ext cx="31843901" cy="451590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619512" y="11938371"/>
            <a:ext cx="26224389" cy="5383971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672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33446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50169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66892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83615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00338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17061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33784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508FF-519A-5247-A55B-6160E89D8571}" type="datetimeFigureOut">
              <a:rPr lang="en-US" smtClean="0"/>
              <a:t>6/25/2021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7CC67-5F63-EC4C-8EE0-AD36DF5A3C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5929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508FF-519A-5247-A55B-6160E89D8571}" type="datetimeFigureOut">
              <a:rPr lang="en-US" smtClean="0"/>
              <a:t>6/25/2021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7CC67-5F63-EC4C-8EE0-AD36DF5A3C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9857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1284548" y="2589575"/>
            <a:ext cx="34530082" cy="5522471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74799" y="2589575"/>
            <a:ext cx="102985361" cy="5522471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508FF-519A-5247-A55B-6160E89D8571}" type="datetimeFigureOut">
              <a:rPr lang="en-US" smtClean="0"/>
              <a:t>6/25/2021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7CC67-5F63-EC4C-8EE0-AD36DF5A3C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0666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508FF-519A-5247-A55B-6160E89D8571}" type="datetimeFigureOut">
              <a:rPr lang="en-US" smtClean="0"/>
              <a:t>6/25/2021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7CC67-5F63-EC4C-8EE0-AD36DF5A3C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0639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9352" y="13537958"/>
            <a:ext cx="31843901" cy="4184282"/>
          </a:xfrm>
        </p:spPr>
        <p:txBody>
          <a:bodyPr anchor="t"/>
          <a:lstStyle>
            <a:lvl1pPr algn="l">
              <a:defRPr sz="146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59352" y="8929397"/>
            <a:ext cx="31843901" cy="4608561"/>
          </a:xfrm>
        </p:spPr>
        <p:txBody>
          <a:bodyPr anchor="b"/>
          <a:lstStyle>
            <a:lvl1pPr marL="0" indent="0">
              <a:buNone/>
              <a:defRPr sz="7300">
                <a:solidFill>
                  <a:schemeClr val="tx1">
                    <a:tint val="75000"/>
                  </a:schemeClr>
                </a:solidFill>
              </a:defRPr>
            </a:lvl1pPr>
            <a:lvl2pPr marL="1672300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2pPr>
            <a:lvl3pPr marL="3344601" indent="0">
              <a:buNone/>
              <a:defRPr sz="5900">
                <a:solidFill>
                  <a:schemeClr val="tx1">
                    <a:tint val="75000"/>
                  </a:schemeClr>
                </a:solidFill>
              </a:defRPr>
            </a:lvl3pPr>
            <a:lvl4pPr marL="5016901" indent="0">
              <a:buNone/>
              <a:defRPr sz="5100">
                <a:solidFill>
                  <a:schemeClr val="tx1">
                    <a:tint val="75000"/>
                  </a:schemeClr>
                </a:solidFill>
              </a:defRPr>
            </a:lvl4pPr>
            <a:lvl5pPr marL="6689202" indent="0">
              <a:buNone/>
              <a:defRPr sz="5100">
                <a:solidFill>
                  <a:schemeClr val="tx1">
                    <a:tint val="75000"/>
                  </a:schemeClr>
                </a:solidFill>
              </a:defRPr>
            </a:lvl5pPr>
            <a:lvl6pPr marL="8361502" indent="0">
              <a:buNone/>
              <a:defRPr sz="5100">
                <a:solidFill>
                  <a:schemeClr val="tx1">
                    <a:tint val="75000"/>
                  </a:schemeClr>
                </a:solidFill>
              </a:defRPr>
            </a:lvl6pPr>
            <a:lvl7pPr marL="10033803" indent="0">
              <a:buNone/>
              <a:defRPr sz="5100">
                <a:solidFill>
                  <a:schemeClr val="tx1">
                    <a:tint val="75000"/>
                  </a:schemeClr>
                </a:solidFill>
              </a:defRPr>
            </a:lvl7pPr>
            <a:lvl8pPr marL="11706103" indent="0">
              <a:buNone/>
              <a:defRPr sz="5100">
                <a:solidFill>
                  <a:schemeClr val="tx1">
                    <a:tint val="75000"/>
                  </a:schemeClr>
                </a:solidFill>
              </a:defRPr>
            </a:lvl8pPr>
            <a:lvl9pPr marL="13378404" indent="0">
              <a:buNone/>
              <a:defRPr sz="5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508FF-519A-5247-A55B-6160E89D8571}" type="datetimeFigureOut">
              <a:rPr lang="en-US" smtClean="0"/>
              <a:t>6/25/2021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7CC67-5F63-EC4C-8EE0-AD36DF5A3C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2735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74798" y="15103407"/>
            <a:ext cx="68754471" cy="42710887"/>
          </a:xfrm>
        </p:spPr>
        <p:txBody>
          <a:bodyPr/>
          <a:lstStyle>
            <a:lvl1pPr>
              <a:defRPr sz="10200"/>
            </a:lvl1pPr>
            <a:lvl2pPr>
              <a:defRPr sz="8800"/>
            </a:lvl2pPr>
            <a:lvl3pPr>
              <a:defRPr sz="7300"/>
            </a:lvl3pPr>
            <a:lvl4pPr>
              <a:defRPr sz="6600"/>
            </a:lvl4pPr>
            <a:lvl5pPr>
              <a:defRPr sz="6600"/>
            </a:lvl5pPr>
            <a:lvl6pPr>
              <a:defRPr sz="6600"/>
            </a:lvl6pPr>
            <a:lvl7pPr>
              <a:defRPr sz="6600"/>
            </a:lvl7pPr>
            <a:lvl8pPr>
              <a:defRPr sz="6600"/>
            </a:lvl8pPr>
            <a:lvl9pPr>
              <a:defRPr sz="6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053657" y="15103407"/>
            <a:ext cx="68760973" cy="42710887"/>
          </a:xfrm>
        </p:spPr>
        <p:txBody>
          <a:bodyPr/>
          <a:lstStyle>
            <a:lvl1pPr>
              <a:defRPr sz="10200"/>
            </a:lvl1pPr>
            <a:lvl2pPr>
              <a:defRPr sz="8800"/>
            </a:lvl2pPr>
            <a:lvl3pPr>
              <a:defRPr sz="7300"/>
            </a:lvl3pPr>
            <a:lvl4pPr>
              <a:defRPr sz="6600"/>
            </a:lvl4pPr>
            <a:lvl5pPr>
              <a:defRPr sz="6600"/>
            </a:lvl5pPr>
            <a:lvl6pPr>
              <a:defRPr sz="6600"/>
            </a:lvl6pPr>
            <a:lvl7pPr>
              <a:defRPr sz="6600"/>
            </a:lvl7pPr>
            <a:lvl8pPr>
              <a:defRPr sz="6600"/>
            </a:lvl8pPr>
            <a:lvl9pPr>
              <a:defRPr sz="6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508FF-519A-5247-A55B-6160E89D8571}" type="datetimeFigureOut">
              <a:rPr lang="en-US" smtClean="0"/>
              <a:t>6/25/2021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7CC67-5F63-EC4C-8EE0-AD36DF5A3C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2829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73171" y="843685"/>
            <a:ext cx="33717072" cy="3511286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73171" y="4715853"/>
            <a:ext cx="16552847" cy="1965343"/>
          </a:xfrm>
        </p:spPr>
        <p:txBody>
          <a:bodyPr anchor="b"/>
          <a:lstStyle>
            <a:lvl1pPr marL="0" indent="0">
              <a:buNone/>
              <a:defRPr sz="8800" b="1"/>
            </a:lvl1pPr>
            <a:lvl2pPr marL="1672300" indent="0">
              <a:buNone/>
              <a:defRPr sz="7300" b="1"/>
            </a:lvl2pPr>
            <a:lvl3pPr marL="3344601" indent="0">
              <a:buNone/>
              <a:defRPr sz="6600" b="1"/>
            </a:lvl3pPr>
            <a:lvl4pPr marL="5016901" indent="0">
              <a:buNone/>
              <a:defRPr sz="5900" b="1"/>
            </a:lvl4pPr>
            <a:lvl5pPr marL="6689202" indent="0">
              <a:buNone/>
              <a:defRPr sz="5900" b="1"/>
            </a:lvl5pPr>
            <a:lvl6pPr marL="8361502" indent="0">
              <a:buNone/>
              <a:defRPr sz="5900" b="1"/>
            </a:lvl6pPr>
            <a:lvl7pPr marL="10033803" indent="0">
              <a:buNone/>
              <a:defRPr sz="5900" b="1"/>
            </a:lvl7pPr>
            <a:lvl8pPr marL="11706103" indent="0">
              <a:buNone/>
              <a:defRPr sz="5900" b="1"/>
            </a:lvl8pPr>
            <a:lvl9pPr marL="13378404" indent="0">
              <a:buNone/>
              <a:defRPr sz="5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873171" y="6681196"/>
            <a:ext cx="16552847" cy="12138320"/>
          </a:xfrm>
        </p:spPr>
        <p:txBody>
          <a:bodyPr/>
          <a:lstStyle>
            <a:lvl1pPr>
              <a:defRPr sz="8800"/>
            </a:lvl1pPr>
            <a:lvl2pPr>
              <a:defRPr sz="7300"/>
            </a:lvl2pPr>
            <a:lvl3pPr>
              <a:defRPr sz="6600"/>
            </a:lvl3pPr>
            <a:lvl4pPr>
              <a:defRPr sz="5900"/>
            </a:lvl4pPr>
            <a:lvl5pPr>
              <a:defRPr sz="5900"/>
            </a:lvl5pPr>
            <a:lvl6pPr>
              <a:defRPr sz="5900"/>
            </a:lvl6pPr>
            <a:lvl7pPr>
              <a:defRPr sz="5900"/>
            </a:lvl7pPr>
            <a:lvl8pPr>
              <a:defRPr sz="5900"/>
            </a:lvl8pPr>
            <a:lvl9pPr>
              <a:defRPr sz="5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9030895" y="4715853"/>
            <a:ext cx="16559349" cy="1965343"/>
          </a:xfrm>
        </p:spPr>
        <p:txBody>
          <a:bodyPr anchor="b"/>
          <a:lstStyle>
            <a:lvl1pPr marL="0" indent="0">
              <a:buNone/>
              <a:defRPr sz="8800" b="1"/>
            </a:lvl1pPr>
            <a:lvl2pPr marL="1672300" indent="0">
              <a:buNone/>
              <a:defRPr sz="7300" b="1"/>
            </a:lvl2pPr>
            <a:lvl3pPr marL="3344601" indent="0">
              <a:buNone/>
              <a:defRPr sz="6600" b="1"/>
            </a:lvl3pPr>
            <a:lvl4pPr marL="5016901" indent="0">
              <a:buNone/>
              <a:defRPr sz="5900" b="1"/>
            </a:lvl4pPr>
            <a:lvl5pPr marL="6689202" indent="0">
              <a:buNone/>
              <a:defRPr sz="5900" b="1"/>
            </a:lvl5pPr>
            <a:lvl6pPr marL="8361502" indent="0">
              <a:buNone/>
              <a:defRPr sz="5900" b="1"/>
            </a:lvl6pPr>
            <a:lvl7pPr marL="10033803" indent="0">
              <a:buNone/>
              <a:defRPr sz="5900" b="1"/>
            </a:lvl7pPr>
            <a:lvl8pPr marL="11706103" indent="0">
              <a:buNone/>
              <a:defRPr sz="5900" b="1"/>
            </a:lvl8pPr>
            <a:lvl9pPr marL="13378404" indent="0">
              <a:buNone/>
              <a:defRPr sz="5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9030895" y="6681196"/>
            <a:ext cx="16559349" cy="12138320"/>
          </a:xfrm>
        </p:spPr>
        <p:txBody>
          <a:bodyPr/>
          <a:lstStyle>
            <a:lvl1pPr>
              <a:defRPr sz="8800"/>
            </a:lvl1pPr>
            <a:lvl2pPr>
              <a:defRPr sz="7300"/>
            </a:lvl2pPr>
            <a:lvl3pPr>
              <a:defRPr sz="6600"/>
            </a:lvl3pPr>
            <a:lvl4pPr>
              <a:defRPr sz="5900"/>
            </a:lvl4pPr>
            <a:lvl5pPr>
              <a:defRPr sz="5900"/>
            </a:lvl5pPr>
            <a:lvl6pPr>
              <a:defRPr sz="5900"/>
            </a:lvl6pPr>
            <a:lvl7pPr>
              <a:defRPr sz="5900"/>
            </a:lvl7pPr>
            <a:lvl8pPr>
              <a:defRPr sz="5900"/>
            </a:lvl8pPr>
            <a:lvl9pPr>
              <a:defRPr sz="5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508FF-519A-5247-A55B-6160E89D8571}" type="datetimeFigureOut">
              <a:rPr lang="en-US" smtClean="0"/>
              <a:t>6/25/2021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7CC67-5F63-EC4C-8EE0-AD36DF5A3C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664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508FF-519A-5247-A55B-6160E89D8571}" type="datetimeFigureOut">
              <a:rPr lang="en-US" smtClean="0"/>
              <a:t>6/25/2021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7CC67-5F63-EC4C-8EE0-AD36DF5A3C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010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508FF-519A-5247-A55B-6160E89D8571}" type="datetimeFigureOut">
              <a:rPr lang="en-US" smtClean="0"/>
              <a:t>6/25/2021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7CC67-5F63-EC4C-8EE0-AD36DF5A3C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7124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73173" y="838807"/>
            <a:ext cx="12325205" cy="3569807"/>
          </a:xfrm>
        </p:spPr>
        <p:txBody>
          <a:bodyPr anchor="b"/>
          <a:lstStyle>
            <a:lvl1pPr algn="l">
              <a:defRPr sz="73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47154" y="838809"/>
            <a:ext cx="20943089" cy="17980709"/>
          </a:xfrm>
        </p:spPr>
        <p:txBody>
          <a:bodyPr/>
          <a:lstStyle>
            <a:lvl1pPr>
              <a:defRPr sz="11700"/>
            </a:lvl1pPr>
            <a:lvl2pPr>
              <a:defRPr sz="10200"/>
            </a:lvl2pPr>
            <a:lvl3pPr>
              <a:defRPr sz="8800"/>
            </a:lvl3pPr>
            <a:lvl4pPr>
              <a:defRPr sz="7300"/>
            </a:lvl4pPr>
            <a:lvl5pPr>
              <a:defRPr sz="7300"/>
            </a:lvl5pPr>
            <a:lvl6pPr>
              <a:defRPr sz="7300"/>
            </a:lvl6pPr>
            <a:lvl7pPr>
              <a:defRPr sz="7300"/>
            </a:lvl7pPr>
            <a:lvl8pPr>
              <a:defRPr sz="7300"/>
            </a:lvl8pPr>
            <a:lvl9pPr>
              <a:defRPr sz="7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73173" y="4408616"/>
            <a:ext cx="12325205" cy="14410902"/>
          </a:xfrm>
        </p:spPr>
        <p:txBody>
          <a:bodyPr/>
          <a:lstStyle>
            <a:lvl1pPr marL="0" indent="0">
              <a:buNone/>
              <a:defRPr sz="5100"/>
            </a:lvl1pPr>
            <a:lvl2pPr marL="1672300" indent="0">
              <a:buNone/>
              <a:defRPr sz="4400"/>
            </a:lvl2pPr>
            <a:lvl3pPr marL="3344601" indent="0">
              <a:buNone/>
              <a:defRPr sz="3700"/>
            </a:lvl3pPr>
            <a:lvl4pPr marL="5016901" indent="0">
              <a:buNone/>
              <a:defRPr sz="3300"/>
            </a:lvl4pPr>
            <a:lvl5pPr marL="6689202" indent="0">
              <a:buNone/>
              <a:defRPr sz="3300"/>
            </a:lvl5pPr>
            <a:lvl6pPr marL="8361502" indent="0">
              <a:buNone/>
              <a:defRPr sz="3300"/>
            </a:lvl6pPr>
            <a:lvl7pPr marL="10033803" indent="0">
              <a:buNone/>
              <a:defRPr sz="3300"/>
            </a:lvl7pPr>
            <a:lvl8pPr marL="11706103" indent="0">
              <a:buNone/>
              <a:defRPr sz="3300"/>
            </a:lvl8pPr>
            <a:lvl9pPr marL="13378404" indent="0">
              <a:buNone/>
              <a:defRPr sz="33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508FF-519A-5247-A55B-6160E89D8571}" type="datetimeFigureOut">
              <a:rPr lang="en-US" smtClean="0"/>
              <a:t>6/25/2021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7CC67-5F63-EC4C-8EE0-AD36DF5A3C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8433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43091" y="14747399"/>
            <a:ext cx="22478048" cy="1741014"/>
          </a:xfrm>
        </p:spPr>
        <p:txBody>
          <a:bodyPr anchor="b"/>
          <a:lstStyle>
            <a:lvl1pPr algn="l">
              <a:defRPr sz="73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343091" y="1882439"/>
            <a:ext cx="22478048" cy="12640628"/>
          </a:xfrm>
        </p:spPr>
        <p:txBody>
          <a:bodyPr/>
          <a:lstStyle>
            <a:lvl1pPr marL="0" indent="0">
              <a:buNone/>
              <a:defRPr sz="11700"/>
            </a:lvl1pPr>
            <a:lvl2pPr marL="1672300" indent="0">
              <a:buNone/>
              <a:defRPr sz="10200"/>
            </a:lvl2pPr>
            <a:lvl3pPr marL="3344601" indent="0">
              <a:buNone/>
              <a:defRPr sz="8800"/>
            </a:lvl3pPr>
            <a:lvl4pPr marL="5016901" indent="0">
              <a:buNone/>
              <a:defRPr sz="7300"/>
            </a:lvl4pPr>
            <a:lvl5pPr marL="6689202" indent="0">
              <a:buNone/>
              <a:defRPr sz="7300"/>
            </a:lvl5pPr>
            <a:lvl6pPr marL="8361502" indent="0">
              <a:buNone/>
              <a:defRPr sz="7300"/>
            </a:lvl6pPr>
            <a:lvl7pPr marL="10033803" indent="0">
              <a:buNone/>
              <a:defRPr sz="7300"/>
            </a:lvl7pPr>
            <a:lvl8pPr marL="11706103" indent="0">
              <a:buNone/>
              <a:defRPr sz="7300"/>
            </a:lvl8pPr>
            <a:lvl9pPr marL="13378404" indent="0">
              <a:buNone/>
              <a:defRPr sz="73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43091" y="16488413"/>
            <a:ext cx="22478048" cy="2472529"/>
          </a:xfrm>
        </p:spPr>
        <p:txBody>
          <a:bodyPr/>
          <a:lstStyle>
            <a:lvl1pPr marL="0" indent="0">
              <a:buNone/>
              <a:defRPr sz="5100"/>
            </a:lvl1pPr>
            <a:lvl2pPr marL="1672300" indent="0">
              <a:buNone/>
              <a:defRPr sz="4400"/>
            </a:lvl2pPr>
            <a:lvl3pPr marL="3344601" indent="0">
              <a:buNone/>
              <a:defRPr sz="3700"/>
            </a:lvl3pPr>
            <a:lvl4pPr marL="5016901" indent="0">
              <a:buNone/>
              <a:defRPr sz="3300"/>
            </a:lvl4pPr>
            <a:lvl5pPr marL="6689202" indent="0">
              <a:buNone/>
              <a:defRPr sz="3300"/>
            </a:lvl5pPr>
            <a:lvl6pPr marL="8361502" indent="0">
              <a:buNone/>
              <a:defRPr sz="3300"/>
            </a:lvl6pPr>
            <a:lvl7pPr marL="10033803" indent="0">
              <a:buNone/>
              <a:defRPr sz="3300"/>
            </a:lvl7pPr>
            <a:lvl8pPr marL="11706103" indent="0">
              <a:buNone/>
              <a:defRPr sz="3300"/>
            </a:lvl8pPr>
            <a:lvl9pPr marL="13378404" indent="0">
              <a:buNone/>
              <a:defRPr sz="33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508FF-519A-5247-A55B-6160E89D8571}" type="datetimeFigureOut">
              <a:rPr lang="en-US" smtClean="0"/>
              <a:t>6/25/2021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7CC67-5F63-EC4C-8EE0-AD36DF5A3C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502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73171" y="843685"/>
            <a:ext cx="33717072" cy="3511286"/>
          </a:xfrm>
          <a:prstGeom prst="rect">
            <a:avLst/>
          </a:prstGeom>
        </p:spPr>
        <p:txBody>
          <a:bodyPr vert="horz" lIns="334460" tIns="167230" rIns="334460" bIns="16723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73171" y="4915801"/>
            <a:ext cx="33717072" cy="13903717"/>
          </a:xfrm>
          <a:prstGeom prst="rect">
            <a:avLst/>
          </a:prstGeom>
        </p:spPr>
        <p:txBody>
          <a:bodyPr vert="horz" lIns="334460" tIns="167230" rIns="334460" bIns="16723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873171" y="19526650"/>
            <a:ext cx="8741463" cy="1121661"/>
          </a:xfrm>
          <a:prstGeom prst="rect">
            <a:avLst/>
          </a:prstGeom>
        </p:spPr>
        <p:txBody>
          <a:bodyPr vert="horz" lIns="334460" tIns="167230" rIns="334460" bIns="167230" rtlCol="0" anchor="ctr"/>
          <a:lstStyle>
            <a:lvl1pPr algn="l">
              <a:defRPr sz="4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3508FF-519A-5247-A55B-6160E89D8571}" type="datetimeFigureOut">
              <a:rPr lang="en-US" smtClean="0"/>
              <a:t>6/25/2021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800000" y="19526650"/>
            <a:ext cx="11863414" cy="1121661"/>
          </a:xfrm>
          <a:prstGeom prst="rect">
            <a:avLst/>
          </a:prstGeom>
        </p:spPr>
        <p:txBody>
          <a:bodyPr vert="horz" lIns="334460" tIns="167230" rIns="334460" bIns="167230" rtlCol="0" anchor="ctr"/>
          <a:lstStyle>
            <a:lvl1pPr algn="ctr">
              <a:defRPr sz="4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6848779" y="19526650"/>
            <a:ext cx="8741463" cy="1121661"/>
          </a:xfrm>
          <a:prstGeom prst="rect">
            <a:avLst/>
          </a:prstGeom>
        </p:spPr>
        <p:txBody>
          <a:bodyPr vert="horz" lIns="334460" tIns="167230" rIns="334460" bIns="167230" rtlCol="0" anchor="ctr"/>
          <a:lstStyle>
            <a:lvl1pPr algn="r">
              <a:defRPr sz="4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87CC67-5F63-EC4C-8EE0-AD36DF5A3C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549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672300" rtl="0" eaLnBrk="1" latinLnBrk="0" hangingPunct="1">
        <a:spcBef>
          <a:spcPct val="0"/>
        </a:spcBef>
        <a:buNone/>
        <a:defRPr sz="16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54225" indent="-1254225" algn="l" defTabSz="1672300" rtl="0" eaLnBrk="1" latinLnBrk="0" hangingPunct="1">
        <a:spcBef>
          <a:spcPct val="20000"/>
        </a:spcBef>
        <a:buFont typeface="Arial"/>
        <a:buChar char="•"/>
        <a:defRPr sz="11700" kern="1200">
          <a:solidFill>
            <a:schemeClr val="tx1"/>
          </a:solidFill>
          <a:latin typeface="+mn-lt"/>
          <a:ea typeface="+mn-ea"/>
          <a:cs typeface="+mn-cs"/>
        </a:defRPr>
      </a:lvl1pPr>
      <a:lvl2pPr marL="2717488" indent="-1045188" algn="l" defTabSz="1672300" rtl="0" eaLnBrk="1" latinLnBrk="0" hangingPunct="1">
        <a:spcBef>
          <a:spcPct val="20000"/>
        </a:spcBef>
        <a:buFont typeface="Arial"/>
        <a:buChar char="–"/>
        <a:defRPr sz="10200" kern="1200">
          <a:solidFill>
            <a:schemeClr val="tx1"/>
          </a:solidFill>
          <a:latin typeface="+mn-lt"/>
          <a:ea typeface="+mn-ea"/>
          <a:cs typeface="+mn-cs"/>
        </a:defRPr>
      </a:lvl2pPr>
      <a:lvl3pPr marL="4180751" indent="-836150" algn="l" defTabSz="1672300" rtl="0" eaLnBrk="1" latinLnBrk="0" hangingPunct="1">
        <a:spcBef>
          <a:spcPct val="20000"/>
        </a:spcBef>
        <a:buFont typeface="Arial"/>
        <a:buChar char="•"/>
        <a:defRPr sz="8800" kern="1200">
          <a:solidFill>
            <a:schemeClr val="tx1"/>
          </a:solidFill>
          <a:latin typeface="+mn-lt"/>
          <a:ea typeface="+mn-ea"/>
          <a:cs typeface="+mn-cs"/>
        </a:defRPr>
      </a:lvl3pPr>
      <a:lvl4pPr marL="5853052" indent="-836150" algn="l" defTabSz="1672300" rtl="0" eaLnBrk="1" latinLnBrk="0" hangingPunct="1">
        <a:spcBef>
          <a:spcPct val="20000"/>
        </a:spcBef>
        <a:buFont typeface="Arial"/>
        <a:buChar char="–"/>
        <a:defRPr sz="7300" kern="1200">
          <a:solidFill>
            <a:schemeClr val="tx1"/>
          </a:solidFill>
          <a:latin typeface="+mn-lt"/>
          <a:ea typeface="+mn-ea"/>
          <a:cs typeface="+mn-cs"/>
        </a:defRPr>
      </a:lvl4pPr>
      <a:lvl5pPr marL="7525352" indent="-836150" algn="l" defTabSz="1672300" rtl="0" eaLnBrk="1" latinLnBrk="0" hangingPunct="1">
        <a:spcBef>
          <a:spcPct val="20000"/>
        </a:spcBef>
        <a:buFont typeface="Arial"/>
        <a:buChar char="»"/>
        <a:defRPr sz="7300" kern="1200">
          <a:solidFill>
            <a:schemeClr val="tx1"/>
          </a:solidFill>
          <a:latin typeface="+mn-lt"/>
          <a:ea typeface="+mn-ea"/>
          <a:cs typeface="+mn-cs"/>
        </a:defRPr>
      </a:lvl5pPr>
      <a:lvl6pPr marL="9197652" indent="-836150" algn="l" defTabSz="1672300" rtl="0" eaLnBrk="1" latinLnBrk="0" hangingPunct="1">
        <a:spcBef>
          <a:spcPct val="20000"/>
        </a:spcBef>
        <a:buFont typeface="Arial"/>
        <a:buChar char="•"/>
        <a:defRPr sz="7300" kern="1200">
          <a:solidFill>
            <a:schemeClr val="tx1"/>
          </a:solidFill>
          <a:latin typeface="+mn-lt"/>
          <a:ea typeface="+mn-ea"/>
          <a:cs typeface="+mn-cs"/>
        </a:defRPr>
      </a:lvl6pPr>
      <a:lvl7pPr marL="10869953" indent="-836150" algn="l" defTabSz="1672300" rtl="0" eaLnBrk="1" latinLnBrk="0" hangingPunct="1">
        <a:spcBef>
          <a:spcPct val="20000"/>
        </a:spcBef>
        <a:buFont typeface="Arial"/>
        <a:buChar char="•"/>
        <a:defRPr sz="7300" kern="1200">
          <a:solidFill>
            <a:schemeClr val="tx1"/>
          </a:solidFill>
          <a:latin typeface="+mn-lt"/>
          <a:ea typeface="+mn-ea"/>
          <a:cs typeface="+mn-cs"/>
        </a:defRPr>
      </a:lvl7pPr>
      <a:lvl8pPr marL="12542253" indent="-836150" algn="l" defTabSz="1672300" rtl="0" eaLnBrk="1" latinLnBrk="0" hangingPunct="1">
        <a:spcBef>
          <a:spcPct val="20000"/>
        </a:spcBef>
        <a:buFont typeface="Arial"/>
        <a:buChar char="•"/>
        <a:defRPr sz="7300" kern="1200">
          <a:solidFill>
            <a:schemeClr val="tx1"/>
          </a:solidFill>
          <a:latin typeface="+mn-lt"/>
          <a:ea typeface="+mn-ea"/>
          <a:cs typeface="+mn-cs"/>
        </a:defRPr>
      </a:lvl8pPr>
      <a:lvl9pPr marL="14214554" indent="-836150" algn="l" defTabSz="1672300" rtl="0" eaLnBrk="1" latinLnBrk="0" hangingPunct="1">
        <a:spcBef>
          <a:spcPct val="20000"/>
        </a:spcBef>
        <a:buFont typeface="Arial"/>
        <a:buChar char="•"/>
        <a:defRPr sz="7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672300" rtl="0" eaLnBrk="1" latinLnBrk="0" hangingPunct="1">
        <a:defRPr sz="6600" kern="1200">
          <a:solidFill>
            <a:schemeClr val="tx1"/>
          </a:solidFill>
          <a:latin typeface="+mn-lt"/>
          <a:ea typeface="+mn-ea"/>
          <a:cs typeface="+mn-cs"/>
        </a:defRPr>
      </a:lvl1pPr>
      <a:lvl2pPr marL="1672300" algn="l" defTabSz="1672300" rtl="0" eaLnBrk="1" latinLnBrk="0" hangingPunct="1">
        <a:defRPr sz="6600" kern="1200">
          <a:solidFill>
            <a:schemeClr val="tx1"/>
          </a:solidFill>
          <a:latin typeface="+mn-lt"/>
          <a:ea typeface="+mn-ea"/>
          <a:cs typeface="+mn-cs"/>
        </a:defRPr>
      </a:lvl2pPr>
      <a:lvl3pPr marL="3344601" algn="l" defTabSz="1672300" rtl="0" eaLnBrk="1" latinLnBrk="0" hangingPunct="1">
        <a:defRPr sz="6600" kern="1200">
          <a:solidFill>
            <a:schemeClr val="tx1"/>
          </a:solidFill>
          <a:latin typeface="+mn-lt"/>
          <a:ea typeface="+mn-ea"/>
          <a:cs typeface="+mn-cs"/>
        </a:defRPr>
      </a:lvl3pPr>
      <a:lvl4pPr marL="5016901" algn="l" defTabSz="1672300" rtl="0" eaLnBrk="1" latinLnBrk="0" hangingPunct="1">
        <a:defRPr sz="6600" kern="1200">
          <a:solidFill>
            <a:schemeClr val="tx1"/>
          </a:solidFill>
          <a:latin typeface="+mn-lt"/>
          <a:ea typeface="+mn-ea"/>
          <a:cs typeface="+mn-cs"/>
        </a:defRPr>
      </a:lvl4pPr>
      <a:lvl5pPr marL="6689202" algn="l" defTabSz="1672300" rtl="0" eaLnBrk="1" latinLnBrk="0" hangingPunct="1">
        <a:defRPr sz="6600" kern="1200">
          <a:solidFill>
            <a:schemeClr val="tx1"/>
          </a:solidFill>
          <a:latin typeface="+mn-lt"/>
          <a:ea typeface="+mn-ea"/>
          <a:cs typeface="+mn-cs"/>
        </a:defRPr>
      </a:lvl5pPr>
      <a:lvl6pPr marL="8361502" algn="l" defTabSz="1672300" rtl="0" eaLnBrk="1" latinLnBrk="0" hangingPunct="1">
        <a:defRPr sz="6600" kern="1200">
          <a:solidFill>
            <a:schemeClr val="tx1"/>
          </a:solidFill>
          <a:latin typeface="+mn-lt"/>
          <a:ea typeface="+mn-ea"/>
          <a:cs typeface="+mn-cs"/>
        </a:defRPr>
      </a:lvl6pPr>
      <a:lvl7pPr marL="10033803" algn="l" defTabSz="1672300" rtl="0" eaLnBrk="1" latinLnBrk="0" hangingPunct="1">
        <a:defRPr sz="6600" kern="1200">
          <a:solidFill>
            <a:schemeClr val="tx1"/>
          </a:solidFill>
          <a:latin typeface="+mn-lt"/>
          <a:ea typeface="+mn-ea"/>
          <a:cs typeface="+mn-cs"/>
        </a:defRPr>
      </a:lvl7pPr>
      <a:lvl8pPr marL="11706103" algn="l" defTabSz="1672300" rtl="0" eaLnBrk="1" latinLnBrk="0" hangingPunct="1">
        <a:defRPr sz="6600" kern="1200">
          <a:solidFill>
            <a:schemeClr val="tx1"/>
          </a:solidFill>
          <a:latin typeface="+mn-lt"/>
          <a:ea typeface="+mn-ea"/>
          <a:cs typeface="+mn-cs"/>
        </a:defRPr>
      </a:lvl8pPr>
      <a:lvl9pPr marL="13378404" algn="l" defTabSz="1672300" rtl="0" eaLnBrk="1" latinLnBrk="0" hangingPunct="1">
        <a:defRPr sz="6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Text Box 37"/>
          <p:cNvSpPr txBox="1">
            <a:spLocks noChangeArrowheads="1"/>
          </p:cNvSpPr>
          <p:nvPr/>
        </p:nvSpPr>
        <p:spPr bwMode="auto">
          <a:xfrm>
            <a:off x="374044" y="3814576"/>
            <a:ext cx="10691176" cy="531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39321" tIns="69659" rIns="139321" bIns="69659">
            <a:spAutoFit/>
          </a:bodyPr>
          <a:lstStyle>
            <a:lvl1pPr defTabSz="339725" eaLnBrk="0" hangingPunct="0">
              <a:defRPr sz="3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339725" eaLnBrk="0" hangingPunct="0">
              <a:defRPr sz="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339725" eaLnBrk="0" hangingPunct="0">
              <a:defRPr sz="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339725" eaLnBrk="0" hangingPunct="0">
              <a:defRPr sz="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339725" eaLnBrk="0" hangingPunct="0">
              <a:defRPr sz="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339725" eaLnBrk="0" fontAlgn="base" hangingPunct="0">
              <a:spcBef>
                <a:spcPct val="0"/>
              </a:spcBef>
              <a:spcAft>
                <a:spcPct val="0"/>
              </a:spcAft>
              <a:defRPr sz="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339725" eaLnBrk="0" fontAlgn="base" hangingPunct="0">
              <a:spcBef>
                <a:spcPct val="0"/>
              </a:spcBef>
              <a:spcAft>
                <a:spcPct val="0"/>
              </a:spcAft>
              <a:defRPr sz="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339725" eaLnBrk="0" fontAlgn="base" hangingPunct="0">
              <a:spcBef>
                <a:spcPct val="0"/>
              </a:spcBef>
              <a:spcAft>
                <a:spcPct val="0"/>
              </a:spcAft>
              <a:defRPr sz="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339725" eaLnBrk="0" fontAlgn="base" hangingPunct="0">
              <a:spcBef>
                <a:spcPct val="0"/>
              </a:spcBef>
              <a:spcAft>
                <a:spcPct val="0"/>
              </a:spcAft>
              <a:defRPr sz="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just"/>
            <a:r>
              <a:rPr lang="ru-RU" sz="2800" dirty="0">
                <a:solidFill>
                  <a:srgbClr val="000000"/>
                </a:solidFill>
              </a:rPr>
              <a:t>Ненцы – коренной народ, населяющий евразийское </a:t>
            </a:r>
            <a:r>
              <a:rPr lang="ru-RU" sz="2800" dirty="0" err="1" smtClean="0">
                <a:solidFill>
                  <a:srgbClr val="000000"/>
                </a:solidFill>
              </a:rPr>
              <a:t>побере-жье</a:t>
            </a:r>
            <a:r>
              <a:rPr lang="ru-RU" sz="2800" dirty="0" smtClean="0">
                <a:solidFill>
                  <a:srgbClr val="000000"/>
                </a:solidFill>
              </a:rPr>
              <a:t> </a:t>
            </a:r>
            <a:r>
              <a:rPr lang="ru-RU" sz="2800" dirty="0">
                <a:solidFill>
                  <a:srgbClr val="000000"/>
                </a:solidFill>
              </a:rPr>
              <a:t>Северного Ледовитого океана. Основные места </a:t>
            </a:r>
            <a:r>
              <a:rPr lang="ru-RU" sz="2800" dirty="0" smtClean="0">
                <a:solidFill>
                  <a:srgbClr val="000000"/>
                </a:solidFill>
              </a:rPr>
              <a:t>компа-</a:t>
            </a:r>
            <a:r>
              <a:rPr lang="ru-RU" sz="2800" dirty="0" err="1" smtClean="0">
                <a:solidFill>
                  <a:srgbClr val="000000"/>
                </a:solidFill>
              </a:rPr>
              <a:t>ктного</a:t>
            </a:r>
            <a:r>
              <a:rPr lang="ru-RU" sz="2800" dirty="0" smtClean="0">
                <a:solidFill>
                  <a:srgbClr val="000000"/>
                </a:solidFill>
              </a:rPr>
              <a:t> </a:t>
            </a:r>
            <a:r>
              <a:rPr lang="ru-RU" sz="2800" dirty="0">
                <a:solidFill>
                  <a:srgbClr val="000000"/>
                </a:solidFill>
              </a:rPr>
              <a:t>расселения </a:t>
            </a:r>
            <a:r>
              <a:rPr lang="ru-RU" sz="2800" dirty="0" smtClean="0">
                <a:solidFill>
                  <a:srgbClr val="000000"/>
                </a:solidFill>
              </a:rPr>
              <a:t>ненцев расположены </a:t>
            </a:r>
            <a:r>
              <a:rPr lang="ru-RU" sz="2800" dirty="0">
                <a:solidFill>
                  <a:srgbClr val="000000"/>
                </a:solidFill>
              </a:rPr>
              <a:t>в </a:t>
            </a:r>
            <a:r>
              <a:rPr lang="ru-RU" sz="2800" dirty="0" smtClean="0">
                <a:solidFill>
                  <a:srgbClr val="000000"/>
                </a:solidFill>
              </a:rPr>
              <a:t>административных </a:t>
            </a:r>
            <a:r>
              <a:rPr lang="ru-RU" sz="2800" dirty="0">
                <a:solidFill>
                  <a:srgbClr val="000000"/>
                </a:solidFill>
              </a:rPr>
              <a:t>границах нескольких </a:t>
            </a:r>
            <a:r>
              <a:rPr lang="ru-RU" sz="2800" dirty="0" smtClean="0">
                <a:solidFill>
                  <a:srgbClr val="000000"/>
                </a:solidFill>
              </a:rPr>
              <a:t>субъектов </a:t>
            </a:r>
            <a:r>
              <a:rPr lang="ru-RU" sz="2800" dirty="0">
                <a:solidFill>
                  <a:srgbClr val="000000"/>
                </a:solidFill>
              </a:rPr>
              <a:t>Российской Федерации: </a:t>
            </a:r>
            <a:r>
              <a:rPr lang="ru-RU" sz="2800" dirty="0" err="1" smtClean="0">
                <a:solidFill>
                  <a:srgbClr val="000000"/>
                </a:solidFill>
              </a:rPr>
              <a:t>Тюм-енской</a:t>
            </a:r>
            <a:r>
              <a:rPr lang="ru-RU" sz="2800" dirty="0" smtClean="0">
                <a:solidFill>
                  <a:srgbClr val="000000"/>
                </a:solidFill>
              </a:rPr>
              <a:t> </a:t>
            </a:r>
            <a:r>
              <a:rPr lang="ru-RU" sz="2800" dirty="0">
                <a:solidFill>
                  <a:srgbClr val="000000"/>
                </a:solidFill>
              </a:rPr>
              <a:t>области, Архангельской области и Красноярского края. </a:t>
            </a:r>
            <a:endParaRPr lang="ru-RU" sz="2800" dirty="0" smtClean="0">
              <a:solidFill>
                <a:srgbClr val="000000"/>
              </a:solidFill>
            </a:endParaRPr>
          </a:p>
          <a:p>
            <a:pPr algn="just"/>
            <a:r>
              <a:rPr lang="ru-RU" sz="2800" dirty="0">
                <a:solidFill>
                  <a:srgbClr val="000000"/>
                </a:solidFill>
              </a:rPr>
              <a:t>Для ненцев, как для большинства коренных народов мира характерна </a:t>
            </a:r>
            <a:r>
              <a:rPr lang="ru-RU" sz="2800" dirty="0" smtClean="0">
                <a:solidFill>
                  <a:srgbClr val="000000"/>
                </a:solidFill>
              </a:rPr>
              <a:t>интеграция </a:t>
            </a:r>
            <a:r>
              <a:rPr lang="ru-RU" sz="2800" dirty="0">
                <a:solidFill>
                  <a:srgbClr val="000000"/>
                </a:solidFill>
              </a:rPr>
              <a:t>в структуру </a:t>
            </a:r>
            <a:r>
              <a:rPr lang="ru-RU" sz="2800" dirty="0" smtClean="0">
                <a:solidFill>
                  <a:srgbClr val="000000"/>
                </a:solidFill>
              </a:rPr>
              <a:t>современного </a:t>
            </a:r>
            <a:r>
              <a:rPr lang="ru-RU" sz="2800" dirty="0">
                <a:solidFill>
                  <a:srgbClr val="000000"/>
                </a:solidFill>
              </a:rPr>
              <a:t>общества со всеми вытекающими </a:t>
            </a:r>
            <a:r>
              <a:rPr lang="ru-RU" sz="2800" dirty="0" smtClean="0">
                <a:solidFill>
                  <a:srgbClr val="000000"/>
                </a:solidFill>
              </a:rPr>
              <a:t>последствиями</a:t>
            </a:r>
            <a:r>
              <a:rPr lang="ru-RU" sz="2800" dirty="0">
                <a:solidFill>
                  <a:srgbClr val="000000"/>
                </a:solidFill>
              </a:rPr>
              <a:t>, включая изменения в социальной структуре, </a:t>
            </a:r>
            <a:r>
              <a:rPr lang="ru-RU" sz="2800" dirty="0" err="1" smtClean="0">
                <a:solidFill>
                  <a:srgbClr val="000000"/>
                </a:solidFill>
              </a:rPr>
              <a:t>этнохозяйственные</a:t>
            </a:r>
            <a:r>
              <a:rPr lang="ru-RU" sz="2800" dirty="0" smtClean="0">
                <a:solidFill>
                  <a:srgbClr val="000000"/>
                </a:solidFill>
              </a:rPr>
              <a:t> </a:t>
            </a:r>
            <a:r>
              <a:rPr lang="ru-RU" sz="2800" dirty="0">
                <a:solidFill>
                  <a:srgbClr val="000000"/>
                </a:solidFill>
              </a:rPr>
              <a:t>трансформации, смену этнической идентичности, рост доли </a:t>
            </a:r>
            <a:r>
              <a:rPr lang="ru-RU" sz="2800" dirty="0" smtClean="0">
                <a:solidFill>
                  <a:srgbClr val="000000"/>
                </a:solidFill>
              </a:rPr>
              <a:t>смешанных </a:t>
            </a:r>
            <a:r>
              <a:rPr lang="ru-RU" sz="2800" dirty="0">
                <a:solidFill>
                  <a:srgbClr val="000000"/>
                </a:solidFill>
              </a:rPr>
              <a:t>браков, </a:t>
            </a:r>
            <a:r>
              <a:rPr lang="ru-RU" sz="2800" dirty="0" smtClean="0">
                <a:solidFill>
                  <a:srgbClr val="000000"/>
                </a:solidFill>
              </a:rPr>
              <a:t>усиление ассимиляции, изменение структуры, демографический </a:t>
            </a:r>
            <a:r>
              <a:rPr lang="ru-RU" sz="2800" dirty="0">
                <a:solidFill>
                  <a:srgbClr val="000000"/>
                </a:solidFill>
              </a:rPr>
              <a:t>переход, </a:t>
            </a:r>
            <a:r>
              <a:rPr lang="ru-RU" sz="2800" dirty="0" smtClean="0">
                <a:solidFill>
                  <a:srgbClr val="000000"/>
                </a:solidFill>
              </a:rPr>
              <a:t> </a:t>
            </a:r>
            <a:r>
              <a:rPr lang="ru-RU" sz="2800" dirty="0">
                <a:solidFill>
                  <a:srgbClr val="000000"/>
                </a:solidFill>
              </a:rPr>
              <a:t>заболеваемости и так далее. </a:t>
            </a:r>
            <a:endParaRPr lang="en-US" sz="2800" dirty="0">
              <a:solidFill>
                <a:srgbClr val="000000"/>
              </a:solidFill>
            </a:endParaRPr>
          </a:p>
        </p:txBody>
      </p:sp>
      <p:sp>
        <p:nvSpPr>
          <p:cNvPr id="81" name="Text Box 142"/>
          <p:cNvSpPr txBox="1">
            <a:spLocks noChangeArrowheads="1"/>
          </p:cNvSpPr>
          <p:nvPr/>
        </p:nvSpPr>
        <p:spPr bwMode="auto">
          <a:xfrm>
            <a:off x="11818834" y="18612850"/>
            <a:ext cx="279677" cy="396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39321" tIns="69659" rIns="139321" bIns="69659">
            <a:spAutoFit/>
          </a:bodyPr>
          <a:lstStyle>
            <a:lvl1pPr defTabSz="339725" eaLnBrk="0" hangingPunct="0">
              <a:defRPr sz="3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339725" eaLnBrk="0" hangingPunct="0">
              <a:defRPr sz="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339725" eaLnBrk="0" hangingPunct="0">
              <a:defRPr sz="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339725" eaLnBrk="0" hangingPunct="0">
              <a:defRPr sz="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339725" eaLnBrk="0" hangingPunct="0">
              <a:defRPr sz="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339725" eaLnBrk="0" fontAlgn="base" hangingPunct="0">
              <a:spcBef>
                <a:spcPct val="0"/>
              </a:spcBef>
              <a:spcAft>
                <a:spcPct val="0"/>
              </a:spcAft>
              <a:defRPr sz="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339725" eaLnBrk="0" fontAlgn="base" hangingPunct="0">
              <a:spcBef>
                <a:spcPct val="0"/>
              </a:spcBef>
              <a:spcAft>
                <a:spcPct val="0"/>
              </a:spcAft>
              <a:defRPr sz="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339725" eaLnBrk="0" fontAlgn="base" hangingPunct="0">
              <a:spcBef>
                <a:spcPct val="0"/>
              </a:spcBef>
              <a:spcAft>
                <a:spcPct val="0"/>
              </a:spcAft>
              <a:defRPr sz="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339725" eaLnBrk="0" fontAlgn="base" hangingPunct="0">
              <a:spcBef>
                <a:spcPct val="0"/>
              </a:spcBef>
              <a:spcAft>
                <a:spcPct val="0"/>
              </a:spcAft>
              <a:defRPr sz="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endParaRPr lang="en-US" sz="1600"/>
          </a:p>
        </p:txBody>
      </p:sp>
      <p:sp>
        <p:nvSpPr>
          <p:cNvPr id="4" name="Rectangle 3"/>
          <p:cNvSpPr/>
          <p:nvPr/>
        </p:nvSpPr>
        <p:spPr>
          <a:xfrm>
            <a:off x="119921" y="175067"/>
            <a:ext cx="37205587" cy="268212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>
                <a:solidFill>
                  <a:schemeClr val="tx1"/>
                </a:solidFill>
              </a:rPr>
              <a:t>ИССЛЕДОВАНИЕ НЕКОТОРЫХ МЕДИКО-ДЕМОГРАФИЧЕСКИХ ПОКАЗАТЕЛЕЙ ВОСПРОИЗВОДСТВА </a:t>
            </a:r>
            <a:endParaRPr lang="ru-RU" sz="5400" b="1" dirty="0" smtClean="0">
              <a:solidFill>
                <a:schemeClr val="tx1"/>
              </a:solidFill>
            </a:endParaRPr>
          </a:p>
          <a:p>
            <a:pPr algn="ctr"/>
            <a:r>
              <a:rPr lang="ru-RU" sz="5400" b="1" dirty="0" smtClean="0">
                <a:solidFill>
                  <a:schemeClr val="tx1"/>
                </a:solidFill>
              </a:rPr>
              <a:t>КОРЕННОГО </a:t>
            </a:r>
            <a:r>
              <a:rPr lang="ru-RU" sz="5400" b="1" dirty="0">
                <a:solidFill>
                  <a:schemeClr val="tx1"/>
                </a:solidFill>
              </a:rPr>
              <a:t>НЕНЕЦКОГО НАСЕЛЕНИЯ ЯМАЛЬСКОГО РАЙОНА ЯНАО</a:t>
            </a:r>
          </a:p>
          <a:p>
            <a:pPr algn="ctr"/>
            <a:r>
              <a:rPr lang="ru-RU" sz="3600" b="1" dirty="0">
                <a:solidFill>
                  <a:schemeClr val="tx1"/>
                </a:solidFill>
              </a:rPr>
              <a:t>Лавряшина М.Б.</a:t>
            </a:r>
            <a:r>
              <a:rPr lang="ru-RU" sz="3600" b="1" baseline="30000" dirty="0">
                <a:solidFill>
                  <a:schemeClr val="tx1"/>
                </a:solidFill>
              </a:rPr>
              <a:t>1</a:t>
            </a:r>
            <a:r>
              <a:rPr lang="ru-RU" sz="3600" b="1" dirty="0">
                <a:solidFill>
                  <a:schemeClr val="tx1"/>
                </a:solidFill>
              </a:rPr>
              <a:t>, Ульянова М.В.</a:t>
            </a:r>
            <a:r>
              <a:rPr lang="ru-RU" sz="3600" b="1" baseline="30000" dirty="0">
                <a:solidFill>
                  <a:schemeClr val="tx1"/>
                </a:solidFill>
              </a:rPr>
              <a:t>1</a:t>
            </a:r>
            <a:r>
              <a:rPr lang="ru-RU" sz="3600" b="1" dirty="0">
                <a:solidFill>
                  <a:schemeClr val="tx1"/>
                </a:solidFill>
              </a:rPr>
              <a:t>, </a:t>
            </a:r>
            <a:r>
              <a:rPr lang="ru-RU" sz="3600" b="1" dirty="0" err="1">
                <a:solidFill>
                  <a:schemeClr val="tx1"/>
                </a:solidFill>
              </a:rPr>
              <a:t>Поддубиков</a:t>
            </a:r>
            <a:r>
              <a:rPr lang="ru-RU" sz="3600" b="1" dirty="0">
                <a:solidFill>
                  <a:schemeClr val="tx1"/>
                </a:solidFill>
              </a:rPr>
              <a:t> В.В.</a:t>
            </a:r>
            <a:r>
              <a:rPr lang="ru-RU" sz="3600" b="1" baseline="30000" dirty="0">
                <a:solidFill>
                  <a:schemeClr val="tx1"/>
                </a:solidFill>
              </a:rPr>
              <a:t>2</a:t>
            </a:r>
            <a:r>
              <a:rPr lang="ru-RU" sz="3600" b="1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ru-RU" sz="3000" b="1" dirty="0" smtClean="0">
                <a:solidFill>
                  <a:schemeClr val="tx1"/>
                </a:solidFill>
              </a:rPr>
              <a:t>1- ФГБОУ </a:t>
            </a:r>
            <a:r>
              <a:rPr lang="ru-RU" sz="3000" b="1" dirty="0">
                <a:solidFill>
                  <a:schemeClr val="tx1"/>
                </a:solidFill>
              </a:rPr>
              <a:t>ВО «Кемеровский медицинский государственный университет», </a:t>
            </a:r>
            <a:r>
              <a:rPr lang="ru-RU" sz="3000" b="1" dirty="0" smtClean="0">
                <a:solidFill>
                  <a:schemeClr val="tx1"/>
                </a:solidFill>
              </a:rPr>
              <a:t> 2- ФГБОУ </a:t>
            </a:r>
            <a:r>
              <a:rPr lang="ru-RU" sz="3000" b="1" dirty="0">
                <a:solidFill>
                  <a:schemeClr val="tx1"/>
                </a:solidFill>
              </a:rPr>
              <a:t>ВО «Кемеровский государственный университет», </a:t>
            </a:r>
            <a:r>
              <a:rPr lang="en-US" sz="3000" b="1" dirty="0" smtClean="0">
                <a:solidFill>
                  <a:schemeClr val="tx1"/>
                </a:solidFill>
              </a:rPr>
              <a:t>LMB2001@mail.ru (</a:t>
            </a:r>
            <a:r>
              <a:rPr lang="ru-RU" sz="3000" b="1" dirty="0" smtClean="0">
                <a:solidFill>
                  <a:schemeClr val="tx1"/>
                </a:solidFill>
              </a:rPr>
              <a:t>РФФИ</a:t>
            </a:r>
            <a:r>
              <a:rPr lang="ru-RU" sz="3000" b="1" dirty="0">
                <a:solidFill>
                  <a:schemeClr val="tx1"/>
                </a:solidFill>
              </a:rPr>
              <a:t>, проект </a:t>
            </a:r>
            <a:r>
              <a:rPr lang="ru-RU" sz="3000" b="1" dirty="0" smtClean="0">
                <a:solidFill>
                  <a:schemeClr val="tx1"/>
                </a:solidFill>
              </a:rPr>
              <a:t>18-09-00487)</a:t>
            </a:r>
            <a:endParaRPr lang="en-US" sz="3000" b="1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8238" y="2857196"/>
            <a:ext cx="37206936" cy="731520"/>
          </a:xfrm>
          <a:prstGeom prst="rect">
            <a:avLst/>
          </a:prstGeom>
          <a:solidFill>
            <a:srgbClr val="4E8F00"/>
          </a:solidFill>
          <a:ln>
            <a:solidFill>
              <a:srgbClr val="4E8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5000" dirty="0" smtClean="0"/>
              <a:t> </a:t>
            </a:r>
            <a:r>
              <a:rPr lang="ru-RU" sz="5000" dirty="0" smtClean="0"/>
              <a:t>Введение </a:t>
            </a:r>
            <a:r>
              <a:rPr lang="en-US" sz="5000" dirty="0" smtClean="0"/>
              <a:t>						</a:t>
            </a:r>
            <a:r>
              <a:rPr lang="ru-RU" sz="5000" dirty="0" smtClean="0"/>
              <a:t>Материалы</a:t>
            </a:r>
            <a:endParaRPr lang="en-US" sz="5000" dirty="0"/>
          </a:p>
        </p:txBody>
      </p:sp>
      <p:sp>
        <p:nvSpPr>
          <p:cNvPr id="98" name="TextBox 3"/>
          <p:cNvSpPr txBox="1">
            <a:spLocks noChangeArrowheads="1"/>
          </p:cNvSpPr>
          <p:nvPr/>
        </p:nvSpPr>
        <p:spPr bwMode="auto">
          <a:xfrm>
            <a:off x="66926" y="17935515"/>
            <a:ext cx="22049292" cy="296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74593" tIns="187297" rIns="374593" bIns="187297">
            <a:spAutoFit/>
          </a:bodyPr>
          <a:lstStyle>
            <a:lvl1pPr eaLnBrk="0" hangingPunct="0">
              <a:defRPr sz="3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lvl="0" algn="just">
              <a:buSzPct val="25000"/>
            </a:pPr>
            <a:r>
              <a:rPr lang="ru-RU" sz="2800" dirty="0" smtClean="0">
                <a:latin typeface="Arial"/>
                <a:ea typeface="Arial"/>
                <a:cs typeface="Arial"/>
                <a:sym typeface="Arial"/>
              </a:rPr>
              <a:t>Обращает </a:t>
            </a:r>
            <a:r>
              <a:rPr lang="ru-RU" sz="2800" dirty="0">
                <a:latin typeface="Arial"/>
                <a:ea typeface="Arial"/>
                <a:cs typeface="Arial"/>
                <a:sym typeface="Arial"/>
              </a:rPr>
              <a:t>на себя внимание тенденция к увеличению вклада в структуру </a:t>
            </a:r>
            <a:r>
              <a:rPr lang="ru-RU" sz="2800" dirty="0" smtClean="0">
                <a:latin typeface="Arial"/>
                <a:ea typeface="Arial"/>
                <a:cs typeface="Arial"/>
                <a:sym typeface="Arial"/>
              </a:rPr>
              <a:t>заболеваемости детей до 1 года </a:t>
            </a:r>
            <a:r>
              <a:rPr lang="ru-RU" sz="2800" dirty="0">
                <a:latin typeface="Arial"/>
                <a:ea typeface="Arial"/>
                <a:cs typeface="Arial"/>
                <a:sym typeface="Arial"/>
              </a:rPr>
              <a:t>врожденных аномалий (пороки развития), деформаций и хромосомных нарушений, а также новообразований. Вполне вероятно, что в основе данного явления могут лежать причины, связанные с совершенствованием методов ранней диагностики заболеваний и улучшением работы системы здравоохранения на данной конкретной территории. Но нельзя исключать и негативный контекст – ухудшение экологической ситуации в связи с высокими объемами промышленной добычи углеводородов и ее влияние на здоровье населения северных территорий. </a:t>
            </a:r>
            <a:endParaRPr lang="en-US" sz="2800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Text Box 37"/>
          <p:cNvSpPr txBox="1">
            <a:spLocks noChangeArrowheads="1"/>
          </p:cNvSpPr>
          <p:nvPr/>
        </p:nvSpPr>
        <p:spPr bwMode="auto">
          <a:xfrm>
            <a:off x="11126812" y="3578602"/>
            <a:ext cx="19523875" cy="5742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39321" tIns="69659" rIns="139321" bIns="69659">
            <a:spAutoFit/>
          </a:bodyPr>
          <a:lstStyle>
            <a:lvl1pPr defTabSz="339725" eaLnBrk="0" hangingPunct="0">
              <a:defRPr sz="3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339725" eaLnBrk="0" hangingPunct="0">
              <a:defRPr sz="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339725" eaLnBrk="0" hangingPunct="0">
              <a:defRPr sz="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339725" eaLnBrk="0" hangingPunct="0">
              <a:defRPr sz="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339725" eaLnBrk="0" hangingPunct="0">
              <a:defRPr sz="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339725" eaLnBrk="0" fontAlgn="base" hangingPunct="0">
              <a:spcBef>
                <a:spcPct val="0"/>
              </a:spcBef>
              <a:spcAft>
                <a:spcPct val="0"/>
              </a:spcAft>
              <a:defRPr sz="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339725" eaLnBrk="0" fontAlgn="base" hangingPunct="0">
              <a:spcBef>
                <a:spcPct val="0"/>
              </a:spcBef>
              <a:spcAft>
                <a:spcPct val="0"/>
              </a:spcAft>
              <a:defRPr sz="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339725" eaLnBrk="0" fontAlgn="base" hangingPunct="0">
              <a:spcBef>
                <a:spcPct val="0"/>
              </a:spcBef>
              <a:spcAft>
                <a:spcPct val="0"/>
              </a:spcAft>
              <a:defRPr sz="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339725" eaLnBrk="0" fontAlgn="base" hangingPunct="0">
              <a:spcBef>
                <a:spcPct val="0"/>
              </a:spcBef>
              <a:spcAft>
                <a:spcPct val="0"/>
              </a:spcAft>
              <a:defRPr sz="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just"/>
            <a:r>
              <a:rPr lang="ru-RU" sz="2800" dirty="0">
                <a:solidFill>
                  <a:srgbClr val="000000"/>
                </a:solidFill>
              </a:rPr>
              <a:t>Материалы для исследования получены в </a:t>
            </a:r>
            <a:r>
              <a:rPr lang="ru-RU" sz="2800">
                <a:solidFill>
                  <a:srgbClr val="000000"/>
                </a:solidFill>
              </a:rPr>
              <a:t>ходе </a:t>
            </a:r>
            <a:r>
              <a:rPr lang="ru-RU" sz="2800" smtClean="0">
                <a:solidFill>
                  <a:srgbClr val="000000"/>
                </a:solidFill>
              </a:rPr>
              <a:t>экспедиции в </a:t>
            </a:r>
            <a:r>
              <a:rPr lang="ru-RU" sz="2800" dirty="0">
                <a:solidFill>
                  <a:srgbClr val="000000"/>
                </a:solidFill>
              </a:rPr>
              <a:t>августе 2019 г. на территориях </a:t>
            </a:r>
            <a:r>
              <a:rPr lang="ru-RU" sz="2800" dirty="0" smtClean="0">
                <a:solidFill>
                  <a:srgbClr val="000000"/>
                </a:solidFill>
              </a:rPr>
              <a:t>ареала </a:t>
            </a:r>
            <a:r>
              <a:rPr lang="ru-RU" sz="2800" dirty="0">
                <a:solidFill>
                  <a:srgbClr val="000000"/>
                </a:solidFill>
              </a:rPr>
              <a:t>популяции тундровых ненцев Ямала – в административных границах Ямальского района ЯНАО Тюменской </a:t>
            </a:r>
            <a:r>
              <a:rPr lang="ru-RU" sz="2800" dirty="0" smtClean="0">
                <a:solidFill>
                  <a:srgbClr val="000000"/>
                </a:solidFill>
              </a:rPr>
              <a:t>обл. </a:t>
            </a:r>
          </a:p>
          <a:p>
            <a:pPr algn="just"/>
            <a:r>
              <a:rPr lang="ru-RU" sz="2800" u="sng" dirty="0" smtClean="0">
                <a:solidFill>
                  <a:srgbClr val="000000"/>
                </a:solidFill>
              </a:rPr>
              <a:t>Источники информации</a:t>
            </a:r>
            <a:r>
              <a:rPr lang="ru-RU" sz="2800" dirty="0" smtClean="0">
                <a:solidFill>
                  <a:srgbClr val="000000"/>
                </a:solidFill>
              </a:rPr>
              <a:t>: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rgbClr val="000000"/>
                </a:solidFill>
              </a:rPr>
              <a:t>Данные переписи населения 2010 г.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2800" dirty="0" err="1" smtClean="0">
                <a:solidFill>
                  <a:srgbClr val="000000"/>
                </a:solidFill>
              </a:rPr>
              <a:t>Неперсонифиированные</a:t>
            </a:r>
            <a:r>
              <a:rPr lang="ru-RU" sz="2800" dirty="0" smtClean="0">
                <a:solidFill>
                  <a:srgbClr val="000000"/>
                </a:solidFill>
              </a:rPr>
              <a:t> данные книг </a:t>
            </a:r>
            <a:r>
              <a:rPr lang="ru-RU" sz="2800" dirty="0" err="1" smtClean="0">
                <a:solidFill>
                  <a:srgbClr val="000000"/>
                </a:solidFill>
              </a:rPr>
              <a:t>похозяйственного</a:t>
            </a:r>
            <a:r>
              <a:rPr lang="ru-RU" sz="2800" dirty="0" smtClean="0">
                <a:solidFill>
                  <a:srgbClr val="000000"/>
                </a:solidFill>
              </a:rPr>
              <a:t> учета Яр-Салинского поселения (1980 – 2019 гг</a:t>
            </a:r>
            <a:r>
              <a:rPr lang="ru-RU" sz="2800" dirty="0" smtClean="0">
                <a:solidFill>
                  <a:srgbClr val="000000"/>
                </a:solidFill>
              </a:rPr>
              <a:t>.)</a:t>
            </a:r>
            <a:endParaRPr lang="ru-RU" sz="2800" dirty="0" smtClean="0">
              <a:solidFill>
                <a:srgbClr val="000000"/>
              </a:solidFill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rgbClr val="000000"/>
                </a:solidFill>
              </a:rPr>
              <a:t>Анкеты заполненные на женщин (старше 45 лет)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rgbClr val="000000"/>
                </a:solidFill>
              </a:rPr>
              <a:t>Данные официальной статистики (ЯМАЛСТАТ и Яр-</a:t>
            </a:r>
            <a:r>
              <a:rPr lang="ru-RU" sz="2800" dirty="0" err="1" smtClean="0">
                <a:solidFill>
                  <a:srgbClr val="000000"/>
                </a:solidFill>
              </a:rPr>
              <a:t>Салинской</a:t>
            </a:r>
            <a:r>
              <a:rPr lang="ru-RU" sz="2800" dirty="0" smtClean="0">
                <a:solidFill>
                  <a:srgbClr val="000000"/>
                </a:solidFill>
              </a:rPr>
              <a:t> районной больницы) о рождаемости, заболеваемости и др. (1990-2019 гг.)</a:t>
            </a:r>
          </a:p>
          <a:p>
            <a:pPr algn="just"/>
            <a:r>
              <a:rPr lang="ru-RU" sz="2800" u="sng" dirty="0" smtClean="0">
                <a:solidFill>
                  <a:srgbClr val="000000"/>
                </a:solidFill>
              </a:rPr>
              <a:t>Исследованы</a:t>
            </a:r>
            <a:r>
              <a:rPr lang="ru-RU" sz="2800" dirty="0" smtClean="0">
                <a:solidFill>
                  <a:srgbClr val="000000"/>
                </a:solidFill>
              </a:rPr>
              <a:t>: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rgbClr val="000000"/>
                </a:solidFill>
              </a:rPr>
              <a:t>Национальный состав поселения и параметры численности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rgbClr val="000000"/>
                </a:solidFill>
              </a:rPr>
              <a:t>П</a:t>
            </a:r>
            <a:r>
              <a:rPr lang="ru-RU" sz="2800" dirty="0" smtClean="0">
                <a:solidFill>
                  <a:srgbClr val="000000"/>
                </a:solidFill>
              </a:rPr>
              <a:t>оловозрастная структура, характер воспроизводства, рождаемость, </a:t>
            </a:r>
            <a:r>
              <a:rPr lang="ru-RU" sz="2800" dirty="0" err="1" smtClean="0">
                <a:solidFill>
                  <a:srgbClr val="000000"/>
                </a:solidFill>
              </a:rPr>
              <a:t>пренатальные</a:t>
            </a:r>
            <a:r>
              <a:rPr lang="ru-RU" sz="2800" dirty="0" smtClean="0">
                <a:solidFill>
                  <a:srgbClr val="000000"/>
                </a:solidFill>
              </a:rPr>
              <a:t> и </a:t>
            </a:r>
            <a:r>
              <a:rPr lang="ru-RU" sz="2800" dirty="0" err="1" smtClean="0">
                <a:solidFill>
                  <a:srgbClr val="000000"/>
                </a:solidFill>
              </a:rPr>
              <a:t>дорепродуктивные</a:t>
            </a:r>
            <a:r>
              <a:rPr lang="ru-RU" sz="2800" dirty="0" smtClean="0">
                <a:solidFill>
                  <a:srgbClr val="000000"/>
                </a:solidFill>
              </a:rPr>
              <a:t> потери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rgbClr val="000000"/>
                </a:solidFill>
              </a:rPr>
              <a:t>Структура браков и межэтническое смешение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rgbClr val="000000"/>
                </a:solidFill>
              </a:rPr>
              <a:t>Структура заболеваемости</a:t>
            </a:r>
            <a:endParaRPr lang="en-US" sz="2800" dirty="0">
              <a:solidFill>
                <a:srgbClr val="000000"/>
              </a:solidFill>
            </a:endParaRPr>
          </a:p>
        </p:txBody>
      </p:sp>
      <p:sp>
        <p:nvSpPr>
          <p:cNvPr id="100" name="Rectangle 99"/>
          <p:cNvSpPr/>
          <p:nvPr/>
        </p:nvSpPr>
        <p:spPr>
          <a:xfrm>
            <a:off x="168811" y="9181415"/>
            <a:ext cx="37206936" cy="731520"/>
          </a:xfrm>
          <a:prstGeom prst="rect">
            <a:avLst/>
          </a:prstGeom>
          <a:solidFill>
            <a:srgbClr val="4E8F00"/>
          </a:solidFill>
          <a:ln>
            <a:solidFill>
              <a:srgbClr val="4E8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000" dirty="0" smtClean="0"/>
              <a:t>Результаты</a:t>
            </a:r>
            <a:endParaRPr lang="en-US" sz="4000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1112525" y="3584625"/>
            <a:ext cx="14288" cy="5600882"/>
          </a:xfrm>
          <a:prstGeom prst="line">
            <a:avLst/>
          </a:prstGeom>
          <a:ln>
            <a:solidFill>
              <a:srgbClr val="4E8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1" name="Rectangle 100"/>
          <p:cNvSpPr/>
          <p:nvPr/>
        </p:nvSpPr>
        <p:spPr>
          <a:xfrm>
            <a:off x="374044" y="17051146"/>
            <a:ext cx="36961130" cy="815296"/>
          </a:xfrm>
          <a:prstGeom prst="rect">
            <a:avLst/>
          </a:prstGeom>
          <a:solidFill>
            <a:srgbClr val="4E8F00"/>
          </a:solidFill>
          <a:ln>
            <a:solidFill>
              <a:srgbClr val="4E8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5000" dirty="0" smtClean="0"/>
              <a:t>N.B.</a:t>
            </a:r>
            <a:r>
              <a:rPr lang="en-US" sz="5000" dirty="0" smtClean="0"/>
              <a:t>												</a:t>
            </a:r>
            <a:r>
              <a:rPr lang="en-US" sz="5000" dirty="0" smtClean="0"/>
              <a:t>               </a:t>
            </a:r>
            <a:r>
              <a:rPr lang="ru-RU" sz="5000" dirty="0" smtClean="0"/>
              <a:t>Б</a:t>
            </a:r>
            <a:r>
              <a:rPr lang="ru-RU" sz="5000" dirty="0" smtClean="0"/>
              <a:t>лагодарности</a:t>
            </a:r>
            <a:endParaRPr lang="en-US" sz="5000" dirty="0"/>
          </a:p>
        </p:txBody>
      </p:sp>
      <p:sp>
        <p:nvSpPr>
          <p:cNvPr id="10" name="TextBox 9"/>
          <p:cNvSpPr txBox="1"/>
          <p:nvPr/>
        </p:nvSpPr>
        <p:spPr>
          <a:xfrm>
            <a:off x="314239" y="10093524"/>
            <a:ext cx="14144802" cy="6986528"/>
          </a:xfrm>
          <a:prstGeom prst="rect">
            <a:avLst/>
          </a:prstGeom>
          <a:noFill/>
          <a:ln>
            <a:solidFill>
              <a:srgbClr val="4E8F00"/>
            </a:solidFill>
          </a:ln>
        </p:spPr>
        <p:txBody>
          <a:bodyPr wrap="square" rtlCol="0">
            <a:spAutoFit/>
          </a:bodyPr>
          <a:lstStyle/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ru-RU" sz="2800" dirty="0" smtClean="0">
                <a:latin typeface="Arial"/>
                <a:ea typeface="Arial"/>
                <a:cs typeface="Arial"/>
                <a:sym typeface="Arial"/>
              </a:rPr>
              <a:t>За </a:t>
            </a:r>
            <a:r>
              <a:rPr lang="ru-RU" sz="2800" dirty="0">
                <a:latin typeface="Arial"/>
                <a:ea typeface="Arial"/>
                <a:cs typeface="Arial"/>
                <a:sym typeface="Arial"/>
              </a:rPr>
              <a:t>два поколения </a:t>
            </a:r>
            <a:r>
              <a:rPr lang="ru-RU" sz="2800" dirty="0" err="1">
                <a:latin typeface="Arial"/>
                <a:ea typeface="Arial"/>
                <a:cs typeface="Arial"/>
                <a:sym typeface="Arial"/>
              </a:rPr>
              <a:t>ярсалинских</a:t>
            </a:r>
            <a:r>
              <a:rPr lang="ru-RU" sz="2800" dirty="0">
                <a:latin typeface="Arial"/>
                <a:ea typeface="Arial"/>
                <a:cs typeface="Arial"/>
                <a:sym typeface="Arial"/>
              </a:rPr>
              <a:t> тундровых ненцев выявлен рост численности их популяции в 2,3 раза в основе которого лежит высокий уровень рождаемости, благоприятная половозрастная структура и стационарный тип воспроизводства.</a:t>
            </a:r>
          </a:p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ru-RU" sz="2800" dirty="0" smtClean="0">
                <a:latin typeface="Arial"/>
                <a:ea typeface="Arial"/>
                <a:cs typeface="Arial"/>
                <a:sym typeface="Arial"/>
              </a:rPr>
              <a:t>В </a:t>
            </a:r>
            <a:r>
              <a:rPr lang="ru-RU" sz="2800" dirty="0">
                <a:latin typeface="Arial"/>
                <a:ea typeface="Arial"/>
                <a:cs typeface="Arial"/>
                <a:sym typeface="Arial"/>
              </a:rPr>
              <a:t>исследованный период (1980-2019 гг.) для половозрастной структуры ненцев Яр-Салинского поселения характерно близкое к оптимальному соотношение полов и значение среднего возраста.</a:t>
            </a:r>
          </a:p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ru-RU" sz="2800" dirty="0" smtClean="0">
                <a:latin typeface="Arial"/>
                <a:ea typeface="Arial"/>
                <a:cs typeface="Arial"/>
                <a:sym typeface="Arial"/>
              </a:rPr>
              <a:t>На </a:t>
            </a:r>
            <a:r>
              <a:rPr lang="ru-RU" sz="2800" dirty="0">
                <a:latin typeface="Arial"/>
                <a:ea typeface="Arial"/>
                <a:cs typeface="Arial"/>
                <a:sym typeface="Arial"/>
              </a:rPr>
              <a:t>протяжении двух поколений популяция </a:t>
            </a:r>
            <a:r>
              <a:rPr lang="ru-RU" sz="2800" dirty="0" err="1">
                <a:latin typeface="Arial"/>
                <a:ea typeface="Arial"/>
                <a:cs typeface="Arial"/>
                <a:sym typeface="Arial"/>
              </a:rPr>
              <a:t>ярсалинских</a:t>
            </a:r>
            <a:r>
              <a:rPr lang="ru-RU" sz="2800" dirty="0">
                <a:latin typeface="Arial"/>
                <a:ea typeface="Arial"/>
                <a:cs typeface="Arial"/>
                <a:sym typeface="Arial"/>
              </a:rPr>
              <a:t> ненцев характеризуется стационарным типом воспроизводства и демографической молодостью популяции.</a:t>
            </a:r>
          </a:p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ru-RU" sz="2800" dirty="0" smtClean="0">
                <a:latin typeface="Arial"/>
                <a:ea typeface="Arial"/>
                <a:cs typeface="Arial"/>
                <a:sym typeface="Arial"/>
              </a:rPr>
              <a:t>В </a:t>
            </a:r>
            <a:r>
              <a:rPr lang="ru-RU" sz="2800" dirty="0">
                <a:latin typeface="Arial"/>
                <a:ea typeface="Arial"/>
                <a:cs typeface="Arial"/>
                <a:sym typeface="Arial"/>
              </a:rPr>
              <a:t>популяции зарегистрирован высокий уровень рождаемости и фертильности женщин, отмечена тенденция к снижению смертности, что характерно для второй фазы демографического перехода.</a:t>
            </a:r>
          </a:p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ru-RU" sz="2800" dirty="0" smtClean="0">
                <a:latin typeface="Arial"/>
                <a:ea typeface="Arial"/>
                <a:cs typeface="Arial"/>
                <a:sym typeface="Arial"/>
              </a:rPr>
              <a:t>Для </a:t>
            </a:r>
            <a:r>
              <a:rPr lang="ru-RU" sz="2800" dirty="0">
                <a:latin typeface="Arial"/>
                <a:ea typeface="Arial"/>
                <a:cs typeface="Arial"/>
                <a:sym typeface="Arial"/>
              </a:rPr>
              <a:t>структуры заболеваемости населения Яр-Салинского сельского поселения свойственна стандартная возрастная специфика, но отмечена </a:t>
            </a:r>
            <a:r>
              <a:rPr lang="ru-RU" sz="2800" dirty="0" smtClean="0">
                <a:latin typeface="Arial"/>
                <a:ea typeface="Arial"/>
                <a:cs typeface="Arial"/>
                <a:sym typeface="Arial"/>
              </a:rPr>
              <a:t>распространен-</a:t>
            </a:r>
            <a:r>
              <a:rPr lang="ru-RU" sz="2800" dirty="0" err="1" smtClean="0">
                <a:latin typeface="Arial"/>
                <a:ea typeface="Arial"/>
                <a:cs typeface="Arial"/>
                <a:sym typeface="Arial"/>
              </a:rPr>
              <a:t>ность</a:t>
            </a:r>
            <a:r>
              <a:rPr lang="ru-RU" sz="2800" dirty="0" smtClean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2800" dirty="0">
                <a:latin typeface="Arial"/>
                <a:ea typeface="Arial"/>
                <a:cs typeface="Arial"/>
                <a:sym typeface="Arial"/>
              </a:rPr>
              <a:t>таких классов болезней, как психические расстройства, а также травмы и отравления. </a:t>
            </a:r>
            <a:endParaRPr lang="en-US" sz="2800" dirty="0"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02" name="Straight Connector 101"/>
          <p:cNvCxnSpPr/>
          <p:nvPr/>
        </p:nvCxnSpPr>
        <p:spPr>
          <a:xfrm>
            <a:off x="22410299" y="17782666"/>
            <a:ext cx="0" cy="3029078"/>
          </a:xfrm>
          <a:prstGeom prst="line">
            <a:avLst/>
          </a:prstGeom>
          <a:ln>
            <a:solidFill>
              <a:srgbClr val="4E8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Rectangle 44"/>
          <p:cNvSpPr/>
          <p:nvPr/>
        </p:nvSpPr>
        <p:spPr>
          <a:xfrm>
            <a:off x="119921" y="104931"/>
            <a:ext cx="37314852" cy="20821338"/>
          </a:xfrm>
          <a:prstGeom prst="rect">
            <a:avLst/>
          </a:prstGeom>
          <a:noFill/>
          <a:ln w="254000">
            <a:solidFill>
              <a:srgbClr val="000000"/>
            </a:solidFill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TextBox 3"/>
          <p:cNvSpPr txBox="1">
            <a:spLocks noChangeArrowheads="1"/>
          </p:cNvSpPr>
          <p:nvPr/>
        </p:nvSpPr>
        <p:spPr bwMode="auto">
          <a:xfrm>
            <a:off x="22406296" y="17848169"/>
            <a:ext cx="14738398" cy="296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74593" tIns="187297" rIns="374593" bIns="187297">
            <a:spAutoFit/>
          </a:bodyPr>
          <a:lstStyle>
            <a:lvl1pPr eaLnBrk="0" hangingPunct="0">
              <a:defRPr sz="3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lvl="0" algn="just">
              <a:buSzPct val="25000"/>
            </a:pPr>
            <a:r>
              <a:rPr lang="ru-RU" sz="2800" dirty="0" smtClean="0">
                <a:latin typeface="Arial"/>
                <a:ea typeface="Arial"/>
                <a:cs typeface="Arial"/>
                <a:sym typeface="Arial"/>
              </a:rPr>
              <a:t>Выражаем искреннюю благодарность:</a:t>
            </a:r>
          </a:p>
          <a:p>
            <a:pPr marL="457200" lvl="0" indent="-457200" algn="just">
              <a:buSzPct val="25000"/>
              <a:buFont typeface="Wingdings" panose="05000000000000000000" pitchFamily="2" charset="2"/>
              <a:buChar char="§"/>
            </a:pPr>
            <a:r>
              <a:rPr lang="ru-RU" sz="2800" dirty="0" smtClean="0">
                <a:latin typeface="Arial"/>
                <a:ea typeface="Arial"/>
                <a:cs typeface="Arial"/>
                <a:sym typeface="Arial"/>
              </a:rPr>
              <a:t>РФФИ за финансовую поддержку, без которой это исследование было бы невозможно</a:t>
            </a:r>
          </a:p>
          <a:p>
            <a:pPr marL="457200" lvl="0" indent="-457200" algn="just">
              <a:buSzPct val="25000"/>
              <a:buFont typeface="Wingdings" panose="05000000000000000000" pitchFamily="2" charset="2"/>
              <a:buChar char="§"/>
            </a:pPr>
            <a:r>
              <a:rPr lang="ru-RU" sz="2800" dirty="0" smtClean="0">
                <a:latin typeface="Arial"/>
                <a:ea typeface="Arial"/>
                <a:cs typeface="Arial"/>
                <a:sym typeface="Arial"/>
              </a:rPr>
              <a:t>Правительству ЯНАО, администрации Яр-Салинского района и Яр-Салинского сельского поселения, главному </a:t>
            </a:r>
            <a:r>
              <a:rPr lang="ru-RU" sz="2800" dirty="0">
                <a:latin typeface="Arial"/>
                <a:ea typeface="Arial"/>
                <a:cs typeface="Arial"/>
                <a:sym typeface="Arial"/>
              </a:rPr>
              <a:t>врачу и сотрудникам </a:t>
            </a:r>
            <a:r>
              <a:rPr lang="ru-RU" sz="2800" dirty="0" smtClean="0">
                <a:latin typeface="Arial"/>
                <a:ea typeface="Arial"/>
                <a:cs typeface="Arial"/>
                <a:sym typeface="Arial"/>
              </a:rPr>
              <a:t>Яр-</a:t>
            </a:r>
            <a:r>
              <a:rPr lang="ru-RU" sz="2800" dirty="0" err="1" smtClean="0">
                <a:latin typeface="Arial"/>
                <a:ea typeface="Arial"/>
                <a:cs typeface="Arial"/>
                <a:sym typeface="Arial"/>
              </a:rPr>
              <a:t>Салинской</a:t>
            </a:r>
            <a:r>
              <a:rPr lang="ru-RU" sz="2800" dirty="0" smtClean="0">
                <a:latin typeface="Arial"/>
                <a:ea typeface="Arial"/>
                <a:cs typeface="Arial"/>
                <a:sym typeface="Arial"/>
              </a:rPr>
              <a:t> ЦРБ за помощь и поддержку работы экспедиционной группы. </a:t>
            </a:r>
            <a:endParaRPr lang="en-US" sz="2800" dirty="0" smtClean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Rectangle 13"/>
          <p:cNvSpPr>
            <a:spLocks noChangeAspect="1"/>
          </p:cNvSpPr>
          <p:nvPr/>
        </p:nvSpPr>
        <p:spPr>
          <a:xfrm>
            <a:off x="374044" y="300113"/>
            <a:ext cx="3065841" cy="237744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/>
              <a:t>Replace with logo</a:t>
            </a:r>
            <a:endParaRPr lang="en-US" sz="6000" dirty="0"/>
          </a:p>
        </p:txBody>
      </p:sp>
      <p:sp>
        <p:nvSpPr>
          <p:cNvPr id="104" name="Rectangle 103"/>
          <p:cNvSpPr>
            <a:spLocks noChangeAspect="1"/>
          </p:cNvSpPr>
          <p:nvPr/>
        </p:nvSpPr>
        <p:spPr>
          <a:xfrm>
            <a:off x="34082856" y="321187"/>
            <a:ext cx="3065841" cy="237744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/>
              <a:t>Replace with logo</a:t>
            </a:r>
            <a:endParaRPr lang="en-US" sz="60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780" y="297430"/>
            <a:ext cx="3162106" cy="2380124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156697" y="357896"/>
            <a:ext cx="3168810" cy="237744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74235" y="3710576"/>
            <a:ext cx="6651272" cy="4706765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0167050" y="8597930"/>
            <a:ext cx="7413151" cy="5556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700"/>
              </a:lnSpc>
            </a:pP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Карта локализации обследованной популяции тундровых ненцев Яр-Салинского района (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пп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. Яр-Сале и 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Сюнай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-Сале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1396960" y="10313911"/>
            <a:ext cx="81930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Заболеваемость (пять основных классов), МКБ-10</a:t>
            </a:r>
            <a:endParaRPr lang="ru-RU" sz="2800" b="1" dirty="0"/>
          </a:p>
        </p:txBody>
      </p:sp>
      <p:sp>
        <p:nvSpPr>
          <p:cNvPr id="51" name="TextBox 50"/>
          <p:cNvSpPr txBox="1"/>
          <p:nvPr/>
        </p:nvSpPr>
        <p:spPr>
          <a:xfrm>
            <a:off x="17044416" y="15712702"/>
            <a:ext cx="22389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до 14 лет</a:t>
            </a:r>
            <a:endParaRPr lang="ru-RU" sz="2800" b="1" dirty="0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53359" y="11095258"/>
            <a:ext cx="7169785" cy="4627632"/>
          </a:xfrm>
          <a:prstGeom prst="rect">
            <a:avLst/>
          </a:prstGeom>
        </p:spPr>
      </p:pic>
      <p:pic>
        <p:nvPicPr>
          <p:cNvPr id="53" name="Рисунок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77392" y="11089537"/>
            <a:ext cx="7587955" cy="4633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" name="Рисунок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65346" y="11123094"/>
            <a:ext cx="7508491" cy="4599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" name="TextBox 54"/>
          <p:cNvSpPr txBox="1"/>
          <p:nvPr/>
        </p:nvSpPr>
        <p:spPr>
          <a:xfrm>
            <a:off x="24688368" y="15672463"/>
            <a:ext cx="22389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14 - 17 лет</a:t>
            </a:r>
            <a:endParaRPr lang="ru-RU" sz="2800" b="1" dirty="0"/>
          </a:p>
        </p:txBody>
      </p:sp>
      <p:sp>
        <p:nvSpPr>
          <p:cNvPr id="56" name="TextBox 55"/>
          <p:cNvSpPr txBox="1"/>
          <p:nvPr/>
        </p:nvSpPr>
        <p:spPr>
          <a:xfrm>
            <a:off x="31784544" y="15770796"/>
            <a:ext cx="34381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от 18 лет и старше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1663431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</TotalTime>
  <Words>538</Words>
  <Application>Microsoft Office PowerPoint</Application>
  <PresentationFormat>Произвольный</PresentationFormat>
  <Paragraphs>38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ＭＳ Ｐゴシック</vt:lpstr>
      <vt:lpstr>Arial</vt:lpstr>
      <vt:lpstr>Calibri</vt:lpstr>
      <vt:lpstr>Wingdings</vt:lpstr>
      <vt:lpstr>Office Theme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ePB employee</dc:creator>
  <cp:lastModifiedBy>genetics</cp:lastModifiedBy>
  <cp:revision>37</cp:revision>
  <dcterms:created xsi:type="dcterms:W3CDTF">2017-08-28T19:07:22Z</dcterms:created>
  <dcterms:modified xsi:type="dcterms:W3CDTF">2021-06-25T08:54:07Z</dcterms:modified>
</cp:coreProperties>
</file>