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7480875" cy="21062950"/>
  <p:notesSz cx="6858000" cy="9144000"/>
  <p:defaultTextStyle>
    <a:defPPr>
      <a:defRPr lang="ru-RU"/>
    </a:defPPr>
    <a:lvl1pPr marL="0" algn="l" defTabSz="281004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1405021" algn="l" defTabSz="281004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2810043" algn="l" defTabSz="281004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4215064" algn="l" defTabSz="281004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5620085" algn="l" defTabSz="281004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7025107" algn="l" defTabSz="281004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8430128" algn="l" defTabSz="281004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9835149" algn="l" defTabSz="281004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1240171" algn="l" defTabSz="281004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DC2"/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32B8-4E27-4A34-B501-A89A44F09086}" v="1331" dt="2021-06-24T08:02:48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9086" autoAdjust="0"/>
  </p:normalViewPr>
  <p:slideViewPr>
    <p:cSldViewPr snapToGrid="0">
      <p:cViewPr>
        <p:scale>
          <a:sx n="42" d="100"/>
          <a:sy n="42" d="100"/>
        </p:scale>
        <p:origin x="-72" y="72"/>
      </p:cViewPr>
      <p:guideLst>
        <p:guide orient="horz" pos="6634"/>
        <p:guide pos="118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microsoft.com/office/2015/10/relationships/revisionInfo" Target="revisionInfo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5110" y="3447109"/>
            <a:ext cx="28110656" cy="7333027"/>
          </a:xfrm>
        </p:spPr>
        <p:txBody>
          <a:bodyPr anchor="b"/>
          <a:lstStyle>
            <a:lvl1pPr algn="ctr">
              <a:defRPr sz="1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5110" y="11062926"/>
            <a:ext cx="28110656" cy="5085336"/>
          </a:xfrm>
        </p:spPr>
        <p:txBody>
          <a:bodyPr/>
          <a:lstStyle>
            <a:lvl1pPr marL="0" indent="0" algn="ctr">
              <a:buNone/>
              <a:defRPr sz="7400"/>
            </a:lvl1pPr>
            <a:lvl2pPr marL="1405021" indent="0" algn="ctr">
              <a:buNone/>
              <a:defRPr sz="6100"/>
            </a:lvl2pPr>
            <a:lvl3pPr marL="2810043" indent="0" algn="ctr">
              <a:buNone/>
              <a:defRPr sz="5500"/>
            </a:lvl3pPr>
            <a:lvl4pPr marL="4215064" indent="0" algn="ctr">
              <a:buNone/>
              <a:defRPr sz="4900"/>
            </a:lvl4pPr>
            <a:lvl5pPr marL="5620085" indent="0" algn="ctr">
              <a:buNone/>
              <a:defRPr sz="4900"/>
            </a:lvl5pPr>
            <a:lvl6pPr marL="7025107" indent="0" algn="ctr">
              <a:buNone/>
              <a:defRPr sz="4900"/>
            </a:lvl6pPr>
            <a:lvl7pPr marL="8430128" indent="0" algn="ctr">
              <a:buNone/>
              <a:defRPr sz="4900"/>
            </a:lvl7pPr>
            <a:lvl8pPr marL="9835149" indent="0" algn="ctr">
              <a:buNone/>
              <a:defRPr sz="4900"/>
            </a:lvl8pPr>
            <a:lvl9pPr marL="11240171" indent="0" algn="ctr">
              <a:buNone/>
              <a:defRPr sz="4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822251" y="1121407"/>
            <a:ext cx="8081814" cy="17849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6810" y="1121407"/>
            <a:ext cx="23776930" cy="17849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7289" y="5251113"/>
            <a:ext cx="32327255" cy="8761601"/>
          </a:xfrm>
        </p:spPr>
        <p:txBody>
          <a:bodyPr anchor="b"/>
          <a:lstStyle>
            <a:lvl1pPr>
              <a:defRPr sz="1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7289" y="14095602"/>
            <a:ext cx="32327255" cy="4607519"/>
          </a:xfrm>
        </p:spPr>
        <p:txBody>
          <a:bodyPr/>
          <a:lstStyle>
            <a:lvl1pPr marL="0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1pPr>
            <a:lvl2pPr marL="1405021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2810043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2150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4pPr>
            <a:lvl5pPr marL="5620085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5pPr>
            <a:lvl6pPr marL="7025107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6pPr>
            <a:lvl7pPr marL="8430128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7pPr>
            <a:lvl8pPr marL="9835149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8pPr>
            <a:lvl9pPr marL="11240171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6810" y="5607035"/>
            <a:ext cx="15929372" cy="133642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974693" y="5607035"/>
            <a:ext cx="15929372" cy="133642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692" y="1121408"/>
            <a:ext cx="32327255" cy="407119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1693" y="5163350"/>
            <a:ext cx="15856166" cy="2530478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05021" indent="0">
              <a:buNone/>
              <a:defRPr sz="6100" b="1"/>
            </a:lvl2pPr>
            <a:lvl3pPr marL="2810043" indent="0">
              <a:buNone/>
              <a:defRPr sz="5500" b="1"/>
            </a:lvl3pPr>
            <a:lvl4pPr marL="4215064" indent="0">
              <a:buNone/>
              <a:defRPr sz="4900" b="1"/>
            </a:lvl4pPr>
            <a:lvl5pPr marL="5620085" indent="0">
              <a:buNone/>
              <a:defRPr sz="4900" b="1"/>
            </a:lvl5pPr>
            <a:lvl6pPr marL="7025107" indent="0">
              <a:buNone/>
              <a:defRPr sz="4900" b="1"/>
            </a:lvl6pPr>
            <a:lvl7pPr marL="8430128" indent="0">
              <a:buNone/>
              <a:defRPr sz="4900" b="1"/>
            </a:lvl7pPr>
            <a:lvl8pPr marL="9835149" indent="0">
              <a:buNone/>
              <a:defRPr sz="4900" b="1"/>
            </a:lvl8pPr>
            <a:lvl9pPr marL="11240171" indent="0">
              <a:buNone/>
              <a:defRPr sz="4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81693" y="7693828"/>
            <a:ext cx="15856166" cy="113164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8974693" y="5163350"/>
            <a:ext cx="15934254" cy="2530478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05021" indent="0">
              <a:buNone/>
              <a:defRPr sz="6100" b="1"/>
            </a:lvl2pPr>
            <a:lvl3pPr marL="2810043" indent="0">
              <a:buNone/>
              <a:defRPr sz="5500" b="1"/>
            </a:lvl3pPr>
            <a:lvl4pPr marL="4215064" indent="0">
              <a:buNone/>
              <a:defRPr sz="4900" b="1"/>
            </a:lvl4pPr>
            <a:lvl5pPr marL="5620085" indent="0">
              <a:buNone/>
              <a:defRPr sz="4900" b="1"/>
            </a:lvl5pPr>
            <a:lvl6pPr marL="7025107" indent="0">
              <a:buNone/>
              <a:defRPr sz="4900" b="1"/>
            </a:lvl6pPr>
            <a:lvl7pPr marL="8430128" indent="0">
              <a:buNone/>
              <a:defRPr sz="4900" b="1"/>
            </a:lvl7pPr>
            <a:lvl8pPr marL="9835149" indent="0">
              <a:buNone/>
              <a:defRPr sz="4900" b="1"/>
            </a:lvl8pPr>
            <a:lvl9pPr marL="11240171" indent="0">
              <a:buNone/>
              <a:defRPr sz="4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8974693" y="7693828"/>
            <a:ext cx="15934254" cy="113164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693" y="1404197"/>
            <a:ext cx="12088557" cy="4914688"/>
          </a:xfrm>
        </p:spPr>
        <p:txBody>
          <a:bodyPr anchor="b"/>
          <a:lstStyle>
            <a:lvl1pPr>
              <a:defRPr sz="9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34254" y="3032676"/>
            <a:ext cx="18974693" cy="14968346"/>
          </a:xfrm>
        </p:spPr>
        <p:txBody>
          <a:bodyPr/>
          <a:lstStyle>
            <a:lvl1pPr>
              <a:defRPr sz="9800"/>
            </a:lvl1pPr>
            <a:lvl2pPr>
              <a:defRPr sz="8600"/>
            </a:lvl2pPr>
            <a:lvl3pPr>
              <a:defRPr sz="74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1693" y="6318885"/>
            <a:ext cx="12088557" cy="11706516"/>
          </a:xfrm>
        </p:spPr>
        <p:txBody>
          <a:bodyPr/>
          <a:lstStyle>
            <a:lvl1pPr marL="0" indent="0">
              <a:buNone/>
              <a:defRPr sz="4900"/>
            </a:lvl1pPr>
            <a:lvl2pPr marL="1405021" indent="0">
              <a:buNone/>
              <a:defRPr sz="4300"/>
            </a:lvl2pPr>
            <a:lvl3pPr marL="2810043" indent="0">
              <a:buNone/>
              <a:defRPr sz="3700"/>
            </a:lvl3pPr>
            <a:lvl4pPr marL="4215064" indent="0">
              <a:buNone/>
              <a:defRPr sz="3100"/>
            </a:lvl4pPr>
            <a:lvl5pPr marL="5620085" indent="0">
              <a:buNone/>
              <a:defRPr sz="3100"/>
            </a:lvl5pPr>
            <a:lvl6pPr marL="7025107" indent="0">
              <a:buNone/>
              <a:defRPr sz="3100"/>
            </a:lvl6pPr>
            <a:lvl7pPr marL="8430128" indent="0">
              <a:buNone/>
              <a:defRPr sz="3100"/>
            </a:lvl7pPr>
            <a:lvl8pPr marL="9835149" indent="0">
              <a:buNone/>
              <a:defRPr sz="3100"/>
            </a:lvl8pPr>
            <a:lvl9pPr marL="11240171" indent="0">
              <a:buNone/>
              <a:defRPr sz="3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693" y="1404197"/>
            <a:ext cx="12088557" cy="4914688"/>
          </a:xfrm>
        </p:spPr>
        <p:txBody>
          <a:bodyPr anchor="b"/>
          <a:lstStyle>
            <a:lvl1pPr>
              <a:defRPr sz="9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934254" y="3032676"/>
            <a:ext cx="18974693" cy="14968346"/>
          </a:xfrm>
        </p:spPr>
        <p:txBody>
          <a:bodyPr/>
          <a:lstStyle>
            <a:lvl1pPr marL="0" indent="0">
              <a:buNone/>
              <a:defRPr sz="9800"/>
            </a:lvl1pPr>
            <a:lvl2pPr marL="1405021" indent="0">
              <a:buNone/>
              <a:defRPr sz="8600"/>
            </a:lvl2pPr>
            <a:lvl3pPr marL="2810043" indent="0">
              <a:buNone/>
              <a:defRPr sz="7400"/>
            </a:lvl3pPr>
            <a:lvl4pPr marL="4215064" indent="0">
              <a:buNone/>
              <a:defRPr sz="6100"/>
            </a:lvl4pPr>
            <a:lvl5pPr marL="5620085" indent="0">
              <a:buNone/>
              <a:defRPr sz="6100"/>
            </a:lvl5pPr>
            <a:lvl6pPr marL="7025107" indent="0">
              <a:buNone/>
              <a:defRPr sz="6100"/>
            </a:lvl6pPr>
            <a:lvl7pPr marL="8430128" indent="0">
              <a:buNone/>
              <a:defRPr sz="6100"/>
            </a:lvl7pPr>
            <a:lvl8pPr marL="9835149" indent="0">
              <a:buNone/>
              <a:defRPr sz="6100"/>
            </a:lvl8pPr>
            <a:lvl9pPr marL="11240171" indent="0">
              <a:buNone/>
              <a:defRPr sz="6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1693" y="6318885"/>
            <a:ext cx="12088557" cy="11706516"/>
          </a:xfrm>
        </p:spPr>
        <p:txBody>
          <a:bodyPr/>
          <a:lstStyle>
            <a:lvl1pPr marL="0" indent="0">
              <a:buNone/>
              <a:defRPr sz="4900"/>
            </a:lvl1pPr>
            <a:lvl2pPr marL="1405021" indent="0">
              <a:buNone/>
              <a:defRPr sz="4300"/>
            </a:lvl2pPr>
            <a:lvl3pPr marL="2810043" indent="0">
              <a:buNone/>
              <a:defRPr sz="3700"/>
            </a:lvl3pPr>
            <a:lvl4pPr marL="4215064" indent="0">
              <a:buNone/>
              <a:defRPr sz="3100"/>
            </a:lvl4pPr>
            <a:lvl5pPr marL="5620085" indent="0">
              <a:buNone/>
              <a:defRPr sz="3100"/>
            </a:lvl5pPr>
            <a:lvl6pPr marL="7025107" indent="0">
              <a:buNone/>
              <a:defRPr sz="3100"/>
            </a:lvl6pPr>
            <a:lvl7pPr marL="8430128" indent="0">
              <a:buNone/>
              <a:defRPr sz="3100"/>
            </a:lvl7pPr>
            <a:lvl8pPr marL="9835149" indent="0">
              <a:buNone/>
              <a:defRPr sz="3100"/>
            </a:lvl8pPr>
            <a:lvl9pPr marL="11240171" indent="0">
              <a:buNone/>
              <a:defRPr sz="3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810" y="1121408"/>
            <a:ext cx="32327255" cy="4071197"/>
          </a:xfrm>
          <a:prstGeom prst="rect">
            <a:avLst/>
          </a:prstGeom>
        </p:spPr>
        <p:txBody>
          <a:bodyPr vert="horz" lIns="281004" tIns="140502" rIns="281004" bIns="1405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6810" y="5607035"/>
            <a:ext cx="32327255" cy="13364248"/>
          </a:xfrm>
          <a:prstGeom prst="rect">
            <a:avLst/>
          </a:prstGeom>
        </p:spPr>
        <p:txBody>
          <a:bodyPr vert="horz" lIns="281004" tIns="140502" rIns="281004" bIns="1405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76810" y="19522236"/>
            <a:ext cx="8433197" cy="1121407"/>
          </a:xfrm>
          <a:prstGeom prst="rect">
            <a:avLst/>
          </a:prstGeom>
        </p:spPr>
        <p:txBody>
          <a:bodyPr vert="horz" lIns="281004" tIns="140502" rIns="281004" bIns="140502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415540" y="19522236"/>
            <a:ext cx="12649795" cy="1121407"/>
          </a:xfrm>
          <a:prstGeom prst="rect">
            <a:avLst/>
          </a:prstGeom>
        </p:spPr>
        <p:txBody>
          <a:bodyPr vert="horz" lIns="281004" tIns="140502" rIns="281004" bIns="140502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470868" y="19522236"/>
            <a:ext cx="8433197" cy="1121407"/>
          </a:xfrm>
          <a:prstGeom prst="rect">
            <a:avLst/>
          </a:prstGeom>
        </p:spPr>
        <p:txBody>
          <a:bodyPr vert="horz" lIns="281004" tIns="140502" rIns="281004" bIns="140502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10043" rtl="0" eaLnBrk="1" latinLnBrk="0" hangingPunct="1">
        <a:lnSpc>
          <a:spcPct val="90000"/>
        </a:lnSpc>
        <a:spcBef>
          <a:spcPct val="0"/>
        </a:spcBef>
        <a:buNone/>
        <a:defRPr sz="1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2511" indent="-702511" algn="l" defTabSz="2810043" rtl="0" eaLnBrk="1" latinLnBrk="0" hangingPunct="1">
        <a:lnSpc>
          <a:spcPct val="90000"/>
        </a:lnSpc>
        <a:spcBef>
          <a:spcPts val="3073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07532" indent="-702511" algn="l" defTabSz="2810043" rtl="0" eaLnBrk="1" latinLnBrk="0" hangingPunct="1">
        <a:lnSpc>
          <a:spcPct val="90000"/>
        </a:lnSpc>
        <a:spcBef>
          <a:spcPts val="1537"/>
        </a:spcBef>
        <a:buFont typeface="Arial" panose="020B0604020202020204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512553" indent="-702511" algn="l" defTabSz="2810043" rtl="0" eaLnBrk="1" latinLnBrk="0" hangingPunct="1">
        <a:lnSpc>
          <a:spcPct val="90000"/>
        </a:lnSpc>
        <a:spcBef>
          <a:spcPts val="1537"/>
        </a:spcBef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917575" indent="-702511" algn="l" defTabSz="2810043" rtl="0" eaLnBrk="1" latinLnBrk="0" hangingPunct="1">
        <a:lnSpc>
          <a:spcPct val="90000"/>
        </a:lnSpc>
        <a:spcBef>
          <a:spcPts val="1537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6322596" indent="-702511" algn="l" defTabSz="2810043" rtl="0" eaLnBrk="1" latinLnBrk="0" hangingPunct="1">
        <a:lnSpc>
          <a:spcPct val="90000"/>
        </a:lnSpc>
        <a:spcBef>
          <a:spcPts val="1537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7727617" indent="-702511" algn="l" defTabSz="2810043" rtl="0" eaLnBrk="1" latinLnBrk="0" hangingPunct="1">
        <a:lnSpc>
          <a:spcPct val="90000"/>
        </a:lnSpc>
        <a:spcBef>
          <a:spcPts val="1537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9132639" indent="-702511" algn="l" defTabSz="2810043" rtl="0" eaLnBrk="1" latinLnBrk="0" hangingPunct="1">
        <a:lnSpc>
          <a:spcPct val="90000"/>
        </a:lnSpc>
        <a:spcBef>
          <a:spcPts val="1537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10537660" indent="-702511" algn="l" defTabSz="2810043" rtl="0" eaLnBrk="1" latinLnBrk="0" hangingPunct="1">
        <a:lnSpc>
          <a:spcPct val="90000"/>
        </a:lnSpc>
        <a:spcBef>
          <a:spcPts val="1537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1942681" indent="-702511" algn="l" defTabSz="2810043" rtl="0" eaLnBrk="1" latinLnBrk="0" hangingPunct="1">
        <a:lnSpc>
          <a:spcPct val="90000"/>
        </a:lnSpc>
        <a:spcBef>
          <a:spcPts val="1537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810043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405021" algn="l" defTabSz="2810043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810043" algn="l" defTabSz="2810043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4215064" algn="l" defTabSz="2810043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20085" algn="l" defTabSz="2810043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7025107" algn="l" defTabSz="2810043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430128" algn="l" defTabSz="2810043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835149" algn="l" defTabSz="2810043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1240171" algn="l" defTabSz="2810043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: скругленные углы 7">
            <a:extLst>
              <a:ext uri="{FF2B5EF4-FFF2-40B4-BE49-F238E27FC236}">
                <a16:creationId xmlns:a16="http://schemas.microsoft.com/office/drawing/2014/main" xmlns="" id="{19FEC067-B841-4CEE-8CE7-A134C36D11EB}"/>
              </a:ext>
            </a:extLst>
          </p:cNvPr>
          <p:cNvSpPr/>
          <p:nvPr/>
        </p:nvSpPr>
        <p:spPr>
          <a:xfrm>
            <a:off x="12074068" y="17934090"/>
            <a:ext cx="25227521" cy="2896248"/>
          </a:xfrm>
          <a:prstGeom prst="roundRect">
            <a:avLst>
              <a:gd name="adj" fmla="val 26304"/>
            </a:avLst>
          </a:prstGeom>
          <a:solidFill>
            <a:srgbClr val="EBF0F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1004" tIns="140502" rIns="281004" bIns="14050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E5A50358-BD72-44A4-9B78-7E3246CD2E58}"/>
              </a:ext>
            </a:extLst>
          </p:cNvPr>
          <p:cNvSpPr/>
          <p:nvPr/>
        </p:nvSpPr>
        <p:spPr>
          <a:xfrm>
            <a:off x="186202" y="156019"/>
            <a:ext cx="37090443" cy="4161981"/>
          </a:xfrm>
          <a:prstGeom prst="roundRect">
            <a:avLst/>
          </a:prstGeom>
          <a:solidFill>
            <a:srgbClr val="3E6D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1004" tIns="140502" rIns="281004" bIns="140502" rtlCol="0" anchor="ctr"/>
          <a:lstStyle/>
          <a:p>
            <a:pPr algn="ctr"/>
            <a:r>
              <a:rPr lang="ru-RU" sz="5400" b="1" dirty="0">
                <a:ea typeface="+mn-lt"/>
                <a:cs typeface="+mn-lt"/>
              </a:rPr>
              <a:t>Анализ </a:t>
            </a:r>
            <a:r>
              <a:rPr lang="ru-RU" sz="5400" b="1" dirty="0" err="1">
                <a:ea typeface="+mn-lt"/>
                <a:cs typeface="+mn-lt"/>
              </a:rPr>
              <a:t>коэкспрессии</a:t>
            </a:r>
            <a:r>
              <a:rPr lang="ru-RU" sz="5400" b="1" dirty="0">
                <a:ea typeface="+mn-lt"/>
                <a:cs typeface="+mn-lt"/>
              </a:rPr>
              <a:t> генов плацентарного </a:t>
            </a:r>
            <a:r>
              <a:rPr lang="ru-RU" sz="5400" b="1" dirty="0" err="1">
                <a:ea typeface="+mn-lt"/>
                <a:cs typeface="+mn-lt"/>
              </a:rPr>
              <a:t>транскриптома</a:t>
            </a:r>
            <a:r>
              <a:rPr lang="ru-RU" sz="5400" b="1" dirty="0">
                <a:ea typeface="+mn-lt"/>
                <a:cs typeface="+mn-lt"/>
              </a:rPr>
              <a:t> как основа для поиска ключевых сигнальных </a:t>
            </a:r>
            <a:br>
              <a:rPr lang="ru-RU" sz="5400" b="1" dirty="0">
                <a:ea typeface="+mn-lt"/>
                <a:cs typeface="+mn-lt"/>
              </a:rPr>
            </a:br>
            <a:r>
              <a:rPr lang="ru-RU" sz="5400" b="1" dirty="0">
                <a:ea typeface="+mn-lt"/>
                <a:cs typeface="+mn-lt"/>
              </a:rPr>
              <a:t>путей и </a:t>
            </a:r>
            <a:r>
              <a:rPr lang="ru-RU" sz="5400" b="1" dirty="0" err="1">
                <a:ea typeface="+mn-lt"/>
                <a:cs typeface="+mn-lt"/>
              </a:rPr>
              <a:t>биомаркеров</a:t>
            </a:r>
            <a:r>
              <a:rPr lang="ru-RU" sz="5400" b="1" dirty="0">
                <a:ea typeface="+mn-lt"/>
                <a:cs typeface="+mn-lt"/>
              </a:rPr>
              <a:t> </a:t>
            </a:r>
            <a:r>
              <a:rPr lang="ru-RU" sz="5400" b="1" dirty="0" err="1">
                <a:ea typeface="+mn-lt"/>
                <a:cs typeface="+mn-lt"/>
              </a:rPr>
              <a:t>преэклампсии</a:t>
            </a:r>
            <a:endParaRPr lang="ru-RU" sz="5400" b="1" dirty="0">
              <a:ea typeface="+mn-lt"/>
              <a:cs typeface="+mn-lt"/>
            </a:endParaRPr>
          </a:p>
          <a:p>
            <a:pPr algn="ctr"/>
            <a:r>
              <a:rPr lang="ru-RU" sz="4800" dirty="0" err="1">
                <a:ea typeface="+mn-lt"/>
                <a:cs typeface="+mn-lt"/>
              </a:rPr>
              <a:t>Бабовская</a:t>
            </a:r>
            <a:r>
              <a:rPr lang="ru-RU" sz="4800" dirty="0">
                <a:ea typeface="+mn-lt"/>
                <a:cs typeface="+mn-lt"/>
              </a:rPr>
              <a:t> А.А., Трифонова Е.А., Зарубин А.А</a:t>
            </a:r>
            <a:r>
              <a:rPr lang="ru-RU" sz="4800" dirty="0" smtClean="0">
                <a:ea typeface="+mn-lt"/>
                <a:cs typeface="+mn-lt"/>
              </a:rPr>
              <a:t>., </a:t>
            </a:r>
            <a:r>
              <a:rPr lang="ru-RU" sz="4800" dirty="0"/>
              <a:t>Марков А.В</a:t>
            </a:r>
            <a:r>
              <a:rPr lang="ru-RU" sz="4800" dirty="0" smtClean="0"/>
              <a:t>.,</a:t>
            </a:r>
            <a:r>
              <a:rPr lang="ru-RU" sz="4800" dirty="0" smtClean="0">
                <a:ea typeface="+mn-lt"/>
                <a:cs typeface="+mn-lt"/>
              </a:rPr>
              <a:t> </a:t>
            </a:r>
            <a:r>
              <a:rPr lang="ru-RU" sz="4800" dirty="0">
                <a:ea typeface="+mn-lt"/>
                <a:cs typeface="+mn-lt"/>
              </a:rPr>
              <a:t>Степанов В.А. </a:t>
            </a:r>
          </a:p>
          <a:p>
            <a:r>
              <a:rPr lang="ru-RU" sz="4300" dirty="0">
                <a:ea typeface="+mn-lt"/>
                <a:cs typeface="+mn-lt"/>
              </a:rPr>
              <a:t>         Научно-исследовательский институт медицинской генетики Томского национального исследовательского медицинского центра</a:t>
            </a:r>
          </a:p>
          <a:p>
            <a:r>
              <a:rPr lang="ru-RU" sz="4300" dirty="0">
                <a:ea typeface="+mn-lt"/>
                <a:cs typeface="+mn-lt"/>
              </a:rPr>
              <a:t>                                             Работа выполнена при финансовой поддержке РФФИ (проекты №18-29-13045, №18-44-700007)</a:t>
            </a:r>
            <a:endParaRPr lang="ru-RU" dirty="0">
              <a:cs typeface="Calibri" panose="020F0502020204030204"/>
            </a:endParaRPr>
          </a:p>
        </p:txBody>
      </p:sp>
      <p:pic>
        <p:nvPicPr>
          <p:cNvPr id="5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981E0A8-55F8-4112-80E7-58857E883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0033" y="1205037"/>
            <a:ext cx="4948647" cy="301317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FC330D1B-C05D-47E9-B4DD-46BF07B25AAA}"/>
              </a:ext>
            </a:extLst>
          </p:cNvPr>
          <p:cNvSpPr/>
          <p:nvPr/>
        </p:nvSpPr>
        <p:spPr>
          <a:xfrm>
            <a:off x="170310" y="5005445"/>
            <a:ext cx="11774039" cy="6398943"/>
          </a:xfrm>
          <a:prstGeom prst="roundRect">
            <a:avLst>
              <a:gd name="adj" fmla="val 120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1004" tIns="140502" rIns="281004" bIns="140502" rtlCol="0" anchor="t"/>
          <a:lstStyle/>
          <a:p>
            <a:endParaRPr lang="en-US" sz="2800" dirty="0">
              <a:latin typeface="+mj-lt"/>
              <a:ea typeface="+mn-lt"/>
              <a:cs typeface="+mn-lt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7ECE3862-CDEC-44E6-9E85-831E6A9DAB94}"/>
              </a:ext>
            </a:extLst>
          </p:cNvPr>
          <p:cNvSpPr/>
          <p:nvPr/>
        </p:nvSpPr>
        <p:spPr>
          <a:xfrm>
            <a:off x="174939" y="13908156"/>
            <a:ext cx="11769410" cy="6922184"/>
          </a:xfrm>
          <a:prstGeom prst="roundRect">
            <a:avLst>
              <a:gd name="adj" fmla="val 113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1004" tIns="140502" rIns="281004" bIns="140502" rtlCol="0" anchor="ctr"/>
          <a:lstStyle/>
          <a:p>
            <a:r>
              <a:rPr lang="ru-RU" sz="2800" dirty="0"/>
              <a:t>Был проведен </a:t>
            </a:r>
            <a:r>
              <a:rPr lang="ru-RU" sz="2800" dirty="0" err="1"/>
              <a:t>полногеномный</a:t>
            </a:r>
            <a:r>
              <a:rPr lang="ru-RU" sz="2800" dirty="0"/>
              <a:t> анализ экспрессии генов плацентарной ткани 24 русских и 23 якутских женщин с использованием микрочипов Illumina HumanHT-12 v3 Expression BeadChip. После объединения наших экспериментальных данных по экспрессии с ранее опубликованными данными </a:t>
            </a:r>
            <a:r>
              <a:rPr lang="en-US" sz="2800" dirty="0"/>
              <a:t>GEO</a:t>
            </a:r>
            <a:r>
              <a:rPr lang="ru-RU" sz="2800" dirty="0"/>
              <a:t> (GSE25906, GSE30186, GSE35574, GSE44711, GSE60438, GSE6573, GSE73374, GSE94643), в общей сложности были проанализированы 53 образца плацентарной ткани пациенток с ПЭ и 76 образца из контрольной группы.  Для получения кластеров </a:t>
            </a:r>
            <a:r>
              <a:rPr lang="ru-RU" sz="2800" dirty="0" err="1"/>
              <a:t>коэкспрессирующихся</a:t>
            </a:r>
            <a:r>
              <a:rPr lang="ru-RU" sz="2800" dirty="0"/>
              <a:t> генов использовался подход анализа взвешенных сетей </a:t>
            </a:r>
            <a:r>
              <a:rPr lang="ru-RU" sz="2800" dirty="0" err="1"/>
              <a:t>коэкспрессии</a:t>
            </a:r>
            <a:r>
              <a:rPr lang="ru-RU" sz="2800" dirty="0"/>
              <a:t> генов (WGCNA), функциональную интерпретацию осуществляли в базе DAVID, сеть </a:t>
            </a:r>
            <a:r>
              <a:rPr lang="ru-RU" sz="2800" dirty="0" err="1"/>
              <a:t>межбелковых</a:t>
            </a:r>
            <a:r>
              <a:rPr lang="ru-RU" sz="2800" dirty="0"/>
              <a:t> взаимодействий (PPI) была построена с использованием программного обеспечения STRING, </a:t>
            </a:r>
            <a:r>
              <a:rPr lang="ru-RU" sz="2800" dirty="0" smtClean="0"/>
              <a:t>кроме того, отдельно </a:t>
            </a:r>
            <a:r>
              <a:rPr lang="ru-RU" sz="2800" dirty="0"/>
              <a:t>для каждого кластера мы выделили центральные гены (</a:t>
            </a:r>
            <a:r>
              <a:rPr lang="en-US" sz="2800" dirty="0"/>
              <a:t>hub genes</a:t>
            </a:r>
            <a:r>
              <a:rPr lang="ru-RU" sz="2800" dirty="0"/>
              <a:t>), имеющие </a:t>
            </a:r>
            <a:r>
              <a:rPr lang="en-US" sz="2800" dirty="0"/>
              <a:t>score</a:t>
            </a:r>
            <a:r>
              <a:rPr lang="ru-RU" sz="2800" dirty="0"/>
              <a:t> ≥0,7.</a:t>
            </a:r>
            <a:endParaRPr lang="ru-RU" sz="2800" dirty="0">
              <a:cs typeface="Calibri"/>
            </a:endParaRPr>
          </a:p>
        </p:txBody>
      </p:sp>
      <p:pic>
        <p:nvPicPr>
          <p:cNvPr id="14" name="Рисунок 14">
            <a:extLst>
              <a:ext uri="{FF2B5EF4-FFF2-40B4-BE49-F238E27FC236}">
                <a16:creationId xmlns:a16="http://schemas.microsoft.com/office/drawing/2014/main" xmlns="" id="{01A2DD02-C353-4892-94CD-1AACD5973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1947" y="6039885"/>
            <a:ext cx="5908461" cy="42538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56E49D8-0750-4396-B06B-B6E934472BC3}"/>
              </a:ext>
            </a:extLst>
          </p:cNvPr>
          <p:cNvSpPr txBox="1"/>
          <p:nvPr/>
        </p:nvSpPr>
        <p:spPr>
          <a:xfrm>
            <a:off x="1085620" y="13303284"/>
            <a:ext cx="9784670" cy="7761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1004" tIns="140502" rIns="281004" bIns="14050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/>
              <a:t>МАТЕРИАЛЫ И МЕТОДЫ</a:t>
            </a:r>
          </a:p>
        </p:txBody>
      </p:sp>
      <p:sp>
        <p:nvSpPr>
          <p:cNvPr id="69" name="TextBox 1">
            <a:extLst>
              <a:ext uri="{FF2B5EF4-FFF2-40B4-BE49-F238E27FC236}">
                <a16:creationId xmlns:a16="http://schemas.microsoft.com/office/drawing/2014/main" xmlns="" id="{6992C241-6426-47C1-B8BD-019024DCF73C}"/>
              </a:ext>
            </a:extLst>
          </p:cNvPr>
          <p:cNvSpPr txBox="1"/>
          <p:nvPr/>
        </p:nvSpPr>
        <p:spPr>
          <a:xfrm>
            <a:off x="38629104" y="17934090"/>
            <a:ext cx="5665767" cy="2930345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81004" tIns="140502" rIns="281004" bIns="14050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300" b="1" i="1" dirty="0"/>
              <a:t>YY1 </a:t>
            </a:r>
            <a:r>
              <a:rPr lang="ru-RU" sz="4300" dirty="0">
                <a:cs typeface="Calibri"/>
              </a:rPr>
              <a:t>​</a:t>
            </a:r>
            <a:br>
              <a:rPr lang="ru-RU" sz="4300" dirty="0">
                <a:cs typeface="Calibri"/>
              </a:rPr>
            </a:br>
            <a:r>
              <a:rPr lang="en-US" sz="4300" dirty="0" err="1"/>
              <a:t>Регуляция</a:t>
            </a:r>
            <a:r>
              <a:rPr lang="en-US" sz="4300" dirty="0"/>
              <a:t> </a:t>
            </a:r>
            <a:r>
              <a:rPr lang="en-US" sz="4300" dirty="0" err="1"/>
              <a:t>процессов</a:t>
            </a:r>
            <a:r>
              <a:rPr lang="en-US" sz="4300" dirty="0"/>
              <a:t> </a:t>
            </a:r>
            <a:br>
              <a:rPr lang="en-US" sz="4300" dirty="0"/>
            </a:br>
            <a:r>
              <a:rPr lang="en-US" sz="4300" dirty="0" err="1"/>
              <a:t>миграции</a:t>
            </a:r>
            <a:r>
              <a:rPr lang="en-US" sz="4300" dirty="0"/>
              <a:t> и </a:t>
            </a:r>
            <a:r>
              <a:rPr lang="en-US" sz="4300" dirty="0" err="1"/>
              <a:t>инвазии</a:t>
            </a:r>
            <a:r>
              <a:rPr lang="en-US" sz="4300" dirty="0"/>
              <a:t> </a:t>
            </a:r>
            <a:r>
              <a:rPr lang="en-US" sz="4300" dirty="0" err="1"/>
              <a:t>трофобласта</a:t>
            </a:r>
            <a:r>
              <a:rPr lang="ru-RU" sz="4300" dirty="0">
                <a:cs typeface="Calibri"/>
              </a:rPr>
              <a:t>​</a:t>
            </a:r>
            <a:endParaRPr lang="ru-RU" sz="4300" dirty="0"/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xmlns="" id="{64C08241-BEEA-4C1A-B54E-CFA974CDAF72}"/>
              </a:ext>
            </a:extLst>
          </p:cNvPr>
          <p:cNvSpPr txBox="1"/>
          <p:nvPr/>
        </p:nvSpPr>
        <p:spPr>
          <a:xfrm>
            <a:off x="38062491" y="13087841"/>
            <a:ext cx="5077421" cy="11455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81004" tIns="140502" rIns="281004" bIns="14050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latin typeface="Calibri"/>
                <a:cs typeface="Calibri"/>
              </a:rPr>
              <a:t>С4: </a:t>
            </a:r>
            <a:r>
              <a:rPr lang="en-US" sz="2800" b="1" i="1" dirty="0" smtClean="0">
                <a:solidFill>
                  <a:schemeClr val="tx1"/>
                </a:solidFill>
                <a:latin typeface="Calibri"/>
                <a:cs typeface="Calibri"/>
              </a:rPr>
              <a:t>CXCL10,IFI44L</a:t>
            </a:r>
            <a:r>
              <a:rPr lang="en-US" sz="2800" b="1" i="1" dirty="0">
                <a:solidFill>
                  <a:schemeClr val="tx1"/>
                </a:solidFill>
                <a:latin typeface="Calibri"/>
                <a:cs typeface="Calibri"/>
              </a:rPr>
              <a:t>, </a:t>
            </a:r>
            <a:r>
              <a:rPr lang="en-US" sz="2800" b="1" i="1" dirty="0" smtClean="0">
                <a:solidFill>
                  <a:schemeClr val="tx1"/>
                </a:solidFill>
                <a:latin typeface="Calibri"/>
                <a:cs typeface="Calibri"/>
              </a:rPr>
              <a:t>IFI44,</a:t>
            </a:r>
            <a:r>
              <a:rPr lang="ru-RU" sz="2800" b="1" i="1" dirty="0" smtClean="0">
                <a:solidFill>
                  <a:schemeClr val="tx1"/>
                </a:solidFill>
                <a:latin typeface="Calibri"/>
                <a:cs typeface="Calibri"/>
              </a:rPr>
              <a:t>С</a:t>
            </a:r>
            <a:r>
              <a:rPr lang="en-US" sz="2800" b="1" i="1" dirty="0" smtClean="0">
                <a:solidFill>
                  <a:schemeClr val="tx1"/>
                </a:solidFill>
                <a:latin typeface="Calibri"/>
                <a:cs typeface="Calibri"/>
              </a:rPr>
              <a:t>XCL9</a:t>
            </a:r>
            <a:r>
              <a:rPr lang="ru-RU" sz="2800" dirty="0">
                <a:solidFill>
                  <a:schemeClr val="tx1"/>
                </a:solidFill>
                <a:cs typeface="Calibri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alibri"/>
                <a:cs typeface="Calibri"/>
              </a:rPr>
              <a:t>процессы иммунного ответа</a:t>
            </a:r>
            <a:endParaRPr lang="ru-RU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3" name="TextBox 1">
            <a:extLst>
              <a:ext uri="{FF2B5EF4-FFF2-40B4-BE49-F238E27FC236}">
                <a16:creationId xmlns:a16="http://schemas.microsoft.com/office/drawing/2014/main" xmlns="" id="{9A2BC951-B465-4569-9A06-E8954857E0EB}"/>
              </a:ext>
            </a:extLst>
          </p:cNvPr>
          <p:cNvSpPr txBox="1"/>
          <p:nvPr/>
        </p:nvSpPr>
        <p:spPr>
          <a:xfrm>
            <a:off x="38947505" y="14845134"/>
            <a:ext cx="9215856" cy="1576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81004" tIns="140502" rIns="281004" bIns="14050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С5: </a:t>
            </a:r>
            <a:r>
              <a:rPr lang="en-US" sz="2800" b="1" i="1" dirty="0" smtClean="0"/>
              <a:t>GYPA</a:t>
            </a:r>
            <a:r>
              <a:rPr lang="en-US" sz="2800" b="1" dirty="0" smtClean="0"/>
              <a:t>, </a:t>
            </a:r>
            <a:r>
              <a:rPr lang="en-US" sz="2800" b="1" i="1" dirty="0" smtClean="0"/>
              <a:t>GYPB</a:t>
            </a:r>
            <a:r>
              <a:rPr lang="ru-RU" sz="2800" b="1" i="1" dirty="0" smtClean="0"/>
              <a:t> </a:t>
            </a:r>
            <a:r>
              <a:rPr lang="ru-RU" sz="2800" dirty="0" smtClean="0"/>
              <a:t>- компоненты мембраны эритроцитов, ответственны за контроль инвазии малярийного плазмодия </a:t>
            </a:r>
            <a:endParaRPr lang="en-US" sz="2800" dirty="0"/>
          </a:p>
        </p:txBody>
      </p:sp>
      <p:sp>
        <p:nvSpPr>
          <p:cNvPr id="74" name="TextBox 1">
            <a:extLst>
              <a:ext uri="{FF2B5EF4-FFF2-40B4-BE49-F238E27FC236}">
                <a16:creationId xmlns:a16="http://schemas.microsoft.com/office/drawing/2014/main" xmlns="" id="{4EFAC9EC-59B1-4BC9-886C-A0806B098CB4}"/>
              </a:ext>
            </a:extLst>
          </p:cNvPr>
          <p:cNvSpPr txBox="1"/>
          <p:nvPr/>
        </p:nvSpPr>
        <p:spPr>
          <a:xfrm>
            <a:off x="38102979" y="1695561"/>
            <a:ext cx="7274960" cy="373084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81004" tIns="140502" rIns="281004" bIns="14050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Calibri"/>
                <a:cs typeface="Calibri"/>
              </a:rPr>
              <a:t>С1: </a:t>
            </a:r>
            <a:r>
              <a:rPr lang="en-US" sz="2800" b="1" i="1" dirty="0" smtClean="0">
                <a:latin typeface="Calibri"/>
                <a:cs typeface="Calibri"/>
              </a:rPr>
              <a:t>RAD21</a:t>
            </a:r>
            <a:r>
              <a:rPr lang="ru-RU" sz="2800" i="1" dirty="0" smtClean="0">
                <a:latin typeface="Calibri"/>
                <a:cs typeface="Calibri"/>
              </a:rPr>
              <a:t>- </a:t>
            </a:r>
            <a:r>
              <a:rPr lang="ru-RU" sz="2800" dirty="0" smtClean="0">
                <a:latin typeface="Calibri"/>
                <a:cs typeface="Calibri"/>
              </a:rPr>
              <a:t>к</a:t>
            </a:r>
            <a:r>
              <a:rPr lang="en-US" sz="2800" dirty="0" err="1" smtClean="0">
                <a:latin typeface="Calibri"/>
                <a:ea typeface="+mn-lt"/>
                <a:cs typeface="Calibri"/>
              </a:rPr>
              <a:t>леточный</a:t>
            </a:r>
            <a:r>
              <a:rPr lang="en-US" sz="2800" dirty="0" smtClean="0">
                <a:latin typeface="Calibri"/>
                <a:ea typeface="+mn-lt"/>
                <a:cs typeface="Calibri"/>
              </a:rPr>
              <a:t> </a:t>
            </a:r>
            <a:r>
              <a:rPr lang="en-US" sz="2800" dirty="0" err="1">
                <a:latin typeface="Calibri"/>
                <a:ea typeface="+mn-lt"/>
                <a:cs typeface="Calibri"/>
              </a:rPr>
              <a:t>цикл</a:t>
            </a:r>
            <a:r>
              <a:rPr lang="en-US" sz="2800" dirty="0">
                <a:latin typeface="Calibri"/>
                <a:ea typeface="+mn-lt"/>
                <a:cs typeface="Calibri"/>
              </a:rPr>
              <a:t> </a:t>
            </a:r>
            <a:r>
              <a:rPr lang="en-US" sz="2800" dirty="0" err="1" smtClean="0">
                <a:latin typeface="Calibri"/>
                <a:ea typeface="+mn-lt"/>
                <a:cs typeface="Calibri"/>
              </a:rPr>
              <a:t>эукариот</a:t>
            </a:r>
            <a:r>
              <a:rPr lang="ru-RU" sz="2800" dirty="0">
                <a:latin typeface="Calibri"/>
                <a:ea typeface="+mn-lt"/>
                <a:cs typeface="Calibri"/>
              </a:rPr>
              <a:t>;</a:t>
            </a:r>
            <a:r>
              <a:rPr lang="ru-RU" sz="2800" dirty="0" smtClean="0">
                <a:latin typeface="Calibri"/>
                <a:ea typeface="+mn-lt"/>
                <a:cs typeface="Calibri"/>
              </a:rPr>
              <a:t> </a:t>
            </a:r>
            <a:br>
              <a:rPr lang="ru-RU" sz="2800" dirty="0" smtClean="0">
                <a:latin typeface="Calibri"/>
                <a:ea typeface="+mn-lt"/>
                <a:cs typeface="Calibri"/>
              </a:rPr>
            </a:br>
            <a:r>
              <a:rPr lang="en-US" sz="2800" b="1" i="1" dirty="0" smtClean="0"/>
              <a:t>YY1</a:t>
            </a:r>
            <a:r>
              <a:rPr lang="en-US" sz="2800" b="1" i="1" dirty="0"/>
              <a:t> </a:t>
            </a:r>
            <a:r>
              <a:rPr lang="ru-RU" sz="2800" dirty="0" smtClean="0"/>
              <a:t>- р</a:t>
            </a:r>
            <a:r>
              <a:rPr lang="en-US" sz="2800" dirty="0" err="1" smtClean="0"/>
              <a:t>егуляция</a:t>
            </a:r>
            <a:r>
              <a:rPr lang="en-US" sz="2800" dirty="0"/>
              <a:t> </a:t>
            </a:r>
            <a:r>
              <a:rPr lang="en-US" sz="2800" dirty="0" err="1"/>
              <a:t>процессов</a:t>
            </a:r>
            <a:r>
              <a:rPr lang="en-US" sz="2800" dirty="0"/>
              <a:t> </a:t>
            </a:r>
            <a:r>
              <a:rPr lang="en-US" sz="2800" dirty="0" err="1" smtClean="0"/>
              <a:t>миграции</a:t>
            </a:r>
            <a:r>
              <a:rPr lang="ru-RU" sz="2800" dirty="0"/>
              <a:t> </a:t>
            </a:r>
            <a:r>
              <a:rPr lang="en-US" sz="2800" dirty="0" smtClean="0"/>
              <a:t>и</a:t>
            </a:r>
            <a:r>
              <a:rPr lang="ru-RU" sz="2800" dirty="0" smtClean="0"/>
              <a:t> </a:t>
            </a:r>
            <a:r>
              <a:rPr lang="en-US" sz="2800" dirty="0" err="1" smtClean="0"/>
              <a:t>инвазии</a:t>
            </a:r>
            <a:r>
              <a:rPr lang="ru-RU" sz="2800" dirty="0"/>
              <a:t> </a:t>
            </a:r>
            <a:r>
              <a:rPr lang="en-US" sz="2800" dirty="0" err="1" smtClean="0"/>
              <a:t>трофобласта</a:t>
            </a:r>
            <a:r>
              <a:rPr lang="ru-RU" sz="2800" dirty="0" smtClean="0">
                <a:cs typeface="Calibri"/>
              </a:rPr>
              <a:t>​</a:t>
            </a:r>
            <a:r>
              <a:rPr lang="ru-RU" sz="2800" dirty="0">
                <a:latin typeface="Calibri"/>
                <a:ea typeface="+mn-lt"/>
                <a:cs typeface="Calibri"/>
              </a:rPr>
              <a:t> </a:t>
            </a:r>
            <a:endParaRPr lang="ru-RU" sz="2800" dirty="0" smtClean="0">
              <a:latin typeface="Calibri"/>
              <a:ea typeface="+mn-lt"/>
              <a:cs typeface="Calibri"/>
            </a:endParaRPr>
          </a:p>
          <a:p>
            <a:r>
              <a:rPr lang="ru-RU" sz="2800" b="1" dirty="0" smtClean="0">
                <a:cs typeface="Calibri"/>
              </a:rPr>
              <a:t>С4: </a:t>
            </a:r>
            <a:r>
              <a:rPr lang="en-US" sz="2800" b="1" i="1" dirty="0">
                <a:cs typeface="Calibri"/>
              </a:rPr>
              <a:t>CXCL10,IFI44L, IFI44,</a:t>
            </a:r>
            <a:r>
              <a:rPr lang="ru-RU" sz="2800" b="1" i="1" dirty="0">
                <a:cs typeface="Calibri"/>
              </a:rPr>
              <a:t>С</a:t>
            </a:r>
            <a:r>
              <a:rPr lang="en-US" sz="2800" b="1" i="1" dirty="0">
                <a:cs typeface="Calibri"/>
              </a:rPr>
              <a:t>XCL9</a:t>
            </a:r>
            <a:r>
              <a:rPr lang="ru-RU" sz="2800" dirty="0">
                <a:cs typeface="Calibri"/>
              </a:rPr>
              <a:t> процессы иммунного </a:t>
            </a:r>
            <a:r>
              <a:rPr lang="ru-RU" sz="2800" dirty="0" smtClean="0">
                <a:cs typeface="Calibri"/>
              </a:rPr>
              <a:t>ответа</a:t>
            </a:r>
          </a:p>
          <a:p>
            <a:r>
              <a:rPr lang="ru-RU" sz="2800" b="1" dirty="0"/>
              <a:t>С5: </a:t>
            </a:r>
            <a:r>
              <a:rPr lang="en-US" sz="2800" b="1" i="1" dirty="0"/>
              <a:t>GYPA</a:t>
            </a:r>
            <a:r>
              <a:rPr lang="en-US" sz="2800" b="1" dirty="0"/>
              <a:t>, </a:t>
            </a:r>
            <a:r>
              <a:rPr lang="en-US" sz="2800" b="1" i="1" dirty="0"/>
              <a:t>GYPB</a:t>
            </a:r>
            <a:r>
              <a:rPr lang="ru-RU" sz="2800" b="1" i="1" dirty="0"/>
              <a:t> </a:t>
            </a:r>
            <a:r>
              <a:rPr lang="ru-RU" sz="2800" dirty="0"/>
              <a:t>- компоненты мембраны эритроцитов, </a:t>
            </a:r>
            <a:r>
              <a:rPr lang="ru-RU" sz="2800" dirty="0" smtClean="0"/>
              <a:t>контроль </a:t>
            </a:r>
            <a:r>
              <a:rPr lang="ru-RU" sz="2800" dirty="0"/>
              <a:t>инвазии малярийного плазмодия </a:t>
            </a:r>
            <a:endParaRPr lang="en-US" sz="28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35CE9261-7A48-45CE-A66F-597188FBE251}"/>
              </a:ext>
            </a:extLst>
          </p:cNvPr>
          <p:cNvSpPr txBox="1"/>
          <p:nvPr/>
        </p:nvSpPr>
        <p:spPr>
          <a:xfrm>
            <a:off x="12195123" y="18286169"/>
            <a:ext cx="24855589" cy="2438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1004" tIns="140502" rIns="281004" bIns="14050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/>
              <a:t>Взвешенный сетевой анализ </a:t>
            </a:r>
            <a:r>
              <a:rPr lang="ru-RU" sz="2800" dirty="0" err="1"/>
              <a:t>коэкспрессии</a:t>
            </a:r>
            <a:r>
              <a:rPr lang="ru-RU" sz="2800" dirty="0"/>
              <a:t> генов показывает в целом сходное распределение </a:t>
            </a:r>
            <a:r>
              <a:rPr lang="ru-RU" sz="2800" dirty="0" err="1"/>
              <a:t>транскриптов</a:t>
            </a:r>
            <a:r>
              <a:rPr lang="ru-RU" sz="2800" dirty="0"/>
              <a:t> по модулям, обнаруженным как в контрольной группе, так и при ПЭ. Однако были найдены модули </a:t>
            </a:r>
            <a:r>
              <a:rPr lang="ru-RU" sz="2800" dirty="0" err="1"/>
              <a:t>коэкспрессии</a:t>
            </a:r>
            <a:r>
              <a:rPr lang="ru-RU" sz="2800" dirty="0"/>
              <a:t>, характерные только для ПЭ, включающие 86 генов. Согласно функциональной аннотации данные локусы вовлечены в процессы регуляции жизненного цикла и метаболизма клетки, репарации ДНК и различные факторы иммунной системы. С помощью анализа в сети белок-белковых взаимодействий мы выявили новые потенциальные </a:t>
            </a:r>
            <a:r>
              <a:rPr lang="ru-RU" sz="2800" dirty="0" err="1"/>
              <a:t>биомаркеры</a:t>
            </a:r>
            <a:r>
              <a:rPr lang="ru-RU" sz="2800" dirty="0"/>
              <a:t> ПЭ, такие как </a:t>
            </a:r>
            <a:r>
              <a:rPr lang="en-US" sz="2800" i="1" dirty="0"/>
              <a:t>RAD</a:t>
            </a:r>
            <a:r>
              <a:rPr lang="ru-RU" sz="2800" i="1" dirty="0"/>
              <a:t>21</a:t>
            </a:r>
            <a:r>
              <a:rPr lang="ru-RU" sz="2800" dirty="0"/>
              <a:t>, </a:t>
            </a:r>
            <a:r>
              <a:rPr lang="en-US" sz="2800" i="1" dirty="0"/>
              <a:t>YY</a:t>
            </a:r>
            <a:r>
              <a:rPr lang="ru-RU" sz="2800" i="1" dirty="0"/>
              <a:t>1</a:t>
            </a:r>
            <a:r>
              <a:rPr lang="ru-RU" sz="2800" dirty="0"/>
              <a:t>, </a:t>
            </a:r>
            <a:r>
              <a:rPr lang="en-US" sz="2800" i="1" dirty="0"/>
              <a:t>GYPA</a:t>
            </a:r>
            <a:r>
              <a:rPr lang="ru-RU" sz="2800" dirty="0"/>
              <a:t>, </a:t>
            </a:r>
            <a:r>
              <a:rPr lang="en-US" sz="2800" i="1" dirty="0"/>
              <a:t>GYPB</a:t>
            </a:r>
            <a:r>
              <a:rPr lang="en-US" sz="2800" dirty="0"/>
              <a:t> </a:t>
            </a:r>
            <a:r>
              <a:rPr lang="ru-RU" sz="2800" dirty="0"/>
              <a:t>, </a:t>
            </a:r>
            <a:r>
              <a:rPr lang="en-US" sz="2800" i="1" dirty="0"/>
              <a:t>CXCL</a:t>
            </a:r>
            <a:r>
              <a:rPr lang="ru-RU" sz="2800" i="1" dirty="0"/>
              <a:t>9 </a:t>
            </a:r>
            <a:r>
              <a:rPr lang="ru-RU" sz="2800" dirty="0"/>
              <a:t>, </a:t>
            </a:r>
            <a:r>
              <a:rPr lang="en-US" sz="2800" i="1" dirty="0"/>
              <a:t>CXCL</a:t>
            </a:r>
            <a:r>
              <a:rPr lang="ru-RU" sz="2800" i="1" dirty="0"/>
              <a:t>10, </a:t>
            </a:r>
            <a:r>
              <a:rPr lang="en-US" sz="2800" i="1" dirty="0"/>
              <a:t>IFI</a:t>
            </a:r>
            <a:r>
              <a:rPr lang="ru-RU" sz="2800" i="1" dirty="0"/>
              <a:t>44, </a:t>
            </a:r>
            <a:r>
              <a:rPr lang="en-US" sz="2800" i="1" dirty="0"/>
              <a:t>IFI</a:t>
            </a:r>
            <a:r>
              <a:rPr lang="ru-RU" sz="2800" i="1" dirty="0"/>
              <a:t>44</a:t>
            </a:r>
            <a:r>
              <a:rPr lang="en-US" sz="2800" i="1" dirty="0" smtClean="0"/>
              <a:t>L</a:t>
            </a:r>
            <a:r>
              <a:rPr lang="ru-RU" sz="2800" i="1" dirty="0" smtClean="0"/>
              <a:t> </a:t>
            </a:r>
            <a:r>
              <a:rPr lang="ru-RU" sz="2800" dirty="0" smtClean="0"/>
              <a:t>связанные </a:t>
            </a:r>
            <a:r>
              <a:rPr lang="ru-RU" sz="2800" dirty="0"/>
              <a:t>с процессами </a:t>
            </a:r>
            <a:r>
              <a:rPr lang="ru-RU" sz="2800" dirty="0" err="1"/>
              <a:t>опухолеобразования</a:t>
            </a:r>
            <a:r>
              <a:rPr lang="ru-RU" sz="2800" dirty="0"/>
              <a:t>, </a:t>
            </a:r>
            <a:r>
              <a:rPr lang="ru-RU" sz="2800" dirty="0" err="1"/>
              <a:t>ангиогенеза</a:t>
            </a:r>
            <a:r>
              <a:rPr lang="ru-RU" sz="2800" dirty="0"/>
              <a:t>, миграции и инвазии </a:t>
            </a:r>
            <a:r>
              <a:rPr lang="ru-RU" sz="2800" dirty="0" err="1" smtClean="0"/>
              <a:t>трофобласта</a:t>
            </a:r>
            <a:r>
              <a:rPr lang="ru-RU" sz="2800" dirty="0" smtClean="0"/>
              <a:t>.</a:t>
            </a:r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xmlns="" id="{D0A99A78-6A8A-478D-B159-C40A9EDC2B9D}"/>
              </a:ext>
            </a:extLst>
          </p:cNvPr>
          <p:cNvGrpSpPr/>
          <p:nvPr/>
        </p:nvGrpSpPr>
        <p:grpSpPr>
          <a:xfrm>
            <a:off x="38952353" y="10925961"/>
            <a:ext cx="16162360" cy="1657000"/>
            <a:chOff x="4192322" y="3315777"/>
            <a:chExt cx="5257388" cy="539512"/>
          </a:xfrm>
        </p:grpSpPr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xmlns="" id="{90AA0916-72B2-40B2-BF25-E3075DDCF28F}"/>
                </a:ext>
              </a:extLst>
            </p:cNvPr>
            <p:cNvGrpSpPr/>
            <p:nvPr/>
          </p:nvGrpSpPr>
          <p:grpSpPr>
            <a:xfrm>
              <a:off x="4275457" y="3486581"/>
              <a:ext cx="5174253" cy="368708"/>
              <a:chOff x="4360124" y="2692831"/>
              <a:chExt cx="5174253" cy="368708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="" id="{D2C1F0BF-5F75-4802-B965-2BF192D54C14}"/>
                  </a:ext>
                </a:extLst>
              </p:cNvPr>
              <p:cNvSpPr txBox="1"/>
              <p:nvPr/>
            </p:nvSpPr>
            <p:spPr>
              <a:xfrm>
                <a:off x="4360124" y="2722448"/>
                <a:ext cx="1795585" cy="190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3200" b="1" dirty="0" err="1">
                    <a:latin typeface="Calibri"/>
                    <a:cs typeface="Calibri"/>
                  </a:rPr>
                  <a:t>иммунный</a:t>
                </a:r>
                <a:r>
                  <a:rPr lang="en-US" sz="3200" b="1" dirty="0">
                    <a:latin typeface="Calibri"/>
                    <a:cs typeface="Calibri"/>
                  </a:rPr>
                  <a:t> </a:t>
                </a:r>
                <a:r>
                  <a:rPr lang="en-US" sz="3200" b="1" dirty="0" err="1">
                    <a:latin typeface="Calibri"/>
                    <a:cs typeface="Calibri"/>
                  </a:rPr>
                  <a:t>ответ</a:t>
                </a:r>
                <a:endParaRPr lang="en-US" sz="3200" b="1" dirty="0">
                  <a:latin typeface="Calibri"/>
                  <a:cs typeface="Calibri"/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254200EF-C2AD-4547-A4AC-906FA71A8C28}"/>
                  </a:ext>
                </a:extLst>
              </p:cNvPr>
              <p:cNvSpPr txBox="1"/>
              <p:nvPr/>
            </p:nvSpPr>
            <p:spPr>
              <a:xfrm>
                <a:off x="6552070" y="2864046"/>
                <a:ext cx="1346200" cy="190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3200" b="1" dirty="0" err="1">
                    <a:latin typeface="Calibri"/>
                    <a:cs typeface="Calibri"/>
                  </a:rPr>
                  <a:t>канцерогенез</a:t>
                </a:r>
                <a:endParaRPr lang="ru-RU" sz="3200" b="1" dirty="0">
                  <a:cs typeface="Calibri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35B28C65-5F74-49BD-8066-02D24507F12F}"/>
                  </a:ext>
                </a:extLst>
              </p:cNvPr>
              <p:cNvSpPr txBox="1"/>
              <p:nvPr/>
            </p:nvSpPr>
            <p:spPr>
              <a:xfrm>
                <a:off x="5197709" y="2871139"/>
                <a:ext cx="1562179" cy="190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3200" b="1" dirty="0" err="1">
                    <a:latin typeface="Calibri"/>
                    <a:cs typeface="Calibri"/>
                  </a:rPr>
                  <a:t>регуляция</a:t>
                </a:r>
                <a:r>
                  <a:rPr lang="en-US" sz="3200" b="1" dirty="0">
                    <a:latin typeface="Calibri"/>
                    <a:cs typeface="Calibri"/>
                  </a:rPr>
                  <a:t> </a:t>
                </a:r>
                <a:r>
                  <a:rPr lang="en-US" sz="3200" b="1" dirty="0" err="1">
                    <a:latin typeface="Calibri"/>
                    <a:cs typeface="Calibri"/>
                  </a:rPr>
                  <a:t>апоптоза</a:t>
                </a:r>
                <a:endParaRPr lang="en-US" sz="3200" b="1" dirty="0">
                  <a:latin typeface="Calibri"/>
                  <a:cs typeface="Calibri"/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xmlns="" id="{D05EB5F2-25DD-4E10-8BA3-EC855EBDA776}"/>
                  </a:ext>
                </a:extLst>
              </p:cNvPr>
              <p:cNvSpPr txBox="1"/>
              <p:nvPr/>
            </p:nvSpPr>
            <p:spPr>
              <a:xfrm>
                <a:off x="7856023" y="2692831"/>
                <a:ext cx="1678354" cy="190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3200" b="1" dirty="0" err="1">
                    <a:latin typeface="Calibri"/>
                    <a:cs typeface="Calibri"/>
                  </a:rPr>
                  <a:t>клеточный</a:t>
                </a:r>
                <a:r>
                  <a:rPr lang="en-US" sz="3200" b="1" dirty="0">
                    <a:latin typeface="Calibri"/>
                    <a:cs typeface="Calibri"/>
                  </a:rPr>
                  <a:t> </a:t>
                </a:r>
                <a:r>
                  <a:rPr lang="en-US" sz="3200" b="1" dirty="0" err="1">
                    <a:latin typeface="Calibri"/>
                    <a:cs typeface="Calibri"/>
                  </a:rPr>
                  <a:t>цикл</a:t>
                </a:r>
                <a:endParaRPr lang="en-US" sz="3200" b="1" dirty="0">
                  <a:latin typeface="Calibri"/>
                  <a:cs typeface="Calibri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id="{8694EEB0-F189-4577-AC18-5FE3BF9CE994}"/>
                  </a:ext>
                </a:extLst>
              </p:cNvPr>
              <p:cNvSpPr txBox="1"/>
              <p:nvPr/>
            </p:nvSpPr>
            <p:spPr>
              <a:xfrm>
                <a:off x="7488276" y="2842564"/>
                <a:ext cx="1365739" cy="190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3200" b="1" dirty="0" err="1">
                    <a:latin typeface="Calibri"/>
                    <a:cs typeface="Calibri"/>
                  </a:rPr>
                  <a:t>ангиогенез</a:t>
                </a:r>
                <a:endParaRPr lang="en-US" sz="3200" b="1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C5954B60-137C-4A47-8D7A-BBB3C0F9851C}"/>
                </a:ext>
              </a:extLst>
            </p:cNvPr>
            <p:cNvSpPr txBox="1"/>
            <p:nvPr/>
          </p:nvSpPr>
          <p:spPr>
            <a:xfrm>
              <a:off x="4192322" y="3315777"/>
              <a:ext cx="5070717" cy="190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 i="1" dirty="0"/>
                <a:t> IFI44L, IFI44</a:t>
              </a:r>
              <a:r>
                <a:rPr lang="en-US" sz="3200" b="1" dirty="0"/>
                <a:t>, </a:t>
              </a:r>
              <a:r>
                <a:rPr lang="en-US" sz="3200" b="1" i="1" dirty="0"/>
                <a:t>CXCL9, CXCL10, RAD21, YY1</a:t>
              </a:r>
              <a:r>
                <a:rPr lang="en-US" sz="3200" b="1" i="1" dirty="0" smtClean="0"/>
                <a:t>,</a:t>
              </a:r>
              <a:r>
                <a:rPr lang="ru-RU" sz="3200" b="1" i="1" dirty="0" smtClean="0"/>
                <a:t> </a:t>
              </a:r>
              <a:r>
                <a:rPr lang="en-US" sz="3200" b="1" i="1" dirty="0" smtClean="0"/>
                <a:t>GYPA</a:t>
              </a:r>
              <a:r>
                <a:rPr lang="en-US" sz="3200" b="1" dirty="0"/>
                <a:t>, </a:t>
              </a:r>
              <a:r>
                <a:rPr lang="en-US" sz="3200" b="1" i="1" dirty="0"/>
                <a:t>GYPB</a:t>
              </a:r>
              <a:endParaRPr lang="ru-RU" sz="3200" b="1" dirty="0">
                <a:cs typeface="Calibri" panose="020F0502020204030204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56E49D8-0750-4396-B06B-B6E934472BC3}"/>
              </a:ext>
            </a:extLst>
          </p:cNvPr>
          <p:cNvSpPr txBox="1"/>
          <p:nvPr/>
        </p:nvSpPr>
        <p:spPr>
          <a:xfrm>
            <a:off x="1085620" y="4508458"/>
            <a:ext cx="9784670" cy="7761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1004" tIns="140502" rIns="281004" bIns="14050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/>
              <a:t>ВВЕДЕНИЕ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80" y="5343130"/>
            <a:ext cx="4756685" cy="337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42823" y="5426407"/>
            <a:ext cx="66335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ea typeface="+mn-lt"/>
                <a:cs typeface="+mn-lt"/>
              </a:rPr>
              <a:t>Преэклампсия</a:t>
            </a:r>
            <a:r>
              <a:rPr lang="ru-RU" sz="2600" b="1" dirty="0">
                <a:ea typeface="+mn-lt"/>
                <a:cs typeface="+mn-lt"/>
              </a:rPr>
              <a:t> </a:t>
            </a:r>
            <a:r>
              <a:rPr lang="ru-RU" sz="2600" b="1" dirty="0" smtClean="0">
                <a:ea typeface="+mn-lt"/>
                <a:cs typeface="+mn-lt"/>
              </a:rPr>
              <a:t>(ПЭ)- </a:t>
            </a:r>
            <a:r>
              <a:rPr lang="en-US" sz="2600" dirty="0" err="1" smtClean="0">
                <a:ea typeface="+mn-lt"/>
                <a:cs typeface="+mn-lt"/>
              </a:rPr>
              <a:t>это</a:t>
            </a:r>
            <a:r>
              <a:rPr lang="ru-RU" sz="2600" dirty="0" smtClean="0">
                <a:ea typeface="+mn-lt"/>
                <a:cs typeface="+mn-lt"/>
              </a:rPr>
              <a:t> </a:t>
            </a:r>
            <a:r>
              <a:rPr lang="en-US" sz="2600" dirty="0" err="1" smtClean="0">
                <a:ea typeface="+mn-lt"/>
                <a:cs typeface="+mn-lt"/>
              </a:rPr>
              <a:t>многофакторное</a:t>
            </a:r>
            <a:r>
              <a:rPr lang="ru-RU" sz="2600" dirty="0">
                <a:ea typeface="+mn-lt"/>
                <a:cs typeface="+mn-lt"/>
              </a:rPr>
              <a:t> </a:t>
            </a:r>
            <a:r>
              <a:rPr lang="en-US" sz="2600" dirty="0" err="1" smtClean="0">
                <a:ea typeface="+mn-lt"/>
                <a:cs typeface="+mn-lt"/>
              </a:rPr>
              <a:t>полиорганное</a:t>
            </a:r>
            <a:r>
              <a:rPr lang="en-US" sz="2600" dirty="0">
                <a:ea typeface="+mn-lt"/>
                <a:cs typeface="+mn-lt"/>
              </a:rPr>
              <a:t> </a:t>
            </a:r>
            <a:r>
              <a:rPr lang="en-US" sz="2600" dirty="0" err="1" smtClean="0">
                <a:ea typeface="+mn-lt"/>
                <a:cs typeface="+mn-lt"/>
              </a:rPr>
              <a:t>заболевани</a:t>
            </a:r>
            <a:r>
              <a:rPr lang="ru-RU" sz="2600" dirty="0">
                <a:ea typeface="+mn-lt"/>
                <a:cs typeface="+mn-lt"/>
              </a:rPr>
              <a:t>е</a:t>
            </a:r>
            <a:r>
              <a:rPr lang="en-US" sz="2600" dirty="0">
                <a:ea typeface="+mn-lt"/>
                <a:cs typeface="+mn-lt"/>
              </a:rPr>
              <a:t>,</a:t>
            </a:r>
            <a:r>
              <a:rPr lang="ru-RU" sz="2600" dirty="0">
                <a:ea typeface="+mn-lt"/>
                <a:cs typeface="+mn-lt"/>
              </a:rPr>
              <a:t> является основной причиной материнской и перинатальной заболеваемости и смертности. </a:t>
            </a:r>
            <a:r>
              <a:rPr lang="en-US" sz="2600" dirty="0" err="1">
                <a:ea typeface="+mn-lt"/>
                <a:cs typeface="+mn-lt"/>
              </a:rPr>
              <a:t>Считается</a:t>
            </a:r>
            <a:r>
              <a:rPr lang="en-US" sz="2600" dirty="0">
                <a:ea typeface="+mn-lt"/>
                <a:cs typeface="+mn-lt"/>
              </a:rPr>
              <a:t>, </a:t>
            </a:r>
            <a:r>
              <a:rPr lang="en-US" sz="2600" dirty="0" err="1">
                <a:ea typeface="+mn-lt"/>
                <a:cs typeface="+mn-lt"/>
              </a:rPr>
              <a:t>что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основная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причина</a:t>
            </a:r>
            <a:r>
              <a:rPr lang="en-US" sz="2600" dirty="0">
                <a:ea typeface="+mn-lt"/>
                <a:cs typeface="+mn-lt"/>
              </a:rPr>
              <a:t> ПЭ </a:t>
            </a:r>
            <a:r>
              <a:rPr lang="en-US" sz="2600" dirty="0" err="1">
                <a:ea typeface="+mn-lt"/>
                <a:cs typeface="+mn-lt"/>
              </a:rPr>
              <a:t>это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нарушение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этапов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формирования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плаценты</a:t>
            </a:r>
            <a:r>
              <a:rPr lang="en-US" sz="2600" dirty="0">
                <a:ea typeface="+mn-lt"/>
                <a:cs typeface="+mn-lt"/>
              </a:rPr>
              <a:t>, а </a:t>
            </a:r>
            <a:r>
              <a:rPr lang="en-US" sz="2600" dirty="0" err="1">
                <a:ea typeface="+mn-lt"/>
                <a:cs typeface="+mn-lt"/>
              </a:rPr>
              <a:t>регуляции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экспрессии</a:t>
            </a:r>
            <a:r>
              <a:rPr lang="en-US" sz="2600" dirty="0">
                <a:ea typeface="+mn-lt"/>
                <a:cs typeface="+mn-lt"/>
              </a:rPr>
              <a:t> генов </a:t>
            </a:r>
            <a:r>
              <a:rPr lang="en-US" sz="2600" dirty="0" err="1">
                <a:ea typeface="+mn-lt"/>
                <a:cs typeface="+mn-lt"/>
              </a:rPr>
              <a:t>является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значимым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механизмом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развития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плацентарной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патологии</a:t>
            </a:r>
            <a:r>
              <a:rPr lang="ru-RU" sz="2600" dirty="0">
                <a:ea typeface="+mn-lt"/>
                <a:cs typeface="+mn-lt"/>
              </a:rPr>
              <a:t>.</a:t>
            </a:r>
            <a:endParaRPr lang="en-US" sz="2600" dirty="0">
              <a:ea typeface="+mn-lt"/>
              <a:cs typeface="+mn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B2025993-61F1-4F02-9A47-4B1B1AC96DAE}"/>
              </a:ext>
            </a:extLst>
          </p:cNvPr>
          <p:cNvSpPr txBox="1"/>
          <p:nvPr/>
        </p:nvSpPr>
        <p:spPr>
          <a:xfrm>
            <a:off x="6430560" y="8607663"/>
            <a:ext cx="564832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111111"/>
                </a:solidFill>
                <a:latin typeface="Calibri"/>
                <a:cs typeface="Calibri"/>
              </a:rPr>
              <a:t>Рис</a:t>
            </a:r>
            <a:r>
              <a:rPr lang="en-US" sz="1800" dirty="0" smtClean="0">
                <a:solidFill>
                  <a:srgbClr val="111111"/>
                </a:solidFill>
                <a:latin typeface="Calibri"/>
                <a:cs typeface="Calibri"/>
              </a:rPr>
              <a:t>.</a:t>
            </a:r>
            <a:r>
              <a:rPr lang="ru-RU" sz="1800" dirty="0" smtClean="0">
                <a:solidFill>
                  <a:srgbClr val="111111"/>
                </a:solidFill>
                <a:latin typeface="Calibri"/>
                <a:cs typeface="Calibri"/>
              </a:rPr>
              <a:t>1.</a:t>
            </a:r>
            <a:r>
              <a:rPr lang="en-US" sz="1800" dirty="0" smtClean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lang="en-US" sz="1800" dirty="0" err="1" smtClean="0">
                <a:ea typeface="+mn-lt"/>
                <a:cs typeface="+mn-lt"/>
              </a:rPr>
              <a:t>Спиральные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en-US" sz="1800" dirty="0" err="1" smtClean="0">
                <a:ea typeface="+mn-lt"/>
                <a:cs typeface="+mn-lt"/>
              </a:rPr>
              <a:t>артерии</a:t>
            </a:r>
            <a:r>
              <a:rPr lang="en-US" sz="1800" dirty="0" smtClean="0">
                <a:ea typeface="+mn-lt"/>
                <a:cs typeface="+mn-lt"/>
              </a:rPr>
              <a:t> </a:t>
            </a:r>
            <a:r>
              <a:rPr lang="en-US" sz="1800" dirty="0">
                <a:ea typeface="+mn-lt"/>
                <a:cs typeface="+mn-lt"/>
              </a:rPr>
              <a:t>и </a:t>
            </a:r>
            <a:r>
              <a:rPr lang="en-US" sz="1800" dirty="0" err="1" smtClean="0">
                <a:ea typeface="+mn-lt"/>
                <a:cs typeface="+mn-lt"/>
              </a:rPr>
              <a:t>инвазия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en-US" sz="1800" dirty="0" err="1" smtClean="0">
                <a:ea typeface="+mn-lt"/>
                <a:cs typeface="+mn-lt"/>
              </a:rPr>
              <a:t>трофобластов</a:t>
            </a:r>
            <a:r>
              <a:rPr lang="en-US" sz="1800" dirty="0" smtClean="0">
                <a:ea typeface="+mn-lt"/>
                <a:cs typeface="+mn-lt"/>
              </a:rPr>
              <a:t> </a:t>
            </a:r>
            <a:r>
              <a:rPr lang="en-US" sz="1800" dirty="0" err="1" smtClean="0">
                <a:ea typeface="+mn-lt"/>
                <a:cs typeface="+mn-lt"/>
              </a:rPr>
              <a:t>при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smtClean="0">
                <a:ea typeface="+mn-lt"/>
                <a:cs typeface="+mn-lt"/>
              </a:rPr>
              <a:t>физиологической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en-US" sz="1800" dirty="0" err="1" smtClean="0">
                <a:ea typeface="+mn-lt"/>
                <a:cs typeface="+mn-lt"/>
              </a:rPr>
              <a:t>беременности</a:t>
            </a:r>
            <a:r>
              <a:rPr lang="en-US" sz="1800" dirty="0" smtClean="0">
                <a:ea typeface="+mn-lt"/>
                <a:cs typeface="+mn-lt"/>
              </a:rPr>
              <a:t> </a:t>
            </a:r>
            <a:r>
              <a:rPr lang="en-US" sz="1800" dirty="0">
                <a:ea typeface="+mn-lt"/>
                <a:cs typeface="+mn-lt"/>
              </a:rPr>
              <a:t>и </a:t>
            </a:r>
            <a:r>
              <a:rPr lang="en-US" sz="1800" dirty="0" err="1">
                <a:ea typeface="+mn-lt"/>
                <a:cs typeface="+mn-lt"/>
              </a:rPr>
              <a:t>преэклампсии</a:t>
            </a:r>
            <a:r>
              <a:rPr lang="en-US" sz="1800" dirty="0">
                <a:ea typeface="+mn-lt"/>
                <a:cs typeface="+mn-lt"/>
              </a:rPr>
              <a:t>. 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1800" dirty="0">
                <a:solidFill>
                  <a:srgbClr val="111111"/>
                </a:solidFill>
                <a:latin typeface="Calibri"/>
                <a:cs typeface="Calibri"/>
              </a:rPr>
              <a:t>Svensson-Arvelund et al.,2014. 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07E322F-3EC5-4860-9693-A35D90DC187C}"/>
              </a:ext>
            </a:extLst>
          </p:cNvPr>
          <p:cNvSpPr/>
          <p:nvPr/>
        </p:nvSpPr>
        <p:spPr>
          <a:xfrm>
            <a:off x="140623" y="11563661"/>
            <a:ext cx="11803726" cy="1556250"/>
          </a:xfrm>
          <a:prstGeom prst="roundRect">
            <a:avLst>
              <a:gd name="adj" fmla="val 331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1004" tIns="140502" rIns="281004" bIns="140502" rtlCol="0" anchor="ctr"/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cs typeface="Calibri"/>
              </a:rPr>
              <a:t>Целью работы </a:t>
            </a:r>
            <a:r>
              <a:rPr lang="ru-RU" sz="3100" dirty="0" smtClean="0">
                <a:solidFill>
                  <a:schemeClr val="tx1"/>
                </a:solidFill>
                <a:cs typeface="Calibri"/>
              </a:rPr>
              <a:t>явился поиск </a:t>
            </a:r>
            <a:r>
              <a:rPr lang="ru-RU" sz="3100" dirty="0">
                <a:solidFill>
                  <a:schemeClr val="tx1"/>
                </a:solidFill>
                <a:cs typeface="Calibri"/>
              </a:rPr>
              <a:t>ключевых генов ПЭ и аннотация их </a:t>
            </a:r>
            <a:r>
              <a:rPr lang="ru-RU" sz="3100" dirty="0" smtClean="0">
                <a:solidFill>
                  <a:schemeClr val="tx1"/>
                </a:solidFill>
                <a:cs typeface="Calibri"/>
              </a:rPr>
              <a:t>возможной роли в патогенезе ПЭ с использованием </a:t>
            </a:r>
            <a:r>
              <a:rPr lang="ru-RU" sz="3100" dirty="0" err="1" smtClean="0">
                <a:solidFill>
                  <a:schemeClr val="tx1"/>
                </a:solidFill>
                <a:cs typeface="Calibri"/>
              </a:rPr>
              <a:t>биоинформатических</a:t>
            </a:r>
            <a:r>
              <a:rPr lang="ru-RU" sz="3100" dirty="0">
                <a:solidFill>
                  <a:schemeClr val="tx1"/>
                </a:solidFill>
                <a:cs typeface="Calibri"/>
              </a:rPr>
              <a:t> </a:t>
            </a:r>
            <a:r>
              <a:rPr lang="ru-RU" sz="3100" dirty="0">
                <a:solidFill>
                  <a:schemeClr val="tx1"/>
                </a:solidFill>
                <a:cs typeface="Calibri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cs typeface="Calibri"/>
              </a:rPr>
              <a:t>подходов</a:t>
            </a:r>
            <a:endParaRPr lang="ru-RU" sz="31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56E49D8-0750-4396-B06B-B6E934472BC3}"/>
              </a:ext>
            </a:extLst>
          </p:cNvPr>
          <p:cNvSpPr txBox="1"/>
          <p:nvPr/>
        </p:nvSpPr>
        <p:spPr>
          <a:xfrm>
            <a:off x="19752939" y="17509978"/>
            <a:ext cx="9784670" cy="7761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1004" tIns="140502" rIns="281004" bIns="14050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/>
              <a:t>ЗАКЛЮЧЕНИЕ</a:t>
            </a:r>
            <a:endParaRPr lang="ru-RU" sz="3200" b="1" dirty="0"/>
          </a:p>
        </p:txBody>
      </p:sp>
      <p:sp>
        <p:nvSpPr>
          <p:cNvPr id="78" name="Прямоугольник: скругленные углы 7">
            <a:extLst>
              <a:ext uri="{FF2B5EF4-FFF2-40B4-BE49-F238E27FC236}">
                <a16:creationId xmlns:a16="http://schemas.microsoft.com/office/drawing/2014/main" xmlns="" id="{19FEC067-B841-4CEE-8CE7-A134C36D11EB}"/>
              </a:ext>
            </a:extLst>
          </p:cNvPr>
          <p:cNvSpPr/>
          <p:nvPr/>
        </p:nvSpPr>
        <p:spPr>
          <a:xfrm>
            <a:off x="12049124" y="5005445"/>
            <a:ext cx="25227521" cy="12289894"/>
          </a:xfrm>
          <a:prstGeom prst="roundRect">
            <a:avLst>
              <a:gd name="adj" fmla="val 7987"/>
            </a:avLst>
          </a:prstGeom>
          <a:solidFill>
            <a:srgbClr val="EBF0F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81004" tIns="140502" rIns="281004" bIns="140502" rtlCol="0" anchor="ctr"/>
          <a:lstStyle/>
          <a:p>
            <a:pPr algn="ctr"/>
            <a:endParaRPr lang="ru-RU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2251868" y="14185862"/>
            <a:ext cx="24786812" cy="2894954"/>
          </a:xfrm>
          <a:prstGeom prst="roundRect">
            <a:avLst>
              <a:gd name="adj" fmla="val 245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2251869" y="9530993"/>
            <a:ext cx="15445078" cy="45167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2135814" y="5343131"/>
            <a:ext cx="15445078" cy="4014837"/>
          </a:xfrm>
          <a:prstGeom prst="roundRect">
            <a:avLst>
              <a:gd name="adj" fmla="val 240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3B580CB-9810-4387-AA3B-9AB9D19565C1}"/>
              </a:ext>
            </a:extLst>
          </p:cNvPr>
          <p:cNvSpPr txBox="1"/>
          <p:nvPr/>
        </p:nvSpPr>
        <p:spPr>
          <a:xfrm>
            <a:off x="21746566" y="6253888"/>
            <a:ext cx="5954518" cy="22842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81004" tIns="140502" rIns="281004" bIns="14050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600" b="1" dirty="0"/>
              <a:t>1</a:t>
            </a:r>
            <a:r>
              <a:rPr lang="ru-RU" sz="2600" b="1" dirty="0" smtClean="0"/>
              <a:t> этап. </a:t>
            </a:r>
            <a:r>
              <a:rPr lang="en-US" sz="2600" b="1" dirty="0" smtClean="0"/>
              <a:t>WGCNA</a:t>
            </a:r>
            <a:r>
              <a:rPr lang="ru-RU" sz="2600" b="1" dirty="0" smtClean="0"/>
              <a:t>. </a:t>
            </a:r>
            <a:br>
              <a:rPr lang="ru-RU" sz="2600" b="1" dirty="0" smtClean="0"/>
            </a:br>
            <a:r>
              <a:rPr lang="ru-RU" sz="2600" dirty="0" smtClean="0"/>
              <a:t>Используя </a:t>
            </a:r>
            <a:r>
              <a:rPr lang="ru-RU" sz="2600" dirty="0"/>
              <a:t>WGCNA, 3986 генов были распределены в 31 кластер генов для пациенток с ПЭ и 34 кластера генов для группы контроля.  </a:t>
            </a:r>
            <a:endParaRPr lang="ru-RU" sz="2600" b="1" dirty="0"/>
          </a:p>
        </p:txBody>
      </p:sp>
      <p:pic>
        <p:nvPicPr>
          <p:cNvPr id="83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B013C68-83DE-40EC-8ACC-23B652171E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92"/>
          <a:stretch/>
        </p:blipFill>
        <p:spPr>
          <a:xfrm>
            <a:off x="12447872" y="5829300"/>
            <a:ext cx="4903055" cy="2934385"/>
          </a:xfrm>
          <a:prstGeom prst="rect">
            <a:avLst/>
          </a:prstGeom>
        </p:spPr>
      </p:pic>
      <p:pic>
        <p:nvPicPr>
          <p:cNvPr id="84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7B75046-A9C0-4E80-A55B-0DC9CFA8D9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592"/>
          <a:stretch/>
        </p:blipFill>
        <p:spPr>
          <a:xfrm>
            <a:off x="17098073" y="5829300"/>
            <a:ext cx="4830056" cy="2891883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BB402C7F-4AB4-4E7B-82F9-1B9CE3446ED8}"/>
              </a:ext>
            </a:extLst>
          </p:cNvPr>
          <p:cNvSpPr txBox="1"/>
          <p:nvPr/>
        </p:nvSpPr>
        <p:spPr>
          <a:xfrm>
            <a:off x="27960860" y="12164945"/>
            <a:ext cx="8920376" cy="1822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1004" tIns="140502" rIns="281004" bIns="14050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Рис.2. </a:t>
            </a:r>
            <a:r>
              <a:rPr lang="ru-RU" sz="2000" dirty="0"/>
              <a:t>STRING белок-белковая сеть взаимодействия 86 генов ПЭ. </a:t>
            </a:r>
            <a:br>
              <a:rPr lang="ru-RU" sz="2000" dirty="0"/>
            </a:br>
            <a:r>
              <a:rPr lang="ru-RU" sz="2000" dirty="0"/>
              <a:t>Сеть включает в себя 82 узла и 289 ребер. Гены обозначены кругами, линии представляют взаимодействие между белками</a:t>
            </a:r>
            <a:r>
              <a:rPr lang="ru-RU" sz="2000" dirty="0" smtClean="0"/>
              <a:t>.</a:t>
            </a:r>
            <a:r>
              <a:rPr lang="ru-RU" sz="2000" dirty="0"/>
              <a:t> Аннотация обобщенного набор из </a:t>
            </a:r>
            <a:r>
              <a:rPr lang="en-US" sz="2000" dirty="0"/>
              <a:t>3986 генов </a:t>
            </a:r>
            <a:r>
              <a:rPr lang="ru-RU" sz="2000" dirty="0"/>
              <a:t>свидетельствует об их участии </a:t>
            </a:r>
            <a:r>
              <a:rPr lang="en-US" sz="2000" dirty="0"/>
              <a:t>в 129 процессах и 31 биологическом пути</a:t>
            </a:r>
            <a:r>
              <a:rPr lang="ru-RU" sz="2000" dirty="0"/>
              <a:t>. </a:t>
            </a:r>
            <a:endParaRPr lang="ru-RU" sz="2000" dirty="0"/>
          </a:p>
        </p:txBody>
      </p:sp>
      <p:pic>
        <p:nvPicPr>
          <p:cNvPr id="86" name="Рисунок 7" descr="Изображение выглядит как цвет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55AF547-7F6C-45AF-9FB4-819B75028D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14" b="4"/>
          <a:stretch/>
        </p:blipFill>
        <p:spPr>
          <a:xfrm>
            <a:off x="28186927" y="5114925"/>
            <a:ext cx="8595044" cy="7212518"/>
          </a:xfrm>
          <a:prstGeom prst="rect">
            <a:avLst/>
          </a:prstGeom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1" t="6786" r="2505" b="27931"/>
          <a:stretch/>
        </p:blipFill>
        <p:spPr bwMode="auto">
          <a:xfrm>
            <a:off x="12559937" y="10012680"/>
            <a:ext cx="6171485" cy="364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18628920" y="9836108"/>
            <a:ext cx="90680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/>
              <a:t>2</a:t>
            </a:r>
            <a:r>
              <a:rPr lang="en-US" sz="2600" b="1" dirty="0" smtClean="0"/>
              <a:t> </a:t>
            </a:r>
            <a:r>
              <a:rPr lang="ru-RU" sz="2600" b="1" dirty="0" smtClean="0"/>
              <a:t>этап. </a:t>
            </a:r>
            <a:r>
              <a:rPr lang="en-US" sz="2600" b="1" dirty="0" err="1" smtClean="0"/>
              <a:t>От</a:t>
            </a:r>
            <a:r>
              <a:rPr lang="ru-RU" sz="2600" b="1" dirty="0" smtClean="0"/>
              <a:t>бор</a:t>
            </a:r>
            <a:r>
              <a:rPr lang="en-US" sz="2600" b="1" dirty="0"/>
              <a:t> </a:t>
            </a:r>
            <a:r>
              <a:rPr lang="ru-RU" sz="2600" b="1" dirty="0" smtClean="0"/>
              <a:t>кластеров</a:t>
            </a:r>
            <a:r>
              <a:rPr lang="en-US" sz="2600" b="1" dirty="0" smtClean="0"/>
              <a:t>, </a:t>
            </a:r>
            <a:r>
              <a:rPr lang="en-US" sz="2600" b="1" dirty="0"/>
              <a:t>ассоциированных только с </a:t>
            </a:r>
            <a:r>
              <a:rPr lang="ru-RU" sz="2600" b="1" dirty="0" smtClean="0"/>
              <a:t>ПЭ.</a:t>
            </a:r>
            <a:r>
              <a:rPr lang="ru-RU" sz="2600" dirty="0"/>
              <a:t>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Для </a:t>
            </a:r>
            <a:r>
              <a:rPr lang="ru-RU" sz="2600" dirty="0"/>
              <a:t>дальнейшего поиска потенциальных </a:t>
            </a:r>
            <a:r>
              <a:rPr lang="ru-RU" sz="2600" dirty="0" err="1"/>
              <a:t>биомаркеров</a:t>
            </a:r>
            <a:r>
              <a:rPr lang="ru-RU" sz="2600" dirty="0"/>
              <a:t> ПЭ были отобраны 86 генов, формирующих 6 кластеров, ассоциированных только с заболеванием.  Взаимодействие белков определялось с помощью программного обеспечения STRING. В общей сложности в сети белок-белковых взаимодействий было задействовано 82 узла и 289 ребер, только четыре гена не вошли в общую сеть, что говорит о высокой степени связи между рассматриваемыми локусами (рис.2).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56E49D8-0750-4396-B06B-B6E934472BC3}"/>
              </a:ext>
            </a:extLst>
          </p:cNvPr>
          <p:cNvSpPr txBox="1"/>
          <p:nvPr/>
        </p:nvSpPr>
        <p:spPr>
          <a:xfrm>
            <a:off x="19764252" y="4502518"/>
            <a:ext cx="9784670" cy="7761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1004" tIns="140502" rIns="281004" bIns="14050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/>
              <a:t>ЭКСПЕРИМЕНТАЛЬНЫЙ БЛОК</a:t>
            </a:r>
            <a:endParaRPr lang="ru-RU" sz="32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12816984" y="14358078"/>
            <a:ext cx="23813683" cy="2923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dirty="0" smtClean="0"/>
              <a:t>3 этап. Поиск центральных генов для каждого кластера. </a:t>
            </a:r>
            <a:r>
              <a:rPr lang="ru-RU" sz="2600" dirty="0" err="1" smtClean="0"/>
              <a:t>Внутрикластерный</a:t>
            </a:r>
            <a:r>
              <a:rPr lang="ru-RU" sz="2600" dirty="0" smtClean="0"/>
              <a:t> </a:t>
            </a:r>
            <a:r>
              <a:rPr lang="ru-RU" sz="2600" dirty="0"/>
              <a:t>анализ выделил только три из шести кластеров (</a:t>
            </a:r>
            <a:r>
              <a:rPr lang="en-US" sz="2600" dirty="0"/>
              <a:t>C</a:t>
            </a:r>
            <a:r>
              <a:rPr lang="ru-RU" sz="2600" dirty="0"/>
              <a:t>1, </a:t>
            </a:r>
            <a:r>
              <a:rPr lang="en-US" sz="2600" dirty="0"/>
              <a:t>C</a:t>
            </a:r>
            <a:r>
              <a:rPr lang="ru-RU" sz="2600" dirty="0"/>
              <a:t>4, </a:t>
            </a:r>
            <a:r>
              <a:rPr lang="en-US" sz="2600" dirty="0"/>
              <a:t>C</a:t>
            </a:r>
            <a:r>
              <a:rPr lang="ru-RU" sz="2600" dirty="0"/>
              <a:t>5), которые характеризуются высоким коэффициентом корреляции между структурными элементами и, соответственно, имеют центральные гены (</a:t>
            </a:r>
            <a:r>
              <a:rPr lang="en-US" sz="2600" dirty="0"/>
              <a:t>score </a:t>
            </a:r>
            <a:r>
              <a:rPr lang="ru-RU" sz="2600" dirty="0"/>
              <a:t>≥0,7).</a:t>
            </a:r>
          </a:p>
          <a:p>
            <a:r>
              <a:rPr lang="ru-RU" sz="2600" dirty="0"/>
              <a:t>Главными функционально-активными генами кластера </a:t>
            </a:r>
            <a:r>
              <a:rPr lang="ru-RU" sz="2600" b="1" dirty="0">
                <a:cs typeface="Calibri"/>
              </a:rPr>
              <a:t>С1 </a:t>
            </a:r>
            <a:r>
              <a:rPr lang="ru-RU" sz="2600" dirty="0">
                <a:cs typeface="Calibri"/>
              </a:rPr>
              <a:t>выступили</a:t>
            </a:r>
            <a:r>
              <a:rPr lang="ru-RU" sz="2600" b="1" dirty="0">
                <a:cs typeface="Calibri"/>
              </a:rPr>
              <a:t> </a:t>
            </a:r>
            <a:r>
              <a:rPr lang="en-US" sz="2600" b="1" i="1" dirty="0">
                <a:cs typeface="Calibri"/>
              </a:rPr>
              <a:t>RAD21</a:t>
            </a:r>
            <a:r>
              <a:rPr lang="ru-RU" sz="2600" i="1" dirty="0">
                <a:cs typeface="Calibri"/>
              </a:rPr>
              <a:t>, </a:t>
            </a:r>
            <a:r>
              <a:rPr lang="ru-RU" sz="2600" dirty="0">
                <a:cs typeface="Calibri"/>
              </a:rPr>
              <a:t>связанный с процессами к</a:t>
            </a:r>
            <a:r>
              <a:rPr lang="en-US" sz="2600" dirty="0" err="1">
                <a:ea typeface="+mn-lt"/>
                <a:cs typeface="Calibri"/>
              </a:rPr>
              <a:t>леточн</a:t>
            </a:r>
            <a:r>
              <a:rPr lang="ru-RU" sz="2600" dirty="0">
                <a:ea typeface="+mn-lt"/>
                <a:cs typeface="Calibri"/>
              </a:rPr>
              <a:t>ого</a:t>
            </a:r>
            <a:r>
              <a:rPr lang="en-US" sz="2600" dirty="0">
                <a:ea typeface="+mn-lt"/>
                <a:cs typeface="Calibri"/>
              </a:rPr>
              <a:t> </a:t>
            </a:r>
            <a:r>
              <a:rPr lang="en-US" sz="2600" dirty="0" err="1">
                <a:ea typeface="+mn-lt"/>
                <a:cs typeface="Calibri"/>
              </a:rPr>
              <a:t>цикл</a:t>
            </a:r>
            <a:r>
              <a:rPr lang="ru-RU" sz="2600" dirty="0">
                <a:ea typeface="+mn-lt"/>
                <a:cs typeface="Calibri"/>
              </a:rPr>
              <a:t>а у</a:t>
            </a:r>
            <a:r>
              <a:rPr lang="en-US" sz="2600" dirty="0">
                <a:ea typeface="+mn-lt"/>
                <a:cs typeface="Calibri"/>
              </a:rPr>
              <a:t> </a:t>
            </a:r>
            <a:r>
              <a:rPr lang="en-US" sz="2600" dirty="0" err="1">
                <a:ea typeface="+mn-lt"/>
                <a:cs typeface="Calibri"/>
              </a:rPr>
              <a:t>эукариот</a:t>
            </a:r>
            <a:r>
              <a:rPr lang="ru-RU" sz="2600" dirty="0">
                <a:ea typeface="+mn-lt"/>
                <a:cs typeface="Calibri"/>
              </a:rPr>
              <a:t> и </a:t>
            </a:r>
            <a:r>
              <a:rPr lang="en-US" sz="2600" b="1" i="1" dirty="0"/>
              <a:t>YY1</a:t>
            </a:r>
            <a:r>
              <a:rPr lang="ru-RU" sz="2600" dirty="0"/>
              <a:t>, ответственного за</a:t>
            </a:r>
            <a:r>
              <a:rPr lang="ru-RU" sz="2600" b="1" i="1" dirty="0"/>
              <a:t> </a:t>
            </a:r>
            <a:r>
              <a:rPr lang="ru-RU" sz="2600" dirty="0"/>
              <a:t>р</a:t>
            </a:r>
            <a:r>
              <a:rPr lang="en-US" sz="2600" dirty="0" err="1"/>
              <a:t>егуляци</a:t>
            </a:r>
            <a:r>
              <a:rPr lang="ru-RU" sz="2600" dirty="0"/>
              <a:t>ю </a:t>
            </a:r>
            <a:r>
              <a:rPr lang="en-US" sz="2600" dirty="0" err="1"/>
              <a:t>процессов</a:t>
            </a:r>
            <a:r>
              <a:rPr lang="en-US" sz="2600" dirty="0"/>
              <a:t> </a:t>
            </a:r>
            <a:r>
              <a:rPr lang="en-US" sz="2600" dirty="0" err="1"/>
              <a:t>миграции</a:t>
            </a:r>
            <a:r>
              <a:rPr lang="ru-RU" sz="2600" dirty="0"/>
              <a:t> </a:t>
            </a:r>
            <a:r>
              <a:rPr lang="en-US" sz="2600" dirty="0"/>
              <a:t>и</a:t>
            </a:r>
            <a:r>
              <a:rPr lang="ru-RU" sz="2600" dirty="0"/>
              <a:t> </a:t>
            </a:r>
            <a:r>
              <a:rPr lang="en-US" sz="2600" dirty="0" err="1"/>
              <a:t>инвазии</a:t>
            </a:r>
            <a:r>
              <a:rPr lang="ru-RU" sz="2600" dirty="0"/>
              <a:t> </a:t>
            </a:r>
            <a:r>
              <a:rPr lang="en-US" sz="2600" dirty="0" err="1"/>
              <a:t>трофобласта</a:t>
            </a:r>
            <a:r>
              <a:rPr lang="ru-RU" sz="2600" dirty="0">
                <a:cs typeface="Calibri"/>
              </a:rPr>
              <a:t>​</a:t>
            </a:r>
            <a:r>
              <a:rPr lang="ru-RU" sz="2600" dirty="0">
                <a:ea typeface="+mn-lt"/>
                <a:cs typeface="Calibri"/>
              </a:rPr>
              <a:t>. Центральными генами для кластера </a:t>
            </a:r>
            <a:r>
              <a:rPr lang="ru-RU" sz="2600" b="1" dirty="0">
                <a:cs typeface="Calibri"/>
              </a:rPr>
              <a:t>С4 </a:t>
            </a:r>
            <a:r>
              <a:rPr lang="ru-RU" sz="2600" dirty="0">
                <a:cs typeface="Calibri"/>
              </a:rPr>
              <a:t>явились</a:t>
            </a:r>
            <a:r>
              <a:rPr lang="ru-RU" sz="2600" b="1" dirty="0">
                <a:cs typeface="Calibri"/>
              </a:rPr>
              <a:t> </a:t>
            </a:r>
            <a:r>
              <a:rPr lang="en-US" sz="2600" b="1" i="1" dirty="0">
                <a:cs typeface="Calibri"/>
              </a:rPr>
              <a:t>CXCL10</a:t>
            </a:r>
            <a:r>
              <a:rPr lang="en-US" sz="2600" i="1" dirty="0">
                <a:cs typeface="Calibri"/>
              </a:rPr>
              <a:t>,</a:t>
            </a:r>
            <a:r>
              <a:rPr lang="ru-RU" sz="2600" b="1" i="1" dirty="0">
                <a:cs typeface="Calibri"/>
              </a:rPr>
              <a:t> </a:t>
            </a:r>
            <a:r>
              <a:rPr lang="en-US" sz="2600" b="1" i="1" dirty="0">
                <a:cs typeface="Calibri"/>
              </a:rPr>
              <a:t>IFI44L</a:t>
            </a:r>
            <a:r>
              <a:rPr lang="en-US" sz="2600" i="1" dirty="0">
                <a:cs typeface="Calibri"/>
              </a:rPr>
              <a:t>,</a:t>
            </a:r>
            <a:r>
              <a:rPr lang="en-US" sz="2600" b="1" i="1" dirty="0">
                <a:cs typeface="Calibri"/>
              </a:rPr>
              <a:t> IFI44</a:t>
            </a:r>
            <a:r>
              <a:rPr lang="en-US" sz="2600" i="1" dirty="0">
                <a:cs typeface="Calibri"/>
              </a:rPr>
              <a:t>,</a:t>
            </a:r>
            <a:r>
              <a:rPr lang="ru-RU" sz="2600" b="1" i="1" dirty="0">
                <a:cs typeface="Calibri"/>
              </a:rPr>
              <a:t> С</a:t>
            </a:r>
            <a:r>
              <a:rPr lang="en-US" sz="2600" b="1" i="1" dirty="0">
                <a:cs typeface="Calibri"/>
              </a:rPr>
              <a:t>XCL9</a:t>
            </a:r>
            <a:r>
              <a:rPr lang="ru-RU" sz="2600" dirty="0">
                <a:cs typeface="Calibri"/>
              </a:rPr>
              <a:t>, участвующие в реакциях иммунного ответа. Для кластера </a:t>
            </a:r>
            <a:r>
              <a:rPr lang="ru-RU" sz="2600" b="1" dirty="0"/>
              <a:t>С5 </a:t>
            </a:r>
            <a:r>
              <a:rPr lang="ru-RU" sz="2600" dirty="0"/>
              <a:t>главными генами выступили</a:t>
            </a:r>
            <a:r>
              <a:rPr lang="ru-RU" sz="2600" b="1" dirty="0"/>
              <a:t> </a:t>
            </a:r>
            <a:r>
              <a:rPr lang="en-US" sz="2600" b="1" i="1" dirty="0"/>
              <a:t>GYPA</a:t>
            </a:r>
            <a:r>
              <a:rPr lang="ru-RU" sz="2600" b="1" dirty="0"/>
              <a:t> </a:t>
            </a:r>
            <a:r>
              <a:rPr lang="ru-RU" sz="2600" dirty="0"/>
              <a:t>и </a:t>
            </a:r>
            <a:r>
              <a:rPr lang="en-US" sz="2600" b="1" i="1" dirty="0"/>
              <a:t>GYPB</a:t>
            </a:r>
            <a:r>
              <a:rPr lang="ru-RU" sz="2600" dirty="0"/>
              <a:t>, белковые продукты данных генов являются компонентами мембраны эритроцитов, а сам гены, по данным </a:t>
            </a:r>
            <a:r>
              <a:rPr lang="en-US" sz="2600" dirty="0" err="1"/>
              <a:t>GeneCard</a:t>
            </a:r>
            <a:r>
              <a:rPr lang="ru-RU" sz="2600" dirty="0"/>
              <a:t>, участвуют в путях, связанных с инвазией малярийного плазмодия.</a:t>
            </a:r>
            <a:endParaRPr lang="en-US" sz="2600" dirty="0"/>
          </a:p>
          <a:p>
            <a:pPr algn="ctr"/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7322" y="9530992"/>
            <a:ext cx="11324259" cy="1687355"/>
          </a:xfrm>
          <a:prstGeom prst="roundRect">
            <a:avLst>
              <a:gd name="adj" fmla="val 26110"/>
            </a:avLst>
          </a:prstGeom>
          <a:solidFill>
            <a:srgbClr val="EBF0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Перспективным методом является анализ </a:t>
            </a:r>
            <a:r>
              <a:rPr lang="ru-RU" sz="2600" dirty="0" err="1">
                <a:solidFill>
                  <a:schemeClr val="tx1"/>
                </a:solidFill>
              </a:rPr>
              <a:t>коэкспрессии</a:t>
            </a:r>
            <a:r>
              <a:rPr lang="ru-RU" sz="2600" dirty="0">
                <a:solidFill>
                  <a:schemeClr val="tx1"/>
                </a:solidFill>
              </a:rPr>
              <a:t>, который описывает гены, вовлеченные в единые биологические пути патологического процесса, а также позволяет выделять в каждом из кластеров наиболее функционально значимый ген в сети - центральный (</a:t>
            </a:r>
            <a:r>
              <a:rPr lang="en-US" sz="2600" dirty="0">
                <a:solidFill>
                  <a:schemeClr val="tx1"/>
                </a:solidFill>
              </a:rPr>
              <a:t>hub gene</a:t>
            </a:r>
            <a:r>
              <a:rPr lang="ru-RU" sz="2600" dirty="0">
                <a:solidFill>
                  <a:schemeClr val="tx1"/>
                </a:solidFill>
              </a:rPr>
              <a:t>). </a:t>
            </a:r>
            <a:endParaRPr lang="en-US" sz="2600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18408485" y="8763686"/>
            <a:ext cx="213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Кластеры ПЭ</a:t>
            </a:r>
            <a:endParaRPr lang="ru-RU" sz="2000" dirty="0"/>
          </a:p>
        </p:txBody>
      </p:sp>
      <p:sp>
        <p:nvSpPr>
          <p:cNvPr id="92" name="TextBox 91"/>
          <p:cNvSpPr txBox="1"/>
          <p:nvPr/>
        </p:nvSpPr>
        <p:spPr>
          <a:xfrm flipH="1">
            <a:off x="13848283" y="8763685"/>
            <a:ext cx="2569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Кластеры контроль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460</Words>
  <Application>Microsoft Office PowerPoint</Application>
  <PresentationFormat>Произвольный</PresentationFormat>
  <Paragraphs>33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Александровна Бабовская</dc:creator>
  <cp:lastModifiedBy>Анастасия Александровна Бабовская</cp:lastModifiedBy>
  <cp:revision>590</cp:revision>
  <dcterms:created xsi:type="dcterms:W3CDTF">2021-06-24T04:47:58Z</dcterms:created>
  <dcterms:modified xsi:type="dcterms:W3CDTF">2021-06-25T07:01:55Z</dcterms:modified>
</cp:coreProperties>
</file>