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0F9"/>
    <a:srgbClr val="F7F5FD"/>
    <a:srgbClr val="F5F6DA"/>
    <a:srgbClr val="FBF0E5"/>
    <a:srgbClr val="FDF1F1"/>
    <a:srgbClr val="FFFFEF"/>
    <a:srgbClr val="E6F7E5"/>
    <a:srgbClr val="FBCDD4"/>
    <a:srgbClr val="E4D6FA"/>
    <a:srgbClr val="C1A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>
        <p:scale>
          <a:sx n="80" d="100"/>
          <a:sy n="80" d="100"/>
        </p:scale>
        <p:origin x="-21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DE37A5-4CAA-461B-ADE2-C2E599832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8BDCDF9-B265-40FB-BAF1-6D1C9FFABD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828E87-1745-4B62-A838-F5DD8CEA2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EE21D6A-5B90-454E-90F9-BA95A8C59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C6B4EFA-A3EA-41EB-9F20-F6EBCDAC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2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C27ABA-1B0E-4336-873B-D39842C5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203AFD2-D57A-4168-A5C0-6D38578F3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C1F67E-BBF6-4877-8649-F7E5EE90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3CEDA7-7ABC-4E26-B5F9-38DC934B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88E2AAA-719A-47D3-9804-EAFB4DA1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43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7D315F6-727A-4C0C-BA43-351168B563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B91A0F4-923D-4EE4-80F7-71AC58829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770CB85-387D-4E2C-BE3F-91F2ED717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9B115F-CF54-4A10-946B-DBBD1982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7B0457-0C68-4E05-BF39-6BE80C6A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D2DFEB-EA80-49A6-9AD7-02DF49F8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EEBF8F-1907-44EA-9CE9-930F2B8CA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3557BB1-4341-40E5-9FAF-981AD054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5D6898-D2E7-47FA-8C70-6A286D8D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060EB6F-C24C-4516-B559-CDB11253C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79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BA419B-67E0-49C7-8492-38029B94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CEA4186-1227-4FA4-A276-3918DF0DE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0F997EC-DC54-4AD9-8413-4CC9CA323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0761DD0-DB88-46EB-94E0-579605E5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F631074-A8D1-456A-8A0B-22EA02EF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08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03ADAF-0E76-4D6A-9DF8-4F01B3E67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F6F52A-F6BD-43DD-B70D-DBB8EFC3A0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B21D867-A9CE-4871-817A-D075ACE9F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2E3323B-67F6-40B3-898D-2299560D0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94CA796-3326-436B-94F3-3E4CA1E3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1533949-E2B2-4370-BC67-B35B9DB2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83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3BA889-1AB1-4A6C-A639-336C56AAD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4B57060-DFEA-41BC-B12F-5C9AC17FB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F9B7C1F-E0F9-4CD1-9F07-E45D9C615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AED7152-6F0F-4B63-9B96-3992C5EFE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40B6E92-B2D1-4708-AAE3-FF6BCB8DD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0D29B1D-647D-4091-ACE5-7E63F09E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7BD10D0-EE0E-4091-81B9-07F55D37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C02A7EA-035E-4BB8-8049-37E7B140D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0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EDDA78-85CA-4B6C-ABB5-91DE863B1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D392A50-0C10-4A8A-8298-A9283C8B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940DED3-8F1B-41C1-8482-832AB830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00CB875-B57C-46A9-A18D-C3A6A49C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88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BF643C3-F23D-4446-8D40-7B52BF230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8045E30-7A88-4572-B5EF-24CE0283A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1FAEC86-27B7-45D7-83AC-3FD6AD38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43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BC8D30-9E29-40D2-93EA-DC2EC694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229CAD-DABF-4EF8-B3FE-AAE414AEE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44F25DD-6B3F-46EA-9E1E-57D6E7010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D3743D0-1E71-45B3-9551-039B41673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371372A-D818-4DD6-B96F-456B1181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B181520-A73F-442F-8F53-C6F2BA6BC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30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30667A-0D1A-4C4C-B310-E6249B5E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711C137-6DC7-4D6A-B6C5-E93127FC57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6B67C7B-C6DE-45D0-B732-1350AA46C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EE6DDC1-6256-4262-B2EB-9969E6FE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5412DEB-9F87-40B3-9155-36350C050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FF8B6E0-71F2-4851-AD55-277182B8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83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4A8800-DC6F-46BF-A235-6D410E7C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3E54266-EF61-40B5-9A19-281021ED3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89743B-736A-457C-A36F-237381093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40EA9-457A-4D9D-975D-7A4CD961C8AC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4A7EC87-172F-4FC0-BD6C-2BA5A9FA8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F343BE8-6B36-4DAD-9E93-274DEB9A0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536D0-DC2A-441C-9D3E-F588D88437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38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96252CA-591C-46AE-8AFF-11C6346F8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12" y="102547"/>
            <a:ext cx="717734" cy="4335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CDA7A4B-3F60-42DD-AD0F-3DFADB8ABFE8}"/>
              </a:ext>
            </a:extLst>
          </p:cNvPr>
          <p:cNvSpPr txBox="1"/>
          <p:nvPr/>
        </p:nvSpPr>
        <p:spPr>
          <a:xfrm>
            <a:off x="750278" y="102547"/>
            <a:ext cx="11441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Молекулярный фенотип бронхиальной астмы в сочетании с артериальной гипертензией</a:t>
            </a:r>
          </a:p>
          <a:p>
            <a:r>
              <a:rPr lang="ru-RU" sz="1400" dirty="0"/>
              <a:t>Брагина Е.Ю.</a:t>
            </a:r>
            <a:r>
              <a:rPr lang="ru-RU" sz="1400" baseline="30000" dirty="0"/>
              <a:t>1</a:t>
            </a:r>
            <a:r>
              <a:rPr lang="ru-RU" sz="1400" dirty="0"/>
              <a:t>, Гончарова И.А.</a:t>
            </a:r>
            <a:r>
              <a:rPr lang="ru-RU" sz="1400" baseline="30000" dirty="0"/>
              <a:t>1</a:t>
            </a:r>
            <a:r>
              <a:rPr lang="ru-RU" sz="1400" dirty="0"/>
              <a:t>, Фрейдин М.Б.</a:t>
            </a:r>
            <a:r>
              <a:rPr lang="ru-RU" sz="1400" baseline="30000" dirty="0"/>
              <a:t>1</a:t>
            </a:r>
            <a:r>
              <a:rPr lang="ru-RU" sz="1400" dirty="0"/>
              <a:t>, </a:t>
            </a:r>
            <a:r>
              <a:rPr lang="ru-RU" sz="1400" dirty="0" err="1"/>
              <a:t>Жалсанова</a:t>
            </a:r>
            <a:r>
              <a:rPr lang="ru-RU" sz="1400" dirty="0"/>
              <a:t> И.Ж.</a:t>
            </a:r>
            <a:r>
              <a:rPr lang="ru-RU" sz="1400" baseline="30000" dirty="0"/>
              <a:t>1</a:t>
            </a:r>
            <a:r>
              <a:rPr lang="ru-RU" sz="1400" dirty="0"/>
              <a:t>, Гомбоева Д.Е.</a:t>
            </a:r>
            <a:r>
              <a:rPr lang="ru-RU" sz="1400" baseline="30000" dirty="0"/>
              <a:t>1</a:t>
            </a:r>
            <a:r>
              <a:rPr lang="ru-RU" sz="1400" dirty="0"/>
              <a:t>, Бушуева О.Ю.</a:t>
            </a:r>
            <a:r>
              <a:rPr lang="ru-RU" sz="1400" baseline="30000" dirty="0"/>
              <a:t>2</a:t>
            </a:r>
            <a:r>
              <a:rPr lang="ru-RU" sz="1400" dirty="0"/>
              <a:t>, </a:t>
            </a:r>
            <a:r>
              <a:rPr lang="ru-RU" sz="1400" dirty="0" err="1"/>
              <a:t>Полоников</a:t>
            </a:r>
            <a:r>
              <a:rPr lang="ru-RU" sz="1400" dirty="0"/>
              <a:t> А.В.</a:t>
            </a:r>
            <a:r>
              <a:rPr lang="ru-RU" sz="1400" baseline="30000" dirty="0"/>
              <a:t>2</a:t>
            </a:r>
            <a:r>
              <a:rPr lang="ru-RU" sz="1400" dirty="0"/>
              <a:t>, Назаренко М.С.</a:t>
            </a:r>
            <a:r>
              <a:rPr lang="ru-RU" sz="1400" baseline="30000" dirty="0"/>
              <a:t>1,3</a:t>
            </a:r>
            <a:r>
              <a:rPr lang="ru-RU" sz="1400" dirty="0"/>
              <a:t>, Пузырёв В.П.</a:t>
            </a:r>
            <a:r>
              <a:rPr lang="ru-RU" sz="1400" baseline="30000" dirty="0"/>
              <a:t>1,3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EDEC92E-9726-44B2-BB01-44F846F4F97B}"/>
              </a:ext>
            </a:extLst>
          </p:cNvPr>
          <p:cNvSpPr txBox="1"/>
          <p:nvPr/>
        </p:nvSpPr>
        <p:spPr>
          <a:xfrm>
            <a:off x="750278" y="616984"/>
            <a:ext cx="10925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1 - Научно-исследовательский институт медицинской генетики, Томский национальный исследовательский медицинский центр Российской академии наук, </a:t>
            </a:r>
            <a:r>
              <a:rPr lang="ru-RU" sz="1200" dirty="0" err="1"/>
              <a:t>г.Томск</a:t>
            </a:r>
            <a:r>
              <a:rPr lang="ru-RU" sz="1200" dirty="0"/>
              <a:t>. </a:t>
            </a:r>
          </a:p>
          <a:p>
            <a:r>
              <a:rPr lang="ru-RU" sz="1200" dirty="0"/>
              <a:t>2 - Курский государственный медицинский университет Минздрава России , </a:t>
            </a:r>
            <a:r>
              <a:rPr lang="ru-RU" sz="1200" dirty="0" err="1"/>
              <a:t>г.Курск</a:t>
            </a:r>
            <a:r>
              <a:rPr lang="ru-RU" sz="1200" dirty="0"/>
              <a:t>. 3 - ФГБОУ ВО </a:t>
            </a:r>
            <a:r>
              <a:rPr lang="ru-RU" sz="1200" dirty="0" err="1"/>
              <a:t>СибГМУ</a:t>
            </a:r>
            <a:r>
              <a:rPr lang="ru-RU" sz="1200" dirty="0"/>
              <a:t> Минздрава России, г. Томск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D6B1CDA9-B9A5-48DB-B7EF-2A1D9B1B8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384" y="4970244"/>
            <a:ext cx="2806936" cy="977332"/>
          </a:xfrm>
          <a:prstGeom prst="rect">
            <a:avLst/>
          </a:prstGeom>
        </p:spPr>
      </p:pic>
      <p:grpSp>
        <p:nvGrpSpPr>
          <p:cNvPr id="27" name="Группа 26">
            <a:extLst>
              <a:ext uri="{FF2B5EF4-FFF2-40B4-BE49-F238E27FC236}">
                <a16:creationId xmlns:a16="http://schemas.microsoft.com/office/drawing/2014/main" xmlns="" id="{6F5E1D5A-620A-4F58-B298-DF982F9A4EB8}"/>
              </a:ext>
            </a:extLst>
          </p:cNvPr>
          <p:cNvGrpSpPr/>
          <p:nvPr/>
        </p:nvGrpSpPr>
        <p:grpSpPr>
          <a:xfrm>
            <a:off x="70335" y="1050767"/>
            <a:ext cx="12051330" cy="5838567"/>
            <a:chOff x="70335" y="1050767"/>
            <a:chExt cx="12051330" cy="5838567"/>
          </a:xfrm>
        </p:grpSpPr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xmlns="" id="{182A8A4C-AF53-46AC-A569-069540CF6F77}"/>
                </a:ext>
              </a:extLst>
            </p:cNvPr>
            <p:cNvSpPr/>
            <p:nvPr/>
          </p:nvSpPr>
          <p:spPr>
            <a:xfrm>
              <a:off x="70335" y="2487386"/>
              <a:ext cx="4877114" cy="4346390"/>
            </a:xfrm>
            <a:prstGeom prst="roundRect">
              <a:avLst>
                <a:gd name="adj" fmla="val 6270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xmlns="" id="{B33B31C9-2860-45BF-B5CC-F7A304E4175F}"/>
                </a:ext>
              </a:extLst>
            </p:cNvPr>
            <p:cNvGrpSpPr/>
            <p:nvPr/>
          </p:nvGrpSpPr>
          <p:grpSpPr>
            <a:xfrm>
              <a:off x="70335" y="1050767"/>
              <a:ext cx="12051330" cy="5838567"/>
              <a:chOff x="70335" y="1050767"/>
              <a:chExt cx="12051330" cy="5838567"/>
            </a:xfrm>
          </p:grpSpPr>
          <p:sp>
            <p:nvSpPr>
              <p:cNvPr id="25" name="Прямоугольник: скругленные углы 24">
                <a:extLst>
                  <a:ext uri="{FF2B5EF4-FFF2-40B4-BE49-F238E27FC236}">
                    <a16:creationId xmlns:a16="http://schemas.microsoft.com/office/drawing/2014/main" xmlns="" id="{AEBF3D55-17D7-496E-A9EE-6BE5C128B7A7}"/>
                  </a:ext>
                </a:extLst>
              </p:cNvPr>
              <p:cNvSpPr/>
              <p:nvPr/>
            </p:nvSpPr>
            <p:spPr>
              <a:xfrm>
                <a:off x="5040281" y="5205299"/>
                <a:ext cx="7081384" cy="1628477"/>
              </a:xfrm>
              <a:prstGeom prst="roundRect">
                <a:avLst>
                  <a:gd name="adj" fmla="val 7920"/>
                </a:avLst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ик: скругленные углы 22">
                <a:extLst>
                  <a:ext uri="{FF2B5EF4-FFF2-40B4-BE49-F238E27FC236}">
                    <a16:creationId xmlns:a16="http://schemas.microsoft.com/office/drawing/2014/main" xmlns="" id="{D6248E1E-1D3F-4E94-8A0F-A9400A7B9942}"/>
                  </a:ext>
                </a:extLst>
              </p:cNvPr>
              <p:cNvSpPr/>
              <p:nvPr/>
            </p:nvSpPr>
            <p:spPr>
              <a:xfrm>
                <a:off x="5019564" y="2503018"/>
                <a:ext cx="7102101" cy="2647375"/>
              </a:xfrm>
              <a:prstGeom prst="roundRect">
                <a:avLst>
                  <a:gd name="adj" fmla="val 6790"/>
                </a:avLst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xmlns="" id="{9F5365FF-6F1B-4CD2-BC15-A4BFCBCB5EAA}"/>
                  </a:ext>
                </a:extLst>
              </p:cNvPr>
              <p:cNvSpPr/>
              <p:nvPr/>
            </p:nvSpPr>
            <p:spPr>
              <a:xfrm>
                <a:off x="70335" y="1055075"/>
                <a:ext cx="12043508" cy="1368813"/>
              </a:xfrm>
              <a:prstGeom prst="roundRect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28F7EB0-0C8A-4CC0-86A1-EA88869F588E}"/>
                  </a:ext>
                </a:extLst>
              </p:cNvPr>
              <p:cNvSpPr txBox="1"/>
              <p:nvPr/>
            </p:nvSpPr>
            <p:spPr>
              <a:xfrm>
                <a:off x="173222" y="1050767"/>
                <a:ext cx="11948443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/>
                  <a:t>Введение. </a:t>
                </a:r>
                <a:r>
                  <a:rPr lang="ru-RU" sz="1400" dirty="0"/>
                  <a:t>Проблемой современной медицины является высокая распространенности сопутствующих заболеваний. Так например, среди пациентов с бронхиальной астмой </a:t>
                </a:r>
                <a:r>
                  <a:rPr lang="ru-RU" sz="1400" dirty="0" smtClean="0"/>
                  <a:t>(</a:t>
                </a:r>
                <a:r>
                  <a:rPr lang="ru-RU" sz="1400" dirty="0" smtClean="0"/>
                  <a:t>БА</a:t>
                </a:r>
                <a:r>
                  <a:rPr lang="ru-RU" sz="1400" dirty="0" smtClean="0"/>
                  <a:t>) </a:t>
                </a:r>
                <a:r>
                  <a:rPr lang="ru-RU" sz="1400" dirty="0"/>
                  <a:t>более чем в 30% случаев регистрируют повышенное артериальное </a:t>
                </a:r>
                <a:r>
                  <a:rPr lang="ru-RU" sz="1400" dirty="0" smtClean="0"/>
                  <a:t>давление (</a:t>
                </a:r>
                <a:r>
                  <a:rPr lang="en-US" sz="1400" dirty="0"/>
                  <a:t>PMID: </a:t>
                </a:r>
                <a:r>
                  <a:rPr lang="en-US" sz="1400" dirty="0" smtClean="0"/>
                  <a:t>18097862</a:t>
                </a:r>
                <a:r>
                  <a:rPr lang="ru-RU" sz="1400" dirty="0" smtClean="0"/>
                  <a:t>)</a:t>
                </a:r>
                <a:r>
                  <a:rPr lang="ru-RU" sz="1400" dirty="0" smtClean="0"/>
                  <a:t>. </a:t>
                </a:r>
                <a:r>
                  <a:rPr lang="ru-RU" sz="1400" dirty="0"/>
                  <a:t>С другой стороны, наличие артериальной гипертензии (АГ) коррелирует с тяжестью бронхиальной </a:t>
                </a:r>
                <a:r>
                  <a:rPr lang="ru-RU" sz="1400" dirty="0" smtClean="0"/>
                  <a:t>астмы (</a:t>
                </a:r>
                <a:r>
                  <a:rPr lang="en-US" sz="1400" dirty="0"/>
                  <a:t>PMID: </a:t>
                </a:r>
                <a:r>
                  <a:rPr lang="en-US" sz="1400" dirty="0" smtClean="0"/>
                  <a:t>26342745</a:t>
                </a:r>
                <a:r>
                  <a:rPr lang="ru-RU" sz="1400" dirty="0" smtClean="0"/>
                  <a:t>)</a:t>
                </a:r>
                <a:r>
                  <a:rPr lang="ru-RU" sz="1400" dirty="0" smtClean="0"/>
                  <a:t>. </a:t>
                </a:r>
                <a:r>
                  <a:rPr lang="ru-RU" sz="1400" dirty="0"/>
                  <a:t>Помимо средовых этиологических факторов, в основе </a:t>
                </a:r>
                <a:r>
                  <a:rPr lang="ru-RU" sz="1400" dirty="0" err="1"/>
                  <a:t>коморбидности</a:t>
                </a:r>
                <a:r>
                  <a:rPr lang="ru-RU" sz="1400" dirty="0"/>
                  <a:t> астмы и гипертензии могут лежать общие молекулярно-генетические механизмы. </a:t>
                </a:r>
                <a:endParaRPr lang="ru-RU" sz="1400" dirty="0" smtClean="0"/>
              </a:p>
              <a:p>
                <a:r>
                  <a:rPr lang="ru-RU" sz="1400" b="1" dirty="0" smtClean="0"/>
                  <a:t>Цель</a:t>
                </a:r>
                <a:r>
                  <a:rPr lang="ru-RU" sz="1400" b="1" dirty="0"/>
                  <a:t>:</a:t>
                </a:r>
                <a:r>
                  <a:rPr lang="ru-RU" sz="1400" dirty="0"/>
                  <a:t> Оценка ассоциаций </a:t>
                </a:r>
                <a:r>
                  <a:rPr lang="ru-RU" sz="1400" dirty="0" err="1" smtClean="0"/>
                  <a:t>eQTL</a:t>
                </a:r>
                <a:r>
                  <a:rPr lang="ru-RU" sz="1400" dirty="0" smtClean="0"/>
                  <a:t> </a:t>
                </a:r>
                <a:r>
                  <a:rPr lang="en-US" sz="1400" dirty="0" smtClean="0"/>
                  <a:t>SNP </a:t>
                </a:r>
                <a:r>
                  <a:rPr lang="ru-RU" sz="1400" dirty="0" smtClean="0"/>
                  <a:t>для </a:t>
                </a:r>
                <a:r>
                  <a:rPr lang="ru-RU" sz="1400" dirty="0"/>
                  <a:t>генов-кандидатов </a:t>
                </a:r>
                <a:r>
                  <a:rPr lang="ru-RU" sz="1400" dirty="0" err="1"/>
                  <a:t>коморбидности</a:t>
                </a:r>
                <a:r>
                  <a:rPr lang="ru-RU" sz="1400" dirty="0"/>
                  <a:t> </a:t>
                </a:r>
                <a:r>
                  <a:rPr lang="ru-RU" sz="1400" dirty="0" smtClean="0"/>
                  <a:t>БА и АГ</a:t>
                </a:r>
                <a:r>
                  <a:rPr lang="ru-RU" sz="1400" dirty="0" smtClean="0"/>
                  <a:t>, </a:t>
                </a:r>
                <a:r>
                  <a:rPr lang="ru-RU" sz="1400" dirty="0"/>
                  <a:t>выявленных с помощью </a:t>
                </a:r>
                <a:r>
                  <a:rPr lang="ru-RU" sz="1400" dirty="0" err="1"/>
                  <a:t>биоинформатического</a:t>
                </a:r>
                <a:r>
                  <a:rPr lang="ru-RU" sz="1400" dirty="0"/>
                  <a:t> анализа в </a:t>
                </a:r>
                <a:r>
                  <a:rPr lang="en-US" sz="1400" dirty="0" err="1" smtClean="0"/>
                  <a:t>ANDSystem</a:t>
                </a:r>
                <a:r>
                  <a:rPr lang="en-US" sz="1400" dirty="0" smtClean="0"/>
                  <a:t>/</a:t>
                </a:r>
                <a:r>
                  <a:rPr lang="en-US" sz="1400" dirty="0" err="1" smtClean="0"/>
                  <a:t>ANDVisio</a:t>
                </a:r>
                <a:r>
                  <a:rPr lang="ru-RU" sz="1400" dirty="0" smtClean="0"/>
                  <a:t> </a:t>
                </a:r>
                <a:r>
                  <a:rPr lang="ru-RU" sz="1400" dirty="0"/>
                  <a:t>с развитием астма-ассоциированной артериальной гипертензии. </a:t>
                </a:r>
              </a:p>
            </p:txBody>
          </p:sp>
          <p:grpSp>
            <p:nvGrpSpPr>
              <p:cNvPr id="20" name="Группа 19">
                <a:extLst>
                  <a:ext uri="{FF2B5EF4-FFF2-40B4-BE49-F238E27FC236}">
                    <a16:creationId xmlns:a16="http://schemas.microsoft.com/office/drawing/2014/main" xmlns="" id="{AFC7C233-07AB-48AB-BC78-FA2C7C64F4D5}"/>
                  </a:ext>
                </a:extLst>
              </p:cNvPr>
              <p:cNvGrpSpPr/>
              <p:nvPr/>
            </p:nvGrpSpPr>
            <p:grpSpPr>
              <a:xfrm>
                <a:off x="142450" y="2487386"/>
                <a:ext cx="4804999" cy="4401948"/>
                <a:chOff x="82720" y="2509055"/>
                <a:chExt cx="4804999" cy="4401948"/>
              </a:xfrm>
            </p:grpSpPr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xmlns="" id="{86F42F79-D6E1-4E7E-9340-C8B6A0115220}"/>
                    </a:ext>
                  </a:extLst>
                </p:cNvPr>
                <p:cNvSpPr txBox="1"/>
                <p:nvPr/>
              </p:nvSpPr>
              <p:spPr>
                <a:xfrm>
                  <a:off x="82720" y="2509055"/>
                  <a:ext cx="3290807" cy="11695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b="1" dirty="0"/>
                    <a:t>Материал и методы. </a:t>
                  </a:r>
                  <a:r>
                    <a:rPr lang="ru-RU" sz="1400" dirty="0"/>
                    <a:t>Изучены 104 </a:t>
                  </a:r>
                  <a:r>
                    <a:rPr lang="ru-RU" sz="1400" dirty="0" err="1"/>
                    <a:t>eQTL</a:t>
                  </a:r>
                  <a:r>
                    <a:rPr lang="ru-RU" sz="1400" dirty="0"/>
                    <a:t> </a:t>
                  </a:r>
                  <a:r>
                    <a:rPr lang="ru-RU" sz="1400" dirty="0" err="1"/>
                    <a:t>SNPs</a:t>
                  </a:r>
                  <a:r>
                    <a:rPr lang="ru-RU" sz="1400" dirty="0"/>
                    <a:t> генов </a:t>
                  </a:r>
                  <a:r>
                    <a:rPr lang="en-US" sz="1400" i="1" dirty="0"/>
                    <a:t>TLR4, CAT, IL10, ADRB2, CST3, ICAM1, IRF6, NFKB1, PNP, SELL, SPP1, SMC2, SERPINA1, IL2RB, HSPA4, FOS, NT5C2, BHLHE40</a:t>
                  </a:r>
                  <a:r>
                    <a:rPr lang="ru-RU" sz="1400" i="1" dirty="0"/>
                    <a:t>. </a:t>
                  </a:r>
                </a:p>
              </p:txBody>
            </p:sp>
            <p:pic>
              <p:nvPicPr>
                <p:cNvPr id="13" name="Рисунок 12">
                  <a:extLst>
                    <a:ext uri="{FF2B5EF4-FFF2-40B4-BE49-F238E27FC236}">
                      <a16:creationId xmlns:a16="http://schemas.microsoft.com/office/drawing/2014/main" xmlns="" id="{562D1A68-C275-499F-8C97-832E1BF749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373527" y="2621309"/>
                  <a:ext cx="1437073" cy="815739"/>
                </a:xfrm>
                <a:prstGeom prst="rect">
                  <a:avLst/>
                </a:prstGeom>
              </p:spPr>
            </p:pic>
            <p:pic>
              <p:nvPicPr>
                <p:cNvPr id="14" name="Рисунок 13">
                  <a:extLst>
                    <a:ext uri="{FF2B5EF4-FFF2-40B4-BE49-F238E27FC236}">
                      <a16:creationId xmlns:a16="http://schemas.microsoft.com/office/drawing/2014/main" xmlns="" id="{726DEC3B-7758-420A-9024-7D060677D86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83669" y="3731609"/>
                  <a:ext cx="1544454" cy="1100159"/>
                </a:xfrm>
                <a:prstGeom prst="rect">
                  <a:avLst/>
                </a:prstGeom>
              </p:spPr>
            </p:pic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xmlns="" id="{B6609C30-1C27-40AD-8EFF-FE32F9A50D32}"/>
                    </a:ext>
                  </a:extLst>
                </p:cNvPr>
                <p:cNvSpPr txBox="1"/>
                <p:nvPr/>
              </p:nvSpPr>
              <p:spPr>
                <a:xfrm>
                  <a:off x="1698127" y="3612961"/>
                  <a:ext cx="3112473" cy="1384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dirty="0"/>
                    <a:t>Обследованы 587 индивидов с «изолированными» заболеваниями </a:t>
                  </a:r>
                  <a:r>
                    <a:rPr lang="ru-RU" sz="1400" dirty="0" smtClean="0"/>
                    <a:t>(БА </a:t>
                  </a:r>
                  <a:r>
                    <a:rPr lang="ru-RU" sz="1400" dirty="0"/>
                    <a:t>и </a:t>
                  </a:r>
                  <a:r>
                    <a:rPr lang="ru-RU" sz="1400" dirty="0" smtClean="0"/>
                    <a:t>АГ), </a:t>
                  </a:r>
                  <a:r>
                    <a:rPr lang="ru-RU" sz="1400" dirty="0"/>
                    <a:t>их </a:t>
                  </a:r>
                  <a:r>
                    <a:rPr lang="ru-RU" sz="1400" dirty="0" smtClean="0"/>
                    <a:t>сочетанием и здоровые жители г</a:t>
                  </a:r>
                  <a:r>
                    <a:rPr lang="ru-RU" sz="1400" dirty="0"/>
                    <a:t>. </a:t>
                  </a:r>
                  <a:r>
                    <a:rPr lang="ru-RU" sz="1400" dirty="0" smtClean="0"/>
                    <a:t>Томска. А также пациенты с АГ г</a:t>
                  </a:r>
                  <a:r>
                    <a:rPr lang="ru-RU" sz="1400" dirty="0"/>
                    <a:t>. Курска (n=327) и г. Кемерово (n=576).  Все индивиды – славяне. 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xmlns="" id="{18DA01FF-B880-462B-8B55-04001733EC6E}"/>
                    </a:ext>
                  </a:extLst>
                </p:cNvPr>
                <p:cNvSpPr txBox="1"/>
                <p:nvPr/>
              </p:nvSpPr>
              <p:spPr>
                <a:xfrm>
                  <a:off x="1871544" y="5889785"/>
                  <a:ext cx="3016175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dirty="0"/>
                    <a:t>Анализ ассоциаций выполнен с использованием логистической регрессии с поправкой на пол и возраст в программной среде R. </a:t>
                  </a: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xmlns="" id="{AD606DE3-B3E9-40F8-A09A-960ED362EAF4}"/>
                    </a:ext>
                  </a:extLst>
                </p:cNvPr>
                <p:cNvSpPr txBox="1"/>
                <p:nvPr/>
              </p:nvSpPr>
              <p:spPr>
                <a:xfrm>
                  <a:off x="162457" y="4879678"/>
                  <a:ext cx="1616255" cy="20313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dirty="0"/>
                    <a:t>Генотипирование выполнено методом MALDI-TOF масс-спектрометрии и аллельной дискриминации с помощью </a:t>
                  </a:r>
                  <a:r>
                    <a:rPr lang="ru-RU" sz="1400" dirty="0" err="1"/>
                    <a:t>TaqMan</a:t>
                  </a:r>
                  <a:r>
                    <a:rPr lang="ru-RU" sz="1400" dirty="0"/>
                    <a:t> зондов.</a:t>
                  </a:r>
                </a:p>
              </p:txBody>
            </p:sp>
          </p:grp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4D010F60-B3F6-4D27-855E-1D2FA543FD87}"/>
                  </a:ext>
                </a:extLst>
              </p:cNvPr>
              <p:cNvSpPr txBox="1"/>
              <p:nvPr/>
            </p:nvSpPr>
            <p:spPr>
              <a:xfrm>
                <a:off x="5089237" y="2496487"/>
                <a:ext cx="6960313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b="1" dirty="0"/>
                  <a:t>Результаты.</a:t>
                </a:r>
                <a:r>
                  <a:rPr lang="ru-RU" sz="1400" dirty="0"/>
                  <a:t> В группе пациентов с БА в сочетании с АГ преобладают аллели rs7038716*T и rs7026297*T гена </a:t>
                </a:r>
                <a:r>
                  <a:rPr lang="ru-RU" sz="1400" i="1" dirty="0"/>
                  <a:t>TLR4</a:t>
                </a:r>
                <a:r>
                  <a:rPr lang="ru-RU" sz="1400" dirty="0"/>
                  <a:t>, а также rs2022318*С гена </a:t>
                </a:r>
                <a:r>
                  <a:rPr lang="ru-RU" sz="1400" i="1" dirty="0"/>
                  <a:t>CAT</a:t>
                </a:r>
                <a:r>
                  <a:rPr lang="ru-RU" sz="1400" dirty="0"/>
                  <a:t> по сравнению со здоровыми индивидами и пациентами с «изолированными» фенотипами (</a:t>
                </a:r>
                <a:r>
                  <a:rPr lang="ru-RU" sz="1400" dirty="0" smtClean="0"/>
                  <a:t>p&lt;0,05).</a:t>
                </a:r>
              </a:p>
              <a:p>
                <a:pPr algn="just"/>
                <a:r>
                  <a:rPr lang="ru-RU" sz="1400" dirty="0" smtClean="0"/>
                  <a:t>Генотип </a:t>
                </a:r>
                <a:r>
                  <a:rPr lang="ru-RU" sz="1400" dirty="0"/>
                  <a:t>rs1010461*AA </a:t>
                </a:r>
                <a:r>
                  <a:rPr lang="ru-RU" sz="1400" dirty="0"/>
                  <a:t>(</a:t>
                </a:r>
                <a:r>
                  <a:rPr lang="ru-RU" sz="1400" i="1" dirty="0"/>
                  <a:t>ANG/RNASE4</a:t>
                </a:r>
                <a:r>
                  <a:rPr lang="ru-RU" sz="1400" dirty="0" smtClean="0"/>
                  <a:t>) преобладал </a:t>
                </a:r>
                <a:r>
                  <a:rPr lang="ru-RU" sz="1400" dirty="0"/>
                  <a:t>у пациентов с сочетанием </a:t>
                </a:r>
                <a:r>
                  <a:rPr lang="ru-RU" sz="1400" dirty="0" smtClean="0"/>
                  <a:t>БА </a:t>
                </a:r>
                <a:r>
                  <a:rPr lang="ru-RU" sz="1400" dirty="0"/>
                  <a:t>и </a:t>
                </a:r>
                <a:r>
                  <a:rPr lang="ru-RU" sz="1400" dirty="0" smtClean="0"/>
                  <a:t>АГ </a:t>
                </a:r>
                <a:r>
                  <a:rPr lang="ru-RU" sz="1400" dirty="0"/>
                  <a:t>по сравнению со здоровыми индивидами (39,3% и 29,1% соответственно, p=0,0024). Аллель rs1010461*A также встречался чаще в группе пациентов (62,1</a:t>
                </a:r>
                <a:r>
                  <a:rPr lang="ru-RU" sz="1400" dirty="0" smtClean="0"/>
                  <a:t>%) </a:t>
                </a:r>
                <a:r>
                  <a:rPr lang="ru-RU" sz="1400" dirty="0" smtClean="0"/>
                  <a:t>по сравнению с </a:t>
                </a:r>
                <a:r>
                  <a:rPr lang="ru-RU" sz="1400" dirty="0" smtClean="0"/>
                  <a:t>контрольной </a:t>
                </a:r>
                <a:r>
                  <a:rPr lang="ru-RU" sz="1400" dirty="0"/>
                  <a:t>(50,0%; </a:t>
                </a:r>
                <a:r>
                  <a:rPr lang="ru-RU" sz="1400" dirty="0" smtClean="0"/>
                  <a:t>p=0,0033).</a:t>
                </a:r>
              </a:p>
              <a:p>
                <a:pPr algn="just"/>
                <a:r>
                  <a:rPr lang="ru-RU" sz="1400" dirty="0" smtClean="0"/>
                  <a:t>Среди пациентов с АГ г. Томска наиболее распространен аллель </a:t>
                </a:r>
                <a:r>
                  <a:rPr lang="ru-RU" sz="1400" dirty="0"/>
                  <a:t>rs11065987*A </a:t>
                </a:r>
                <a:r>
                  <a:rPr lang="ru-RU" sz="1400" dirty="0" smtClean="0"/>
                  <a:t>(</a:t>
                </a:r>
                <a:r>
                  <a:rPr lang="ru-RU" sz="1400" dirty="0"/>
                  <a:t>43</a:t>
                </a:r>
                <a:r>
                  <a:rPr lang="ru-RU" sz="1400" dirty="0" smtClean="0"/>
                  <a:t>%) по сравнению с </a:t>
                </a:r>
                <a:r>
                  <a:rPr lang="ru-RU" sz="1400" dirty="0"/>
                  <a:t>контрольной </a:t>
                </a:r>
                <a:r>
                  <a:rPr lang="ru-RU" sz="1400" dirty="0" smtClean="0"/>
                  <a:t>группой </a:t>
                </a:r>
                <a:r>
                  <a:rPr lang="ru-RU" sz="1400" dirty="0"/>
                  <a:t>(30,7%; </a:t>
                </a:r>
                <a:r>
                  <a:rPr lang="ru-RU" sz="1400" dirty="0" smtClean="0"/>
                  <a:t>p=0,0021</a:t>
                </a:r>
                <a:r>
                  <a:rPr lang="ru-RU" sz="1400" dirty="0"/>
                  <a:t>). Этот вариант является </a:t>
                </a:r>
                <a:r>
                  <a:rPr lang="ru-RU" sz="1400" dirty="0" err="1"/>
                  <a:t>trans-eQTL</a:t>
                </a:r>
                <a:r>
                  <a:rPr lang="ru-RU" sz="1400" dirty="0"/>
                  <a:t> в клетках крови для </a:t>
                </a:r>
                <a:r>
                  <a:rPr lang="ru-RU" sz="1400" dirty="0" smtClean="0"/>
                  <a:t>генов </a:t>
                </a:r>
                <a:r>
                  <a:rPr lang="ru-RU" sz="1400" i="1" dirty="0"/>
                  <a:t>FOS</a:t>
                </a:r>
                <a:r>
                  <a:rPr lang="ru-RU" sz="1400" dirty="0"/>
                  <a:t> и </a:t>
                </a:r>
                <a:r>
                  <a:rPr lang="ru-RU" sz="1400" i="1" dirty="0"/>
                  <a:t>PPP1R15A</a:t>
                </a:r>
                <a:r>
                  <a:rPr lang="ru-RU" sz="1400" dirty="0"/>
                  <a:t>, </a:t>
                </a:r>
                <a:r>
                  <a:rPr lang="ru-RU" sz="1400" dirty="0" smtClean="0"/>
                  <a:t>которые вовлечены в регуляцию </a:t>
                </a:r>
                <a:r>
                  <a:rPr lang="ru-RU" sz="1400" dirty="0"/>
                  <a:t>артериального </a:t>
                </a:r>
                <a:r>
                  <a:rPr lang="ru-RU" sz="1400" dirty="0" smtClean="0"/>
                  <a:t>давления. Ассоциация с вариантом rs11065987 была </a:t>
                </a:r>
                <a:r>
                  <a:rPr lang="ru-RU" sz="1400" dirty="0"/>
                  <a:t>реплицирована в выборках с «изолированной» </a:t>
                </a:r>
                <a:r>
                  <a:rPr lang="ru-RU" sz="1400" dirty="0" smtClean="0"/>
                  <a:t>АГ </a:t>
                </a:r>
                <a:r>
                  <a:rPr lang="ru-RU" sz="1400" dirty="0"/>
                  <a:t>г. Курска и г. Кемерово. </a:t>
                </a:r>
                <a:endParaRPr lang="ru-RU" sz="1400" dirty="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3E8FB7A0-4073-4DE4-9338-5DE114657B31}"/>
                  </a:ext>
                </a:extLst>
              </p:cNvPr>
              <p:cNvSpPr txBox="1"/>
              <p:nvPr/>
            </p:nvSpPr>
            <p:spPr>
              <a:xfrm>
                <a:off x="5099301" y="5269701"/>
                <a:ext cx="687051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b="1" dirty="0"/>
                  <a:t>Заключение. </a:t>
                </a:r>
                <a:r>
                  <a:rPr lang="ru-RU" sz="1400" dirty="0"/>
                  <a:t>Молекулярный фенотип </a:t>
                </a:r>
                <a:r>
                  <a:rPr lang="ru-RU" sz="1400" dirty="0" err="1"/>
                  <a:t>коморбидного</a:t>
                </a:r>
                <a:r>
                  <a:rPr lang="ru-RU" sz="1400" dirty="0"/>
                  <a:t> состояния </a:t>
                </a:r>
                <a:r>
                  <a:rPr lang="ru-RU" sz="1400" dirty="0" smtClean="0"/>
                  <a:t>БА и АГ отличается </a:t>
                </a:r>
                <a:r>
                  <a:rPr lang="ru-RU" sz="1400" dirty="0"/>
                  <a:t>по спектру </a:t>
                </a:r>
                <a:r>
                  <a:rPr lang="ru-RU" sz="1400" dirty="0" err="1" smtClean="0"/>
                  <a:t>SNPs</a:t>
                </a:r>
                <a:r>
                  <a:rPr lang="ru-RU" sz="1400" dirty="0" smtClean="0"/>
                  <a:t>  </a:t>
                </a:r>
                <a:r>
                  <a:rPr lang="ru-RU" sz="1400" dirty="0"/>
                  <a:t>генов </a:t>
                </a:r>
                <a:r>
                  <a:rPr lang="ru-RU" sz="1400" i="1" dirty="0"/>
                  <a:t>TLR4</a:t>
                </a:r>
                <a:r>
                  <a:rPr lang="ru-RU" sz="1400" dirty="0"/>
                  <a:t>, </a:t>
                </a:r>
                <a:r>
                  <a:rPr lang="ru-RU" sz="1400" i="1" dirty="0"/>
                  <a:t>CAT</a:t>
                </a:r>
                <a:r>
                  <a:rPr lang="ru-RU" sz="1400" dirty="0"/>
                  <a:t>, </a:t>
                </a:r>
                <a:r>
                  <a:rPr lang="ru-RU" sz="1400" i="1" dirty="0" smtClean="0"/>
                  <a:t>ANG/RNASE4</a:t>
                </a:r>
                <a:r>
                  <a:rPr lang="ru-RU" sz="1400" dirty="0" smtClean="0"/>
                  <a:t>  </a:t>
                </a:r>
                <a:r>
                  <a:rPr lang="ru-RU" sz="1400" dirty="0"/>
                  <a:t>от «изолированных» </a:t>
                </a:r>
                <a:r>
                  <a:rPr lang="ru-RU" sz="1400" dirty="0" smtClean="0"/>
                  <a:t>заболеваний. </a:t>
                </a:r>
                <a:r>
                  <a:rPr lang="ru-RU" sz="1400" dirty="0" err="1" smtClean="0"/>
                  <a:t>Коморбидность</a:t>
                </a:r>
                <a:r>
                  <a:rPr lang="ru-RU" sz="1400" dirty="0" smtClean="0"/>
                  <a:t> этих </a:t>
                </a:r>
                <a:r>
                  <a:rPr lang="ru-RU" sz="1400" dirty="0"/>
                  <a:t>патологий объясняется изменением регуляции экспрессии генов, белковые продукты которых участвуют в иммунном ответе, окислительном стрессе и </a:t>
                </a:r>
                <a:r>
                  <a:rPr lang="ru-RU" sz="1400" dirty="0" err="1"/>
                  <a:t>неоваскуляризации</a:t>
                </a:r>
                <a:r>
                  <a:rPr lang="ru-RU" sz="1400" dirty="0"/>
                  <a:t>. 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6566540" y="6442078"/>
            <a:ext cx="5403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/>
              <a:t>Финансирование:</a:t>
            </a:r>
            <a:r>
              <a:rPr lang="en-US" sz="1400" dirty="0" smtClean="0"/>
              <a:t> </a:t>
            </a:r>
            <a:r>
              <a:rPr lang="ru-RU" sz="1400" dirty="0" err="1"/>
              <a:t>Госзадание</a:t>
            </a:r>
            <a:r>
              <a:rPr lang="ru-RU" sz="1400" dirty="0"/>
              <a:t> № 075-00603-19-00</a:t>
            </a:r>
          </a:p>
        </p:txBody>
      </p:sp>
    </p:spTree>
    <p:extLst>
      <p:ext uri="{BB962C8B-B14F-4D97-AF65-F5344CB8AC3E}">
        <p14:creationId xmlns:p14="http://schemas.microsoft.com/office/powerpoint/2010/main" val="492013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500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Лена</cp:lastModifiedBy>
  <cp:revision>55</cp:revision>
  <dcterms:created xsi:type="dcterms:W3CDTF">2021-06-23T08:41:57Z</dcterms:created>
  <dcterms:modified xsi:type="dcterms:W3CDTF">2021-06-25T13:20:39Z</dcterms:modified>
</cp:coreProperties>
</file>