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Лист1!$D$4</c:f>
              <c:strCache>
                <c:ptCount val="1"/>
                <c:pt idx="0">
                  <c:v>OR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rgbClr val="7030A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>
                <a:solidFill>
                  <a:srgbClr val="7030A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744-4DA1-9103-097E6CC89A08}"/>
              </c:ext>
            </c:extLst>
          </c:dPt>
          <c:dPt>
            <c:idx val="1"/>
            <c:invertIfNegative val="0"/>
            <c:bubble3D val="0"/>
            <c:spPr>
              <a:solidFill>
                <a:srgbClr val="7030A0"/>
              </a:solidFill>
              <a:ln>
                <a:solidFill>
                  <a:srgbClr val="7030A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744-4DA1-9103-097E6CC89A08}"/>
              </c:ext>
            </c:extLst>
          </c:dPt>
          <c:dPt>
            <c:idx val="2"/>
            <c:invertIfNegative val="0"/>
            <c:bubble3D val="0"/>
            <c:spPr>
              <a:solidFill>
                <a:srgbClr val="7030A0"/>
              </a:solidFill>
              <a:ln>
                <a:solidFill>
                  <a:srgbClr val="7030A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744-4DA1-9103-097E6CC89A08}"/>
              </c:ext>
            </c:extLst>
          </c:dPt>
          <c:dPt>
            <c:idx val="3"/>
            <c:invertIfNegative val="0"/>
            <c:bubble3D val="0"/>
            <c:spPr>
              <a:solidFill>
                <a:srgbClr val="7030A0"/>
              </a:solidFill>
              <a:ln>
                <a:solidFill>
                  <a:srgbClr val="7030A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744-4DA1-9103-097E6CC89A08}"/>
              </c:ext>
            </c:extLst>
          </c:dPt>
          <c:dPt>
            <c:idx val="4"/>
            <c:invertIfNegative val="0"/>
            <c:bubble3D val="0"/>
            <c:spPr>
              <a:solidFill>
                <a:srgbClr val="7030A0"/>
              </a:solidFill>
              <a:ln>
                <a:solidFill>
                  <a:srgbClr val="7030A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744-4DA1-9103-097E6CC89A08}"/>
              </c:ext>
            </c:extLst>
          </c:dPt>
          <c:dPt>
            <c:idx val="5"/>
            <c:invertIfNegative val="0"/>
            <c:bubble3D val="0"/>
            <c:spPr>
              <a:solidFill>
                <a:srgbClr val="7030A0"/>
              </a:solidFill>
              <a:ln>
                <a:solidFill>
                  <a:srgbClr val="7030A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744-4DA1-9103-097E6CC89A08}"/>
              </c:ext>
            </c:extLst>
          </c:dPt>
          <c:cat>
            <c:strRef>
              <c:f>Лист1!$C$5:$C$10</c:f>
              <c:strCache>
                <c:ptCount val="6"/>
                <c:pt idx="0">
                  <c:v>rs41423247*CG (NR3C1)</c:v>
                </c:pt>
                <c:pt idx="1">
                  <c:v>rs41423247*CG (NR3C1)</c:v>
                </c:pt>
                <c:pt idx="2">
                  <c:v>rs41423247*CG (NR3C1)</c:v>
                </c:pt>
                <c:pt idx="3">
                  <c:v>rs41423247*CG (NR3C1)</c:v>
                </c:pt>
                <c:pt idx="4">
                  <c:v>rs1876828*T (CRHR1)</c:v>
                </c:pt>
                <c:pt idx="5">
                  <c:v>rs3793*G (GLCCI1)</c:v>
                </c:pt>
              </c:strCache>
            </c:strRef>
          </c:cat>
          <c:val>
            <c:numRef>
              <c:f>Лист1!$D$5:$D$10</c:f>
              <c:numCache>
                <c:formatCode>General</c:formatCode>
                <c:ptCount val="6"/>
                <c:pt idx="0">
                  <c:v>1.8</c:v>
                </c:pt>
                <c:pt idx="1">
                  <c:v>1.64</c:v>
                </c:pt>
                <c:pt idx="2">
                  <c:v>1.63</c:v>
                </c:pt>
                <c:pt idx="3">
                  <c:v>2.4500000000000002</c:v>
                </c:pt>
                <c:pt idx="4">
                  <c:v>2.39</c:v>
                </c:pt>
                <c:pt idx="5">
                  <c:v>1.83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744-4DA1-9103-097E6CC89A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06225247"/>
        <c:axId val="106528527"/>
      </c:barChart>
      <c:catAx>
        <c:axId val="10622524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106528527"/>
        <c:crosses val="autoZero"/>
        <c:auto val="1"/>
        <c:lblAlgn val="ctr"/>
        <c:lblOffset val="100"/>
        <c:noMultiLvlLbl val="0"/>
      </c:catAx>
      <c:valAx>
        <c:axId val="10652852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62252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tx1"/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9739972185328332E-2"/>
          <c:y val="6.1254118976924586E-2"/>
          <c:w val="0.87350110745740916"/>
          <c:h val="0.7351667921878627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GLCCl1!$S$15</c:f>
              <c:strCache>
                <c:ptCount val="1"/>
                <c:pt idx="0">
                  <c:v>GG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GLCCl1!$R$16:$R$18</c:f>
              <c:strCache>
                <c:ptCount val="3"/>
                <c:pt idx="0">
                  <c:v>Дети с БА </c:v>
                </c:pt>
                <c:pt idx="1">
                  <c:v>Дети с неконтролируемой БА</c:v>
                </c:pt>
                <c:pt idx="2">
                  <c:v>Контрольная группа</c:v>
                </c:pt>
              </c:strCache>
            </c:strRef>
          </c:cat>
          <c:val>
            <c:numRef>
              <c:f>GLCCl1!$S$16:$S$18</c:f>
              <c:numCache>
                <c:formatCode>0.00%</c:formatCode>
                <c:ptCount val="3"/>
                <c:pt idx="0">
                  <c:v>0.2407</c:v>
                </c:pt>
                <c:pt idx="1">
                  <c:v>0.21149999999999999</c:v>
                </c:pt>
                <c:pt idx="2">
                  <c:v>0.16869999999999999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0B-4722-B60B-FBBEC551A5A3}"/>
            </c:ext>
          </c:extLst>
        </c:ser>
        <c:ser>
          <c:idx val="1"/>
          <c:order val="1"/>
          <c:tx>
            <c:strRef>
              <c:f>GLCCl1!$T$15</c:f>
              <c:strCache>
                <c:ptCount val="1"/>
                <c:pt idx="0">
                  <c:v>AG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GLCCl1!$R$16:$R$18</c:f>
              <c:strCache>
                <c:ptCount val="3"/>
                <c:pt idx="0">
                  <c:v>Дети с БА </c:v>
                </c:pt>
                <c:pt idx="1">
                  <c:v>Дети с неконтролируемой БА</c:v>
                </c:pt>
                <c:pt idx="2">
                  <c:v>Контрольная группа</c:v>
                </c:pt>
              </c:strCache>
            </c:strRef>
          </c:cat>
          <c:val>
            <c:numRef>
              <c:f>GLCCl1!$T$16:$T$18</c:f>
              <c:numCache>
                <c:formatCode>0.00%</c:formatCode>
                <c:ptCount val="3"/>
                <c:pt idx="0">
                  <c:v>0.57410000000000005</c:v>
                </c:pt>
                <c:pt idx="1">
                  <c:v>0.59619999999999995</c:v>
                </c:pt>
                <c:pt idx="2">
                  <c:v>0.49399999999999999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0B-4722-B60B-FBBEC551A5A3}"/>
            </c:ext>
          </c:extLst>
        </c:ser>
        <c:ser>
          <c:idx val="2"/>
          <c:order val="2"/>
          <c:tx>
            <c:strRef>
              <c:f>GLCCl1!$U$15</c:f>
              <c:strCache>
                <c:ptCount val="1"/>
                <c:pt idx="0">
                  <c:v>AA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GLCCl1!$R$16:$R$18</c:f>
              <c:strCache>
                <c:ptCount val="3"/>
                <c:pt idx="0">
                  <c:v>Дети с БА </c:v>
                </c:pt>
                <c:pt idx="1">
                  <c:v>Дети с неконтролируемой БА</c:v>
                </c:pt>
                <c:pt idx="2">
                  <c:v>Контрольная группа</c:v>
                </c:pt>
              </c:strCache>
            </c:strRef>
          </c:cat>
          <c:val>
            <c:numRef>
              <c:f>GLCCl1!$U$16:$U$18</c:f>
              <c:numCache>
                <c:formatCode>0.00%</c:formatCode>
                <c:ptCount val="3"/>
                <c:pt idx="0">
                  <c:v>0.1852</c:v>
                </c:pt>
                <c:pt idx="1">
                  <c:v>0.1923</c:v>
                </c:pt>
                <c:pt idx="2">
                  <c:v>0.33729999999999999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F0B-4722-B60B-FBBEC551A5A3}"/>
            </c:ext>
          </c:extLst>
        </c:ser>
        <c:ser>
          <c:idx val="3"/>
          <c:order val="3"/>
          <c:tx>
            <c:strRef>
              <c:f>GLCCl1!$V$15</c:f>
              <c:strCache>
                <c:ptCount val="1"/>
                <c:pt idx="0">
                  <c:v>G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GLCCl1!$R$16:$R$18</c:f>
              <c:strCache>
                <c:ptCount val="3"/>
                <c:pt idx="0">
                  <c:v>Дети с БА </c:v>
                </c:pt>
                <c:pt idx="1">
                  <c:v>Дети с неконтролируемой БА</c:v>
                </c:pt>
                <c:pt idx="2">
                  <c:v>Контрольная группа</c:v>
                </c:pt>
              </c:strCache>
            </c:strRef>
          </c:cat>
          <c:val>
            <c:numRef>
              <c:f>GLCCl1!$V$16:$V$18</c:f>
              <c:numCache>
                <c:formatCode>0.00%</c:formatCode>
                <c:ptCount val="3"/>
                <c:pt idx="0">
                  <c:v>0.52780000000000005</c:v>
                </c:pt>
                <c:pt idx="1">
                  <c:v>0.55359999999999998</c:v>
                </c:pt>
                <c:pt idx="2">
                  <c:v>0.41570000000000001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F0B-4722-B60B-FBBEC551A5A3}"/>
            </c:ext>
          </c:extLst>
        </c:ser>
        <c:ser>
          <c:idx val="4"/>
          <c:order val="4"/>
          <c:tx>
            <c:strRef>
              <c:f>GLCCl1!$W$15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GLCCl1!$R$16:$R$18</c:f>
              <c:strCache>
                <c:ptCount val="3"/>
                <c:pt idx="0">
                  <c:v>Дети с БА </c:v>
                </c:pt>
                <c:pt idx="1">
                  <c:v>Дети с неконтролируемой БА</c:v>
                </c:pt>
                <c:pt idx="2">
                  <c:v>Контрольная группа</c:v>
                </c:pt>
              </c:strCache>
            </c:strRef>
          </c:cat>
          <c:val>
            <c:numRef>
              <c:f>GLCCl1!$W$16:$W$18</c:f>
              <c:numCache>
                <c:formatCode>0.00%</c:formatCode>
                <c:ptCount val="3"/>
                <c:pt idx="0">
                  <c:v>0.47220000000000001</c:v>
                </c:pt>
                <c:pt idx="1">
                  <c:v>0.44640000000000002</c:v>
                </c:pt>
                <c:pt idx="2">
                  <c:v>0.58430000000000004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F0B-4722-B60B-FBBEC551A5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29026752"/>
        <c:axId val="429023472"/>
        <c:axId val="0"/>
      </c:bar3DChart>
      <c:catAx>
        <c:axId val="429026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ru-RU"/>
          </a:p>
        </c:txPr>
        <c:crossAx val="429023472"/>
        <c:crosses val="autoZero"/>
        <c:auto val="1"/>
        <c:lblAlgn val="ctr"/>
        <c:lblOffset val="100"/>
        <c:noMultiLvlLbl val="0"/>
      </c:catAx>
      <c:valAx>
        <c:axId val="429023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9026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5645440049352437"/>
          <c:y val="0"/>
          <c:w val="0.3871696603299043"/>
          <c:h val="0.16628250811607936"/>
        </c:manualLayout>
      </c:layout>
      <c:overlay val="1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C2AD9-7A7B-47A5-A4C1-F88CEC0DCCF2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8E0B6-B036-4689-A673-A4E066EA01CF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7887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C2AD9-7A7B-47A5-A4C1-F88CEC0DCCF2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8E0B6-B036-4689-A673-A4E066EA0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662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C2AD9-7A7B-47A5-A4C1-F88CEC0DCCF2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8E0B6-B036-4689-A673-A4E066EA0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5119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C2AD9-7A7B-47A5-A4C1-F88CEC0DCCF2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8E0B6-B036-4689-A673-A4E066EA01C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95488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C2AD9-7A7B-47A5-A4C1-F88CEC0DCCF2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8E0B6-B036-4689-A673-A4E066EA0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14862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C2AD9-7A7B-47A5-A4C1-F88CEC0DCCF2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8E0B6-B036-4689-A673-A4E066EA01C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0685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C2AD9-7A7B-47A5-A4C1-F88CEC0DCCF2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8E0B6-B036-4689-A673-A4E066EA0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8583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C2AD9-7A7B-47A5-A4C1-F88CEC0DCCF2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8E0B6-B036-4689-A673-A4E066EA0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93069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C2AD9-7A7B-47A5-A4C1-F88CEC0DCCF2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8E0B6-B036-4689-A673-A4E066EA0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932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C2AD9-7A7B-47A5-A4C1-F88CEC0DCCF2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8E0B6-B036-4689-A673-A4E066EA0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882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C2AD9-7A7B-47A5-A4C1-F88CEC0DCCF2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8E0B6-B036-4689-A673-A4E066EA0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146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C2AD9-7A7B-47A5-A4C1-F88CEC0DCCF2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8E0B6-B036-4689-A673-A4E066EA0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822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C2AD9-7A7B-47A5-A4C1-F88CEC0DCCF2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8E0B6-B036-4689-A673-A4E066EA0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4170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C2AD9-7A7B-47A5-A4C1-F88CEC0DCCF2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8E0B6-B036-4689-A673-A4E066EA0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164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C2AD9-7A7B-47A5-A4C1-F88CEC0DCCF2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8E0B6-B036-4689-A673-A4E066EA0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807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C2AD9-7A7B-47A5-A4C1-F88CEC0DCCF2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8E0B6-B036-4689-A673-A4E066EA0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220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C2AD9-7A7B-47A5-A4C1-F88CEC0DCCF2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8E0B6-B036-4689-A673-A4E066EA0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663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FCC2AD9-7A7B-47A5-A4C1-F88CEC0DCCF2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9A8E0B6-B036-4689-A673-A4E066EA0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4310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8E2644A-106D-4B17-9902-73181D3DC2C8}"/>
              </a:ext>
            </a:extLst>
          </p:cNvPr>
          <p:cNvSpPr/>
          <p:nvPr/>
        </p:nvSpPr>
        <p:spPr>
          <a:xfrm>
            <a:off x="1046383" y="28981"/>
            <a:ext cx="1121489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Исследование полиморфных вариантов и уровня метилирования генов, участвующих в метаболизме </a:t>
            </a:r>
            <a:r>
              <a:rPr lang="ru-RU" sz="2000" b="1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глюкокортикостероидов</a:t>
            </a:r>
            <a:r>
              <a:rPr lang="ru-RU" sz="200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у больных бронхиальной астмой и здоровых индивидов</a:t>
            </a:r>
            <a:endParaRPr lang="ru-RU" sz="2000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8F220F6D-AD8B-4370-B9E0-E98C3C1618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65839" cy="1446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C8BD86D-F38C-406A-9D6D-3CB6D32ECB90}"/>
              </a:ext>
            </a:extLst>
          </p:cNvPr>
          <p:cNvSpPr/>
          <p:nvPr/>
        </p:nvSpPr>
        <p:spPr>
          <a:xfrm>
            <a:off x="928262" y="653776"/>
            <a:ext cx="1155618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i="1" dirty="0">
                <a:latin typeface="Calibri" panose="020F0502020204030204" pitchFamily="34" charset="0"/>
                <a:cs typeface="Calibri" panose="020F0502020204030204" pitchFamily="34" charset="0"/>
              </a:rPr>
              <a:t>Федорова Ю.Ю.</a:t>
            </a:r>
            <a:r>
              <a:rPr lang="ru-RU" sz="1600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1600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,4</a:t>
            </a:r>
            <a:r>
              <a:rPr lang="ru-RU" sz="1600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ru-RU" sz="16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Карунас</a:t>
            </a:r>
            <a:r>
              <a:rPr lang="ru-RU" sz="1600" i="1" dirty="0">
                <a:latin typeface="Calibri" panose="020F0502020204030204" pitchFamily="34" charset="0"/>
                <a:cs typeface="Calibri" panose="020F0502020204030204" pitchFamily="34" charset="0"/>
              </a:rPr>
              <a:t> А.С.</a:t>
            </a:r>
            <a:r>
              <a:rPr lang="ru-RU" sz="1600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1,2</a:t>
            </a:r>
            <a:r>
              <a:rPr lang="en-US" sz="1600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,4</a:t>
            </a:r>
            <a:r>
              <a:rPr lang="ru-RU" sz="1600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ru-RU" sz="1600" i="1" dirty="0">
                <a:latin typeface="Calibri" panose="020F0502020204030204" pitchFamily="34" charset="0"/>
                <a:cs typeface="Calibri" panose="020F0502020204030204" pitchFamily="34" charset="0"/>
              </a:rPr>
              <a:t>, Савельева О.Н.</a:t>
            </a:r>
            <a:r>
              <a:rPr lang="ru-RU" sz="1600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ru-RU" sz="1600" i="1" dirty="0">
                <a:latin typeface="Calibri" panose="020F0502020204030204" pitchFamily="34" charset="0"/>
                <a:cs typeface="Calibri" panose="020F0502020204030204" pitchFamily="34" charset="0"/>
              </a:rPr>
              <a:t>, Мурзина Р.Р.</a:t>
            </a:r>
            <a:r>
              <a:rPr lang="ru-RU" sz="1600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ru-RU" sz="16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Гатиятуллин</a:t>
            </a:r>
            <a:r>
              <a:rPr lang="ru-RU" sz="1600" i="1" dirty="0">
                <a:latin typeface="Calibri" panose="020F0502020204030204" pitchFamily="34" charset="0"/>
                <a:cs typeface="Calibri" panose="020F0502020204030204" pitchFamily="34" charset="0"/>
              </a:rPr>
              <a:t> Р.Ф.</a:t>
            </a:r>
            <a:r>
              <a:rPr lang="ru-RU" sz="1600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ru-RU" sz="1600" i="1" dirty="0">
                <a:latin typeface="Calibri" panose="020F0502020204030204" pitchFamily="34" charset="0"/>
                <a:cs typeface="Calibri" panose="020F0502020204030204" pitchFamily="34" charset="0"/>
              </a:rPr>
              <a:t>, Эткина Э.И.</a:t>
            </a:r>
            <a:r>
              <a:rPr lang="ru-RU" sz="1600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ru-RU" sz="16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Хуснутдинова</a:t>
            </a:r>
            <a:r>
              <a:rPr lang="ru-RU" sz="1600" i="1" dirty="0">
                <a:latin typeface="Calibri" panose="020F0502020204030204" pitchFamily="34" charset="0"/>
                <a:cs typeface="Calibri" panose="020F0502020204030204" pitchFamily="34" charset="0"/>
              </a:rPr>
              <a:t> Э.К.</a:t>
            </a:r>
            <a:r>
              <a:rPr lang="ru-RU" sz="1600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1,2</a:t>
            </a:r>
            <a:r>
              <a:rPr lang="en-US" sz="1600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,4</a:t>
            </a:r>
            <a:endParaRPr lang="ru-RU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F6E7008-F656-4FA0-9EC6-BF219F6C1A87}"/>
              </a:ext>
            </a:extLst>
          </p:cNvPr>
          <p:cNvSpPr/>
          <p:nvPr/>
        </p:nvSpPr>
        <p:spPr>
          <a:xfrm>
            <a:off x="1034015" y="915139"/>
            <a:ext cx="1121489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buFontTx/>
              <a:buAutoNum type="arabicPeriod"/>
            </a:pPr>
            <a:r>
              <a:rPr lang="ru-RU" sz="1400" i="1" dirty="0">
                <a:latin typeface="Calibri" panose="020F0502020204030204" pitchFamily="34" charset="0"/>
                <a:cs typeface="Calibri" panose="020F0502020204030204" pitchFamily="34" charset="0"/>
              </a:rPr>
              <a:t>Институт биохимии и генетики УФИЦ РАН, г. Уфа</a:t>
            </a:r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ru-RU" sz="1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ru-RU" sz="1400" i="1" dirty="0">
                <a:latin typeface="Calibri" panose="020F0502020204030204" pitchFamily="34" charset="0"/>
                <a:cs typeface="Calibri" panose="020F0502020204030204" pitchFamily="34" charset="0"/>
              </a:rPr>
              <a:t>ФГБОУ ВО «Башкирский государственный университет», г. Уфа ; 3. ФГБОУ ВО «Башкирский государственный медицинский университет», г. Уфа; 4. ФГБОУ ВО «Санкт-Петербургский государственный университет», г. Санкт-Петербург</a:t>
            </a:r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ru-RU" sz="1400" i="1" dirty="0">
                <a:latin typeface="Calibri" panose="020F0502020204030204" pitchFamily="34" charset="0"/>
                <a:cs typeface="Calibri" panose="020F0502020204030204" pitchFamily="34" charset="0"/>
              </a:rPr>
              <a:t> Источник финансирования: Исследование выполнено при финансовой поддержке РФФИ в рамках проектов №17-04-02195 и №19-31-590055</a:t>
            </a:r>
            <a:r>
              <a:rPr lang="ru-RU" sz="1400" i="1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00EDA0-BD98-401F-B8FA-2088714EAF4D}"/>
              </a:ext>
            </a:extLst>
          </p:cNvPr>
          <p:cNvSpPr txBox="1"/>
          <p:nvPr/>
        </p:nvSpPr>
        <p:spPr>
          <a:xfrm>
            <a:off x="56865" y="1830604"/>
            <a:ext cx="12078269" cy="73866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905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400" b="1" dirty="0">
                <a:latin typeface="Calibri" panose="020F0502020204030204" pitchFamily="34" charset="0"/>
                <a:cs typeface="Calibri" panose="020F0502020204030204" pitchFamily="34" charset="0"/>
              </a:rPr>
              <a:t>Бронхиальная астма (БА) 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является одним из наиболее распространенных тяжелых и </a:t>
            </a:r>
            <a:r>
              <a:rPr lang="ru-RU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инвалидизирующих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 многофакторных заболеваний.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400" b="1" dirty="0">
                <a:latin typeface="Calibri" panose="020F0502020204030204" pitchFamily="34" charset="0"/>
                <a:cs typeface="Calibri" panose="020F0502020204030204" pitchFamily="34" charset="0"/>
              </a:rPr>
              <a:t>Целью настоящего исследования 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явился анализ ассоциаций полиморфных вариантов и уровня метилирования генов, участвующих в метаболизме </a:t>
            </a:r>
            <a:r>
              <a:rPr lang="ru-RU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глюкокортикостероидов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, с риском развития бронхиальной астмы у индивидов, проживающих в Республике Башкортостан. 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69E101F5-7927-40A6-8A0F-177EB2BB08D3}"/>
              </a:ext>
            </a:extLst>
          </p:cNvPr>
          <p:cNvSpPr/>
          <p:nvPr/>
        </p:nvSpPr>
        <p:spPr>
          <a:xfrm>
            <a:off x="77007" y="2463721"/>
            <a:ext cx="3701544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871D7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Материалы и методы</a:t>
            </a:r>
          </a:p>
          <a:p>
            <a:pPr algn="just"/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Образцы ДНК 350 больных БА и 287 здоровых индивидов 2-17 лет русской, татарской и башкирской этнической принадлежности из Республики Башкортостан.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Выделение ДНК методом фенольно- хлороформной экстракции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ПЦР-РТ, ПЦР-ПДРФ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Проведение метил-чувствительного анализа кривых плавления (</a:t>
            </a:r>
            <a:r>
              <a:rPr lang="ru-RU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methylation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sensitive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 HRM)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Секвенирование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HRM 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продуктов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Статистическая обработка результатов (</a:t>
            </a:r>
            <a:r>
              <a:rPr lang="ru-RU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Excel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Plink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 1.7, SPSS и др.)</a:t>
            </a:r>
          </a:p>
          <a:p>
            <a:pPr algn="just"/>
            <a:endParaRPr lang="ru-RU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FDF317B-1588-4038-A1E3-B17CA23AA3D4}"/>
              </a:ext>
            </a:extLst>
          </p:cNvPr>
          <p:cNvSpPr txBox="1"/>
          <p:nvPr/>
        </p:nvSpPr>
        <p:spPr>
          <a:xfrm>
            <a:off x="6282164" y="2510175"/>
            <a:ext cx="28830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rgbClr val="871D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Результаты исследования</a:t>
            </a:r>
          </a:p>
        </p:txBody>
      </p:sp>
      <p:sp>
        <p:nvSpPr>
          <p:cNvPr id="16" name="TextBox 12">
            <a:extLst>
              <a:ext uri="{FF2B5EF4-FFF2-40B4-BE49-F238E27FC236}">
                <a16:creationId xmlns:a16="http://schemas.microsoft.com/office/drawing/2014/main" id="{D59533BC-5191-4B67-9190-D9A4A142FE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3483" y="2782502"/>
            <a:ext cx="8246127" cy="738664"/>
          </a:xfrm>
          <a:prstGeom prst="rect">
            <a:avLst/>
          </a:prstGeom>
          <a:gradFill rotWithShape="1">
            <a:gsLst>
              <a:gs pos="0">
                <a:srgbClr val="7FA7D3">
                  <a:alpha val="14000"/>
                </a:srgbClr>
              </a:gs>
              <a:gs pos="100000">
                <a:srgbClr val="000000">
                  <a:alpha val="35001"/>
                </a:srgbClr>
              </a:gs>
            </a:gsLst>
            <a:lin ang="5400000" scaled="1"/>
          </a:gradFill>
          <a:ln w="12700" algn="ctr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Arial" charset="0"/>
              <a:buNone/>
            </a:pP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Проведен анализ полиморфных вариантов генов </a:t>
            </a:r>
            <a:r>
              <a:rPr lang="pt-BR" sz="1400" b="1" i="1" dirty="0">
                <a:latin typeface="Calibri" panose="020F0502020204030204" pitchFamily="34" charset="0"/>
                <a:cs typeface="Calibri" panose="020F0502020204030204" pitchFamily="34" charset="0"/>
              </a:rPr>
              <a:t>NR3C1, CRHR1, TBX21, GLCCI1, </a:t>
            </a:r>
            <a:r>
              <a:rPr lang="ru-RU" sz="1400" b="1" i="1" dirty="0">
                <a:latin typeface="Calibri" panose="020F0502020204030204" pitchFamily="34" charset="0"/>
                <a:cs typeface="Calibri" panose="020F0502020204030204" pitchFamily="34" charset="0"/>
              </a:rPr>
              <a:t>Т</a:t>
            </a:r>
            <a:r>
              <a:rPr lang="pt-BR" sz="1400" b="1" i="1" dirty="0">
                <a:latin typeface="Calibri" panose="020F0502020204030204" pitchFamily="34" charset="0"/>
                <a:cs typeface="Calibri" panose="020F0502020204030204" pitchFamily="34" charset="0"/>
              </a:rPr>
              <a:t>BXT, FBXL7, ALLC, MAGI2</a:t>
            </a:r>
            <a:r>
              <a:rPr lang="ru-RU" sz="1400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у детей, больных БА, и здоровых индивидов русской, татарской и башкирской этнической принадлежности. </a:t>
            </a:r>
            <a:endParaRPr lang="ru-RU" altLang="ru-RU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1" name="Рисунок 28">
            <a:extLst>
              <a:ext uri="{FF2B5EF4-FFF2-40B4-BE49-F238E27FC236}">
                <a16:creationId xmlns:a16="http://schemas.microsoft.com/office/drawing/2014/main" id="{EA58B607-492A-426E-AC7F-9D71816F1A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68" b="12741"/>
          <a:stretch/>
        </p:blipFill>
        <p:spPr bwMode="auto">
          <a:xfrm>
            <a:off x="400464" y="5675519"/>
            <a:ext cx="3066636" cy="109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Рисунок 34">
            <a:extLst>
              <a:ext uri="{FF2B5EF4-FFF2-40B4-BE49-F238E27FC236}">
                <a16:creationId xmlns:a16="http://schemas.microsoft.com/office/drawing/2014/main" id="{3FB2918D-8F91-41D4-A268-113BF63606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9428" y="4624789"/>
            <a:ext cx="1538687" cy="215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1" name="Прямая со стрелкой 30">
            <a:extLst>
              <a:ext uri="{FF2B5EF4-FFF2-40B4-BE49-F238E27FC236}">
                <a16:creationId xmlns:a16="http://schemas.microsoft.com/office/drawing/2014/main" id="{326FCE96-D870-480B-9B2A-134CD49D6FDB}"/>
              </a:ext>
            </a:extLst>
          </p:cNvPr>
          <p:cNvCxnSpPr>
            <a:cxnSpLocks/>
          </p:cNvCxnSpPr>
          <p:nvPr/>
        </p:nvCxnSpPr>
        <p:spPr bwMode="auto">
          <a:xfrm flipH="1">
            <a:off x="5942599" y="6209290"/>
            <a:ext cx="169416" cy="154480"/>
          </a:xfrm>
          <a:prstGeom prst="straightConnector1">
            <a:avLst/>
          </a:prstGeom>
          <a:ln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Овал 32">
            <a:extLst>
              <a:ext uri="{FF2B5EF4-FFF2-40B4-BE49-F238E27FC236}">
                <a16:creationId xmlns:a16="http://schemas.microsoft.com/office/drawing/2014/main" id="{E878A681-EB5C-426A-82F7-F85D3292E997}"/>
              </a:ext>
            </a:extLst>
          </p:cNvPr>
          <p:cNvSpPr/>
          <p:nvPr/>
        </p:nvSpPr>
        <p:spPr>
          <a:xfrm>
            <a:off x="1471926" y="5941102"/>
            <a:ext cx="114704" cy="2859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1" name="Стрелка: влево 58">
            <a:extLst>
              <a:ext uri="{FF2B5EF4-FFF2-40B4-BE49-F238E27FC236}">
                <a16:creationId xmlns:a16="http://schemas.microsoft.com/office/drawing/2014/main" id="{7EA3A65F-1CFD-4033-B58E-3C0B00C56496}"/>
              </a:ext>
            </a:extLst>
          </p:cNvPr>
          <p:cNvSpPr/>
          <p:nvPr/>
        </p:nvSpPr>
        <p:spPr bwMode="auto">
          <a:xfrm>
            <a:off x="3519904" y="5830251"/>
            <a:ext cx="258647" cy="289838"/>
          </a:xfrm>
          <a:prstGeom prst="lef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8B42145-A0E5-43EA-9DB7-AAB79B7AA6A1}"/>
              </a:ext>
            </a:extLst>
          </p:cNvPr>
          <p:cNvSpPr txBox="1"/>
          <p:nvPr/>
        </p:nvSpPr>
        <p:spPr bwMode="auto">
          <a:xfrm>
            <a:off x="3769276" y="3592596"/>
            <a:ext cx="3479250" cy="954107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  <a:ln>
            <a:solidFill>
              <a:schemeClr val="accent4"/>
            </a:solidFill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altLang="ru-RU" sz="1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Проведен MS-HRM</a:t>
            </a:r>
            <a:r>
              <a:rPr lang="en-US" altLang="ru-RU" sz="1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altLang="ru-RU" sz="1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анализ и секвенирование ПЦР-продуктов </a:t>
            </a:r>
            <a:r>
              <a:rPr lang="ru-RU" altLang="ru-RU" sz="1400" dirty="0" err="1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промоторной</a:t>
            </a:r>
            <a:r>
              <a:rPr lang="ru-RU" altLang="ru-RU" sz="1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области гена </a:t>
            </a:r>
            <a:r>
              <a:rPr lang="en-US" altLang="ru-RU" sz="1400" i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GLLCl1</a:t>
            </a:r>
            <a:r>
              <a:rPr lang="ru-RU" altLang="ru-RU" sz="1400" i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altLang="ru-RU" sz="1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 120 </a:t>
            </a:r>
            <a:r>
              <a:rPr lang="ru-RU" sz="1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пациентов с БА и 100 индивидов контроля</a:t>
            </a:r>
            <a:endParaRPr lang="en-US" sz="1400" i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Прямоугольник 1">
            <a:extLst>
              <a:ext uri="{FF2B5EF4-FFF2-40B4-BE49-F238E27FC236}">
                <a16:creationId xmlns:a16="http://schemas.microsoft.com/office/drawing/2014/main" id="{3403F6A4-FB83-4EDF-B728-5DEBC1C247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7545" y="4630452"/>
            <a:ext cx="1847591" cy="2031325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Обнаружено повышение уровня метилирования </a:t>
            </a:r>
            <a:r>
              <a:rPr lang="ru-RU" altLang="ru-RU" sz="1400" dirty="0" err="1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промоторной</a:t>
            </a:r>
            <a:r>
              <a:rPr lang="ru-RU" altLang="ru-RU" sz="1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области гена </a:t>
            </a:r>
            <a:r>
              <a:rPr lang="en-US" altLang="ru-RU" sz="1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GLCCI</a:t>
            </a:r>
            <a:r>
              <a:rPr lang="ru-RU" altLang="ru-RU" sz="1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у 6,55% больных БА  и отсутствие метилирования гена </a:t>
            </a:r>
            <a:r>
              <a:rPr lang="en-US" altLang="ru-RU" sz="1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GLCCI</a:t>
            </a:r>
            <a:r>
              <a:rPr lang="ru-RU" altLang="ru-RU" sz="1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ru-RU" sz="1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altLang="ru-RU" sz="14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 контроле. </a:t>
            </a:r>
          </a:p>
        </p:txBody>
      </p:sp>
      <p:sp>
        <p:nvSpPr>
          <p:cNvPr id="48" name="Овал 47">
            <a:extLst>
              <a:ext uri="{FF2B5EF4-FFF2-40B4-BE49-F238E27FC236}">
                <a16:creationId xmlns:a16="http://schemas.microsoft.com/office/drawing/2014/main" id="{BCCD3D57-E6CA-4319-AECB-9C5FF86BFF69}"/>
              </a:ext>
            </a:extLst>
          </p:cNvPr>
          <p:cNvSpPr/>
          <p:nvPr/>
        </p:nvSpPr>
        <p:spPr>
          <a:xfrm>
            <a:off x="639534" y="5920158"/>
            <a:ext cx="114705" cy="29389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9" name="Овал 48">
            <a:extLst>
              <a:ext uri="{FF2B5EF4-FFF2-40B4-BE49-F238E27FC236}">
                <a16:creationId xmlns:a16="http://schemas.microsoft.com/office/drawing/2014/main" id="{07B6B2E7-35AF-4BCD-92A0-E5A24ACE76C2}"/>
              </a:ext>
            </a:extLst>
          </p:cNvPr>
          <p:cNvSpPr/>
          <p:nvPr/>
        </p:nvSpPr>
        <p:spPr>
          <a:xfrm>
            <a:off x="3181941" y="5918294"/>
            <a:ext cx="114704" cy="2859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0" name="Овал 49">
            <a:extLst>
              <a:ext uri="{FF2B5EF4-FFF2-40B4-BE49-F238E27FC236}">
                <a16:creationId xmlns:a16="http://schemas.microsoft.com/office/drawing/2014/main" id="{27FAC8F7-A198-4ABE-92DA-88684EF1E3A5}"/>
              </a:ext>
            </a:extLst>
          </p:cNvPr>
          <p:cNvSpPr/>
          <p:nvPr/>
        </p:nvSpPr>
        <p:spPr>
          <a:xfrm>
            <a:off x="632919" y="6475383"/>
            <a:ext cx="114705" cy="29389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" name="Овал 50">
            <a:extLst>
              <a:ext uri="{FF2B5EF4-FFF2-40B4-BE49-F238E27FC236}">
                <a16:creationId xmlns:a16="http://schemas.microsoft.com/office/drawing/2014/main" id="{24435108-DFAD-4E46-B8F5-204F9285089D}"/>
              </a:ext>
            </a:extLst>
          </p:cNvPr>
          <p:cNvSpPr/>
          <p:nvPr/>
        </p:nvSpPr>
        <p:spPr>
          <a:xfrm>
            <a:off x="1465824" y="6475383"/>
            <a:ext cx="114705" cy="29389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2" name="Овал 51">
            <a:extLst>
              <a:ext uri="{FF2B5EF4-FFF2-40B4-BE49-F238E27FC236}">
                <a16:creationId xmlns:a16="http://schemas.microsoft.com/office/drawing/2014/main" id="{5DAD7F64-8D72-4E6F-9101-D6A8F869CCD1}"/>
              </a:ext>
            </a:extLst>
          </p:cNvPr>
          <p:cNvSpPr/>
          <p:nvPr/>
        </p:nvSpPr>
        <p:spPr>
          <a:xfrm>
            <a:off x="3169489" y="6475383"/>
            <a:ext cx="114705" cy="29389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3" name="TextBox 35">
            <a:extLst>
              <a:ext uri="{FF2B5EF4-FFF2-40B4-BE49-F238E27FC236}">
                <a16:creationId xmlns:a16="http://schemas.microsoft.com/office/drawing/2014/main" id="{C0BD9903-C075-4781-A092-AFA5CF71DB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5622" y="5812924"/>
            <a:ext cx="99738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ru-RU" sz="10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 patient DNA</a:t>
            </a:r>
            <a:endParaRPr lang="ru-RU" altLang="ru-RU" sz="10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TextBox 35">
            <a:extLst>
              <a:ext uri="{FF2B5EF4-FFF2-40B4-BE49-F238E27FC236}">
                <a16:creationId xmlns:a16="http://schemas.microsoft.com/office/drawing/2014/main" id="{3EA7BB8E-49FF-481D-8906-89AB50E61B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0481" y="6417761"/>
            <a:ext cx="133402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ru-RU" sz="1000" dirty="0">
                <a:solidFill>
                  <a:schemeClr val="bg2"/>
                </a:solidFill>
              </a:rPr>
              <a:t>100% met</a:t>
            </a:r>
            <a:r>
              <a:rPr lang="ru-RU" altLang="ru-RU" sz="1000" dirty="0">
                <a:solidFill>
                  <a:schemeClr val="bg2"/>
                </a:solidFill>
              </a:rPr>
              <a:t> контроль</a:t>
            </a:r>
          </a:p>
        </p:txBody>
      </p:sp>
      <p:cxnSp>
        <p:nvCxnSpPr>
          <p:cNvPr id="55" name="Прямая со стрелкой 54">
            <a:extLst>
              <a:ext uri="{FF2B5EF4-FFF2-40B4-BE49-F238E27FC236}">
                <a16:creationId xmlns:a16="http://schemas.microsoft.com/office/drawing/2014/main" id="{537C742C-E188-4C19-B78C-9D9279922FEB}"/>
              </a:ext>
            </a:extLst>
          </p:cNvPr>
          <p:cNvCxnSpPr>
            <a:cxnSpLocks/>
          </p:cNvCxnSpPr>
          <p:nvPr/>
        </p:nvCxnSpPr>
        <p:spPr bwMode="auto">
          <a:xfrm flipH="1">
            <a:off x="4549699" y="5230892"/>
            <a:ext cx="127077" cy="170797"/>
          </a:xfrm>
          <a:prstGeom prst="straightConnector1">
            <a:avLst/>
          </a:prstGeom>
          <a:ln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40">
            <a:extLst>
              <a:ext uri="{FF2B5EF4-FFF2-40B4-BE49-F238E27FC236}">
                <a16:creationId xmlns:a16="http://schemas.microsoft.com/office/drawing/2014/main" id="{2238A4F5-CEE2-4582-BD65-2076451E01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6851" y="4953893"/>
            <a:ext cx="81701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ru-RU" sz="12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100% met</a:t>
            </a:r>
            <a:endParaRPr lang="ru-RU" altLang="ru-RU" sz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8" name="Прямая со стрелкой 57">
            <a:extLst>
              <a:ext uri="{FF2B5EF4-FFF2-40B4-BE49-F238E27FC236}">
                <a16:creationId xmlns:a16="http://schemas.microsoft.com/office/drawing/2014/main" id="{4F0FF178-2667-46B1-8636-24F16F8678F1}"/>
              </a:ext>
            </a:extLst>
          </p:cNvPr>
          <p:cNvCxnSpPr>
            <a:cxnSpLocks/>
          </p:cNvCxnSpPr>
          <p:nvPr/>
        </p:nvCxnSpPr>
        <p:spPr bwMode="auto">
          <a:xfrm flipH="1">
            <a:off x="4480083" y="5634980"/>
            <a:ext cx="264563" cy="351463"/>
          </a:xfrm>
          <a:prstGeom prst="straightConnector1">
            <a:avLst/>
          </a:prstGeom>
          <a:ln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39">
            <a:extLst>
              <a:ext uri="{FF2B5EF4-FFF2-40B4-BE49-F238E27FC236}">
                <a16:creationId xmlns:a16="http://schemas.microsoft.com/office/drawing/2014/main" id="{B73EFE1E-504A-405F-9BF9-A589B8AE5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0082" y="5426252"/>
            <a:ext cx="79060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ru-RU" sz="1200" dirty="0">
                <a:solidFill>
                  <a:schemeClr val="bg2"/>
                </a:solidFill>
              </a:rPr>
              <a:t>10% met</a:t>
            </a:r>
            <a:endParaRPr lang="ru-RU" altLang="ru-RU" sz="1200" dirty="0">
              <a:solidFill>
                <a:schemeClr val="bg2"/>
              </a:solidFill>
            </a:endParaRPr>
          </a:p>
        </p:txBody>
      </p:sp>
      <p:sp>
        <p:nvSpPr>
          <p:cNvPr id="60" name="TextBox 35">
            <a:extLst>
              <a:ext uri="{FF2B5EF4-FFF2-40B4-BE49-F238E27FC236}">
                <a16:creationId xmlns:a16="http://schemas.microsoft.com/office/drawing/2014/main" id="{96569ADD-4E12-4BB2-86F3-7702704EF4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0153" y="5806897"/>
            <a:ext cx="107753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ru-RU" sz="1000" dirty="0">
                <a:solidFill>
                  <a:schemeClr val="bg2"/>
                </a:solidFill>
              </a:rPr>
              <a:t>BA patient DNA</a:t>
            </a:r>
            <a:endParaRPr lang="ru-RU" altLang="ru-RU" sz="1000" dirty="0">
              <a:solidFill>
                <a:schemeClr val="bg2"/>
              </a:solidFill>
            </a:endParaRPr>
          </a:p>
        </p:txBody>
      </p:sp>
      <p:cxnSp>
        <p:nvCxnSpPr>
          <p:cNvPr id="61" name="Прямая со стрелкой 60">
            <a:extLst>
              <a:ext uri="{FF2B5EF4-FFF2-40B4-BE49-F238E27FC236}">
                <a16:creationId xmlns:a16="http://schemas.microsoft.com/office/drawing/2014/main" id="{3C62E8F3-5CDF-4777-A64E-7AAAE46DFC95}"/>
              </a:ext>
            </a:extLst>
          </p:cNvPr>
          <p:cNvCxnSpPr/>
          <p:nvPr/>
        </p:nvCxnSpPr>
        <p:spPr bwMode="auto">
          <a:xfrm flipH="1">
            <a:off x="4538562" y="6031843"/>
            <a:ext cx="320590" cy="201706"/>
          </a:xfrm>
          <a:prstGeom prst="straightConnector1">
            <a:avLst/>
          </a:prstGeom>
          <a:ln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2" name="Диаграмма 61">
            <a:extLst>
              <a:ext uri="{FF2B5EF4-FFF2-40B4-BE49-F238E27FC236}">
                <a16:creationId xmlns:a16="http://schemas.microsoft.com/office/drawing/2014/main" id="{4712E05E-8C6F-4BBE-8CC4-F426093683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4809691"/>
              </p:ext>
            </p:extLst>
          </p:nvPr>
        </p:nvGraphicFramePr>
        <p:xfrm>
          <a:off x="7301131" y="3607142"/>
          <a:ext cx="3178581" cy="1597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3" name="TextBox 62">
            <a:extLst>
              <a:ext uri="{FF2B5EF4-FFF2-40B4-BE49-F238E27FC236}">
                <a16:creationId xmlns:a16="http://schemas.microsoft.com/office/drawing/2014/main" id="{57002495-916A-4796-A0BC-EC1B8A904855}"/>
              </a:ext>
            </a:extLst>
          </p:cNvPr>
          <p:cNvSpPr txBox="1"/>
          <p:nvPr/>
        </p:nvSpPr>
        <p:spPr>
          <a:xfrm>
            <a:off x="9581884" y="3716288"/>
            <a:ext cx="9813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rgbClr val="7030A0"/>
                </a:solidFill>
                <a:cs typeface="Times New Roman" panose="02020603050405020304" pitchFamily="18" charset="0"/>
              </a:rPr>
              <a:t>p=0,0</a:t>
            </a:r>
            <a:r>
              <a:rPr lang="ru-RU" sz="800" b="1" dirty="0">
                <a:solidFill>
                  <a:srgbClr val="7030A0"/>
                </a:solidFill>
                <a:cs typeface="Times New Roman" panose="02020603050405020304" pitchFamily="18" charset="0"/>
              </a:rPr>
              <a:t>2</a:t>
            </a:r>
            <a:r>
              <a:rPr lang="en-US" sz="800" b="1" dirty="0">
                <a:solidFill>
                  <a:srgbClr val="7030A0"/>
                </a:solidFill>
                <a:cs typeface="Times New Roman" panose="02020603050405020304" pitchFamily="18" charset="0"/>
              </a:rPr>
              <a:t>, OR=</a:t>
            </a:r>
            <a:r>
              <a:rPr lang="ru-RU" sz="800" b="1" dirty="0">
                <a:solidFill>
                  <a:srgbClr val="7030A0"/>
                </a:solidFill>
                <a:cs typeface="Times New Roman" panose="02020603050405020304" pitchFamily="18" charset="0"/>
              </a:rPr>
              <a:t>1</a:t>
            </a:r>
            <a:r>
              <a:rPr lang="en-US" sz="800" b="1" dirty="0">
                <a:solidFill>
                  <a:srgbClr val="7030A0"/>
                </a:solidFill>
                <a:cs typeface="Times New Roman" panose="02020603050405020304" pitchFamily="18" charset="0"/>
              </a:rPr>
              <a:t>,</a:t>
            </a:r>
            <a:r>
              <a:rPr lang="ru-RU" sz="800" b="1" dirty="0">
                <a:solidFill>
                  <a:srgbClr val="7030A0"/>
                </a:solidFill>
                <a:cs typeface="Times New Roman" panose="02020603050405020304" pitchFamily="18" charset="0"/>
              </a:rPr>
              <a:t>83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34B877B1-B7BD-441A-9299-7D1AEA94B44A}"/>
              </a:ext>
            </a:extLst>
          </p:cNvPr>
          <p:cNvSpPr txBox="1"/>
          <p:nvPr/>
        </p:nvSpPr>
        <p:spPr>
          <a:xfrm>
            <a:off x="9593543" y="3848895"/>
            <a:ext cx="9813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rgbClr val="7030A0"/>
                </a:solidFill>
                <a:cs typeface="Times New Roman" panose="02020603050405020304" pitchFamily="18" charset="0"/>
              </a:rPr>
              <a:t>p=0,0</a:t>
            </a:r>
            <a:r>
              <a:rPr lang="ru-RU" sz="800" b="1" dirty="0">
                <a:solidFill>
                  <a:srgbClr val="7030A0"/>
                </a:solidFill>
                <a:cs typeface="Times New Roman" panose="02020603050405020304" pitchFamily="18" charset="0"/>
              </a:rPr>
              <a:t>1</a:t>
            </a:r>
            <a:r>
              <a:rPr lang="en-US" sz="800" b="1" dirty="0">
                <a:solidFill>
                  <a:srgbClr val="7030A0"/>
                </a:solidFill>
                <a:cs typeface="Times New Roman" panose="02020603050405020304" pitchFamily="18" charset="0"/>
              </a:rPr>
              <a:t>, OR=</a:t>
            </a:r>
            <a:r>
              <a:rPr lang="ru-RU" sz="800" b="1" dirty="0">
                <a:solidFill>
                  <a:srgbClr val="7030A0"/>
                </a:solidFill>
                <a:cs typeface="Times New Roman" panose="02020603050405020304" pitchFamily="18" charset="0"/>
              </a:rPr>
              <a:t>2</a:t>
            </a:r>
            <a:r>
              <a:rPr lang="en-US" sz="800" b="1" dirty="0">
                <a:solidFill>
                  <a:srgbClr val="7030A0"/>
                </a:solidFill>
                <a:cs typeface="Times New Roman" panose="02020603050405020304" pitchFamily="18" charset="0"/>
              </a:rPr>
              <a:t>,</a:t>
            </a:r>
            <a:r>
              <a:rPr lang="ru-RU" sz="800" b="1" dirty="0">
                <a:solidFill>
                  <a:srgbClr val="7030A0"/>
                </a:solidFill>
                <a:cs typeface="Times New Roman" panose="02020603050405020304" pitchFamily="18" charset="0"/>
              </a:rPr>
              <a:t>39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86642652-A260-4010-BBCD-D029C10D47B1}"/>
              </a:ext>
            </a:extLst>
          </p:cNvPr>
          <p:cNvSpPr txBox="1"/>
          <p:nvPr/>
        </p:nvSpPr>
        <p:spPr>
          <a:xfrm>
            <a:off x="9521043" y="4322060"/>
            <a:ext cx="9813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rgbClr val="7030A0"/>
                </a:solidFill>
                <a:cs typeface="Times New Roman" panose="02020603050405020304" pitchFamily="18" charset="0"/>
              </a:rPr>
              <a:t>p=0,0</a:t>
            </a:r>
            <a:r>
              <a:rPr lang="ru-RU" sz="800" b="1" dirty="0">
                <a:solidFill>
                  <a:srgbClr val="7030A0"/>
                </a:solidFill>
                <a:cs typeface="Times New Roman" panose="02020603050405020304" pitchFamily="18" charset="0"/>
              </a:rPr>
              <a:t>4</a:t>
            </a:r>
            <a:r>
              <a:rPr lang="en-US" sz="800" b="1" dirty="0">
                <a:solidFill>
                  <a:srgbClr val="7030A0"/>
                </a:solidFill>
                <a:cs typeface="Times New Roman" panose="02020603050405020304" pitchFamily="18" charset="0"/>
              </a:rPr>
              <a:t>, OR=</a:t>
            </a:r>
            <a:r>
              <a:rPr lang="ru-RU" sz="800" b="1" dirty="0">
                <a:solidFill>
                  <a:srgbClr val="7030A0"/>
                </a:solidFill>
                <a:cs typeface="Times New Roman" panose="02020603050405020304" pitchFamily="18" charset="0"/>
              </a:rPr>
              <a:t>1</a:t>
            </a:r>
            <a:r>
              <a:rPr lang="en-US" sz="800" b="1" dirty="0">
                <a:solidFill>
                  <a:srgbClr val="7030A0"/>
                </a:solidFill>
                <a:cs typeface="Times New Roman" panose="02020603050405020304" pitchFamily="18" charset="0"/>
              </a:rPr>
              <a:t>,</a:t>
            </a:r>
            <a:r>
              <a:rPr lang="ru-RU" sz="800" b="1" dirty="0">
                <a:solidFill>
                  <a:srgbClr val="7030A0"/>
                </a:solidFill>
                <a:cs typeface="Times New Roman" panose="02020603050405020304" pitchFamily="18" charset="0"/>
              </a:rPr>
              <a:t>64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F7EEDF5-1578-4D83-A553-DE2BB58F23CB}"/>
              </a:ext>
            </a:extLst>
          </p:cNvPr>
          <p:cNvSpPr txBox="1"/>
          <p:nvPr/>
        </p:nvSpPr>
        <p:spPr>
          <a:xfrm>
            <a:off x="9503014" y="4514786"/>
            <a:ext cx="9813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rgbClr val="7030A0"/>
                </a:solidFill>
                <a:cs typeface="Times New Roman" panose="02020603050405020304" pitchFamily="18" charset="0"/>
              </a:rPr>
              <a:t>p=0,0</a:t>
            </a:r>
            <a:r>
              <a:rPr lang="ru-RU" sz="800" b="1" dirty="0">
                <a:solidFill>
                  <a:srgbClr val="7030A0"/>
                </a:solidFill>
                <a:cs typeface="Times New Roman" panose="02020603050405020304" pitchFamily="18" charset="0"/>
              </a:rPr>
              <a:t>4</a:t>
            </a:r>
            <a:r>
              <a:rPr lang="en-US" sz="800" b="1" dirty="0">
                <a:solidFill>
                  <a:srgbClr val="7030A0"/>
                </a:solidFill>
                <a:cs typeface="Times New Roman" panose="02020603050405020304" pitchFamily="18" charset="0"/>
              </a:rPr>
              <a:t>, OR=</a:t>
            </a:r>
            <a:r>
              <a:rPr lang="ru-RU" sz="800" b="1" dirty="0">
                <a:solidFill>
                  <a:srgbClr val="7030A0"/>
                </a:solidFill>
                <a:cs typeface="Times New Roman" panose="02020603050405020304" pitchFamily="18" charset="0"/>
              </a:rPr>
              <a:t>1</a:t>
            </a:r>
            <a:r>
              <a:rPr lang="en-US" sz="800" b="1" dirty="0">
                <a:solidFill>
                  <a:srgbClr val="7030A0"/>
                </a:solidFill>
                <a:cs typeface="Times New Roman" panose="02020603050405020304" pitchFamily="18" charset="0"/>
              </a:rPr>
              <a:t>,</a:t>
            </a:r>
            <a:r>
              <a:rPr lang="ru-RU" sz="800" b="1" dirty="0">
                <a:solidFill>
                  <a:srgbClr val="7030A0"/>
                </a:solidFill>
                <a:cs typeface="Times New Roman" panose="02020603050405020304" pitchFamily="18" charset="0"/>
              </a:rPr>
              <a:t>64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D889C8CB-7B0A-4C61-9C85-6AD1F0558B89}"/>
              </a:ext>
            </a:extLst>
          </p:cNvPr>
          <p:cNvSpPr txBox="1"/>
          <p:nvPr/>
        </p:nvSpPr>
        <p:spPr>
          <a:xfrm>
            <a:off x="9598608" y="4707984"/>
            <a:ext cx="9236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rgbClr val="7030A0"/>
                </a:solidFill>
                <a:cs typeface="Times New Roman" panose="02020603050405020304" pitchFamily="18" charset="0"/>
              </a:rPr>
              <a:t>p=0,</a:t>
            </a:r>
            <a:r>
              <a:rPr lang="ru-RU" sz="800" b="1" dirty="0">
                <a:solidFill>
                  <a:srgbClr val="7030A0"/>
                </a:solidFill>
                <a:cs typeface="Times New Roman" panose="02020603050405020304" pitchFamily="18" charset="0"/>
              </a:rPr>
              <a:t>3</a:t>
            </a:r>
            <a:r>
              <a:rPr lang="en-US" sz="800" b="1" dirty="0">
                <a:solidFill>
                  <a:srgbClr val="7030A0"/>
                </a:solidFill>
                <a:cs typeface="Times New Roman" panose="02020603050405020304" pitchFamily="18" charset="0"/>
              </a:rPr>
              <a:t>, OR=</a:t>
            </a:r>
            <a:r>
              <a:rPr lang="ru-RU" sz="800" b="1" dirty="0">
                <a:solidFill>
                  <a:srgbClr val="7030A0"/>
                </a:solidFill>
                <a:cs typeface="Times New Roman" panose="02020603050405020304" pitchFamily="18" charset="0"/>
              </a:rPr>
              <a:t>1,80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211B74B3-AC43-4B10-9F30-454EF9CEE9EA}"/>
              </a:ext>
            </a:extLst>
          </p:cNvPr>
          <p:cNvSpPr txBox="1"/>
          <p:nvPr/>
        </p:nvSpPr>
        <p:spPr>
          <a:xfrm>
            <a:off x="9533692" y="4049240"/>
            <a:ext cx="9813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rgbClr val="7030A0"/>
                </a:solidFill>
                <a:cs typeface="Times New Roman" panose="02020603050405020304" pitchFamily="18" charset="0"/>
              </a:rPr>
              <a:t>p=0,0</a:t>
            </a:r>
            <a:r>
              <a:rPr lang="ru-RU" sz="800" b="1" dirty="0">
                <a:solidFill>
                  <a:srgbClr val="7030A0"/>
                </a:solidFill>
                <a:cs typeface="Times New Roman" panose="02020603050405020304" pitchFamily="18" charset="0"/>
              </a:rPr>
              <a:t>3</a:t>
            </a:r>
            <a:r>
              <a:rPr lang="en-US" sz="800" b="1" dirty="0">
                <a:solidFill>
                  <a:srgbClr val="7030A0"/>
                </a:solidFill>
                <a:cs typeface="Times New Roman" panose="02020603050405020304" pitchFamily="18" charset="0"/>
              </a:rPr>
              <a:t>, OR=</a:t>
            </a:r>
            <a:r>
              <a:rPr lang="ru-RU" sz="800" b="1" dirty="0">
                <a:solidFill>
                  <a:srgbClr val="7030A0"/>
                </a:solidFill>
                <a:cs typeface="Times New Roman" panose="02020603050405020304" pitchFamily="18" charset="0"/>
              </a:rPr>
              <a:t>2</a:t>
            </a:r>
            <a:r>
              <a:rPr lang="en-US" sz="800" b="1" dirty="0">
                <a:solidFill>
                  <a:srgbClr val="7030A0"/>
                </a:solidFill>
                <a:cs typeface="Times New Roman" panose="02020603050405020304" pitchFamily="18" charset="0"/>
              </a:rPr>
              <a:t>,</a:t>
            </a:r>
            <a:r>
              <a:rPr lang="ru-RU" sz="800" b="1" dirty="0">
                <a:solidFill>
                  <a:srgbClr val="7030A0"/>
                </a:solidFill>
                <a:cs typeface="Times New Roman" panose="02020603050405020304" pitchFamily="18" charset="0"/>
              </a:rPr>
              <a:t>45</a:t>
            </a:r>
          </a:p>
        </p:txBody>
      </p:sp>
      <p:sp>
        <p:nvSpPr>
          <p:cNvPr id="70" name="Правая круглая скобка 69">
            <a:extLst>
              <a:ext uri="{FF2B5EF4-FFF2-40B4-BE49-F238E27FC236}">
                <a16:creationId xmlns:a16="http://schemas.microsoft.com/office/drawing/2014/main" id="{24C31EC7-92C6-46BF-B8B2-9DE9740C6BCD}"/>
              </a:ext>
            </a:extLst>
          </p:cNvPr>
          <p:cNvSpPr/>
          <p:nvPr/>
        </p:nvSpPr>
        <p:spPr>
          <a:xfrm>
            <a:off x="8125062" y="3933213"/>
            <a:ext cx="45719" cy="555217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>
            <a:extLst>
              <a:ext uri="{FF2B5EF4-FFF2-40B4-BE49-F238E27FC236}">
                <a16:creationId xmlns:a16="http://schemas.microsoft.com/office/drawing/2014/main" id="{F73E5CF7-E630-4FBC-95FA-6AEF821092D1}"/>
              </a:ext>
            </a:extLst>
          </p:cNvPr>
          <p:cNvSpPr/>
          <p:nvPr/>
        </p:nvSpPr>
        <p:spPr>
          <a:xfrm>
            <a:off x="10606853" y="3587285"/>
            <a:ext cx="171861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сниженное значение МОС50 у больных с БА </a:t>
            </a:r>
          </a:p>
        </p:txBody>
      </p:sp>
      <p:sp>
        <p:nvSpPr>
          <p:cNvPr id="72" name="Правая круглая скобка 71">
            <a:extLst>
              <a:ext uri="{FF2B5EF4-FFF2-40B4-BE49-F238E27FC236}">
                <a16:creationId xmlns:a16="http://schemas.microsoft.com/office/drawing/2014/main" id="{58E173AA-D7D7-4633-BD2E-0DB493BD5F89}"/>
              </a:ext>
            </a:extLst>
          </p:cNvPr>
          <p:cNvSpPr/>
          <p:nvPr/>
        </p:nvSpPr>
        <p:spPr>
          <a:xfrm>
            <a:off x="10550914" y="3724317"/>
            <a:ext cx="72451" cy="344947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Правая круглая скобка 72">
            <a:extLst>
              <a:ext uri="{FF2B5EF4-FFF2-40B4-BE49-F238E27FC236}">
                <a16:creationId xmlns:a16="http://schemas.microsoft.com/office/drawing/2014/main" id="{76EF2AB9-D15D-4997-9579-347F6AD396F2}"/>
              </a:ext>
            </a:extLst>
          </p:cNvPr>
          <p:cNvSpPr/>
          <p:nvPr/>
        </p:nvSpPr>
        <p:spPr>
          <a:xfrm>
            <a:off x="10540384" y="4349537"/>
            <a:ext cx="45719" cy="690682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рямоугольник 73">
            <a:extLst>
              <a:ext uri="{FF2B5EF4-FFF2-40B4-BE49-F238E27FC236}">
                <a16:creationId xmlns:a16="http://schemas.microsoft.com/office/drawing/2014/main" id="{12D290C4-D40B-44F3-BDAF-94A3607F3897}"/>
              </a:ext>
            </a:extLst>
          </p:cNvPr>
          <p:cNvSpPr/>
          <p:nvPr/>
        </p:nvSpPr>
        <p:spPr>
          <a:xfrm>
            <a:off x="10584628" y="4254248"/>
            <a:ext cx="171861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сниженное значение ЖЕЛ,ОФВ1,МОС25,МОС50 у больных с БА </a:t>
            </a:r>
          </a:p>
        </p:txBody>
      </p:sp>
      <p:graphicFrame>
        <p:nvGraphicFramePr>
          <p:cNvPr id="75" name="Диаграмма 74">
            <a:extLst>
              <a:ext uri="{FF2B5EF4-FFF2-40B4-BE49-F238E27FC236}">
                <a16:creationId xmlns:a16="http://schemas.microsoft.com/office/drawing/2014/main" id="{C6EF8965-B6E7-4E31-87FC-E7BC634F81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1891559"/>
              </p:ext>
            </p:extLst>
          </p:nvPr>
        </p:nvGraphicFramePr>
        <p:xfrm>
          <a:off x="8467102" y="5523705"/>
          <a:ext cx="3708834" cy="1312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76" name="Прямоугольная выноска 8">
            <a:extLst>
              <a:ext uri="{FF2B5EF4-FFF2-40B4-BE49-F238E27FC236}">
                <a16:creationId xmlns:a16="http://schemas.microsoft.com/office/drawing/2014/main" id="{47664587-D74E-49A1-B5D3-B0ACDBB6AE4B}"/>
              </a:ext>
            </a:extLst>
          </p:cNvPr>
          <p:cNvSpPr/>
          <p:nvPr/>
        </p:nvSpPr>
        <p:spPr>
          <a:xfrm>
            <a:off x="9292229" y="5357892"/>
            <a:ext cx="731503" cy="317626"/>
          </a:xfrm>
          <a:prstGeom prst="wedgeRectCallout">
            <a:avLst>
              <a:gd name="adj1" fmla="val 729"/>
              <a:gd name="adj2" fmla="val 8148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9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ru-RU" sz="9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=1,</a:t>
            </a:r>
            <a:r>
              <a:rPr lang="en-US" sz="9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57</a:t>
            </a:r>
            <a:endParaRPr lang="ru-RU" sz="9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ru-RU" sz="9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р=0,0</a:t>
            </a:r>
            <a:r>
              <a:rPr lang="en-US" sz="9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9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Прямоугольная выноска 8">
            <a:extLst>
              <a:ext uri="{FF2B5EF4-FFF2-40B4-BE49-F238E27FC236}">
                <a16:creationId xmlns:a16="http://schemas.microsoft.com/office/drawing/2014/main" id="{CC6D3DED-AF90-4B47-8651-3EF3D5B3A4EC}"/>
              </a:ext>
            </a:extLst>
          </p:cNvPr>
          <p:cNvSpPr/>
          <p:nvPr/>
        </p:nvSpPr>
        <p:spPr>
          <a:xfrm>
            <a:off x="9945353" y="5290321"/>
            <a:ext cx="662137" cy="266957"/>
          </a:xfrm>
          <a:prstGeom prst="wedgeRectCallout">
            <a:avLst>
              <a:gd name="adj1" fmla="val 40915"/>
              <a:gd name="adj2" fmla="val 109935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sz="9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US" sz="9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ru-RU" sz="9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=1,74</a:t>
            </a:r>
          </a:p>
          <a:p>
            <a:pPr algn="ctr">
              <a:defRPr/>
            </a:pPr>
            <a:r>
              <a:rPr lang="ru-RU" sz="9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р=0,02</a:t>
            </a:r>
          </a:p>
          <a:p>
            <a:pPr algn="ctr">
              <a:defRPr/>
            </a:pPr>
            <a:endParaRPr lang="ru-RU" sz="1000" b="1" i="1" dirty="0">
              <a:solidFill>
                <a:srgbClr val="002060"/>
              </a:solidFill>
              <a:latin typeface="Tahoma" pitchFamily="34" charset="0"/>
            </a:endParaRPr>
          </a:p>
        </p:txBody>
      </p:sp>
      <p:sp>
        <p:nvSpPr>
          <p:cNvPr id="78" name="Прямоугольник 10">
            <a:extLst>
              <a:ext uri="{FF2B5EF4-FFF2-40B4-BE49-F238E27FC236}">
                <a16:creationId xmlns:a16="http://schemas.microsoft.com/office/drawing/2014/main" id="{F1B6D529-17B3-4D0B-A56B-712E69EE6D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9381" y="5264668"/>
            <a:ext cx="1179146" cy="1569660"/>
          </a:xfrm>
          <a:prstGeom prst="rect">
            <a:avLst/>
          </a:prstGeom>
          <a:solidFill>
            <a:srgbClr val="CEF1FE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Установлена ассоциация аллеля rs37973*</a:t>
            </a:r>
            <a:r>
              <a:rPr lang="en-US" altLang="ru-RU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 </a:t>
            </a:r>
            <a:r>
              <a:rPr lang="ru-RU" altLang="ru-RU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гена GLCCl1 с риском развития БА у татар</a:t>
            </a:r>
          </a:p>
        </p:txBody>
      </p:sp>
    </p:spTree>
    <p:extLst>
      <p:ext uri="{BB962C8B-B14F-4D97-AF65-F5344CB8AC3E}">
        <p14:creationId xmlns:p14="http://schemas.microsoft.com/office/powerpoint/2010/main" val="1145882382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92</TotalTime>
  <Words>451</Words>
  <Application>Microsoft Office PowerPoint</Application>
  <PresentationFormat>Широкоэкранный</PresentationFormat>
  <Paragraphs>35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Century Gothic</vt:lpstr>
      <vt:lpstr>Tahoma</vt:lpstr>
      <vt:lpstr>Wingdings</vt:lpstr>
      <vt:lpstr>Wingdings 3</vt:lpstr>
      <vt:lpstr>Сектор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79373</dc:creator>
  <cp:lastModifiedBy>79373</cp:lastModifiedBy>
  <cp:revision>11</cp:revision>
  <dcterms:created xsi:type="dcterms:W3CDTF">2021-06-25T09:42:27Z</dcterms:created>
  <dcterms:modified xsi:type="dcterms:W3CDTF">2021-06-25T11:14:59Z</dcterms:modified>
</cp:coreProperties>
</file>