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7439600" cy="21059775"/>
  <p:notesSz cx="6858000" cy="9144000"/>
  <p:defaultTextStyle>
    <a:defPPr>
      <a:defRPr lang="ru-RU"/>
    </a:defPPr>
    <a:lvl1pPr marL="0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1pPr>
    <a:lvl2pPr marL="1404838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2pPr>
    <a:lvl3pPr marL="2809677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3pPr>
    <a:lvl4pPr marL="4214515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4pPr>
    <a:lvl5pPr marL="5619354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5pPr>
    <a:lvl6pPr marL="7024192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6pPr>
    <a:lvl7pPr marL="8429031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7pPr>
    <a:lvl8pPr marL="9833869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8pPr>
    <a:lvl9pPr marL="11238708" algn="l" defTabSz="2809677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2D8368"/>
    <a:srgbClr val="218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15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lga\Downloads\data1624018979.547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625605464069856E-2"/>
          <c:y val="1.1706701274621539E-2"/>
          <c:w val="0.96683488557765307"/>
          <c:h val="0.9765865974507569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3B3-4E0A-90D5-97AFCC0238C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3B3-4E0A-90D5-97AFCC0238C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3B3-4E0A-90D5-97AFCC0238C0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3B3-4E0A-90D5-97AFCC0238C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3B3-4E0A-90D5-97AFCC0238C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3B3-4E0A-90D5-97AFCC0238C0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3B3-4E0A-90D5-97AFCC0238C0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3B3-4E0A-90D5-97AFCC0238C0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3B3-4E0A-90D5-97AFCC0238C0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3B3-4E0A-90D5-97AFCC0238C0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3B3-4E0A-90D5-97AFCC0238C0}"/>
              </c:ext>
            </c:extLst>
          </c:dPt>
          <c:cat>
            <c:strRef>
              <c:f>[data1624018979.547016.xlsx]worksheet!$W$3:$W$24</c:f>
              <c:strCache>
                <c:ptCount val="22"/>
                <c:pt idx="0">
                  <c:v>GPI</c:v>
                </c:pt>
                <c:pt idx="1">
                  <c:v>IL1RN</c:v>
                </c:pt>
                <c:pt idx="2">
                  <c:v>IL16</c:v>
                </c:pt>
                <c:pt idx="3">
                  <c:v>FASLG</c:v>
                </c:pt>
                <c:pt idx="4">
                  <c:v>CXCL2</c:v>
                </c:pt>
                <c:pt idx="5">
                  <c:v>LTB</c:v>
                </c:pt>
                <c:pt idx="6">
                  <c:v>IL24</c:v>
                </c:pt>
                <c:pt idx="7">
                  <c:v>IL18</c:v>
                </c:pt>
                <c:pt idx="8">
                  <c:v>CXCL8</c:v>
                </c:pt>
                <c:pt idx="9">
                  <c:v>CXCL1</c:v>
                </c:pt>
                <c:pt idx="10">
                  <c:v>BMP6</c:v>
                </c:pt>
                <c:pt idx="11">
                  <c:v>VEGFA</c:v>
                </c:pt>
                <c:pt idx="12">
                  <c:v>OSM</c:v>
                </c:pt>
                <c:pt idx="13">
                  <c:v>IL7</c:v>
                </c:pt>
                <c:pt idx="14">
                  <c:v>TNFSF13B</c:v>
                </c:pt>
                <c:pt idx="15">
                  <c:v>LTA</c:v>
                </c:pt>
                <c:pt idx="16">
                  <c:v>SPP1</c:v>
                </c:pt>
                <c:pt idx="17">
                  <c:v>MIF</c:v>
                </c:pt>
                <c:pt idx="18">
                  <c:v>IL15</c:v>
                </c:pt>
                <c:pt idx="19">
                  <c:v>CSF1</c:v>
                </c:pt>
                <c:pt idx="20">
                  <c:v>NODAL</c:v>
                </c:pt>
                <c:pt idx="21">
                  <c:v>TNFSF11</c:v>
                </c:pt>
              </c:strCache>
            </c:strRef>
          </c:cat>
          <c:val>
            <c:numRef>
              <c:f>[data1624018979.547016.xlsx]worksheet!$X$3:$X$24</c:f>
              <c:numCache>
                <c:formatCode>General</c:formatCode>
                <c:ptCount val="22"/>
                <c:pt idx="0">
                  <c:v>1.48</c:v>
                </c:pt>
                <c:pt idx="1">
                  <c:v>-4.82</c:v>
                </c:pt>
                <c:pt idx="2">
                  <c:v>5.4</c:v>
                </c:pt>
                <c:pt idx="3">
                  <c:v>2.64</c:v>
                </c:pt>
                <c:pt idx="4">
                  <c:v>-4.34</c:v>
                </c:pt>
                <c:pt idx="5">
                  <c:v>-1.79</c:v>
                </c:pt>
                <c:pt idx="6">
                  <c:v>2.44</c:v>
                </c:pt>
                <c:pt idx="7">
                  <c:v>-1.75</c:v>
                </c:pt>
                <c:pt idx="8">
                  <c:v>-12.92</c:v>
                </c:pt>
                <c:pt idx="9">
                  <c:v>-3.53</c:v>
                </c:pt>
                <c:pt idx="10">
                  <c:v>2.29</c:v>
                </c:pt>
                <c:pt idx="11">
                  <c:v>-1.69</c:v>
                </c:pt>
                <c:pt idx="12">
                  <c:v>3.36</c:v>
                </c:pt>
                <c:pt idx="13">
                  <c:v>2.13</c:v>
                </c:pt>
                <c:pt idx="14">
                  <c:v>-1.69</c:v>
                </c:pt>
                <c:pt idx="15">
                  <c:v>1.75</c:v>
                </c:pt>
                <c:pt idx="16">
                  <c:v>-1.71</c:v>
                </c:pt>
                <c:pt idx="17">
                  <c:v>-1.27</c:v>
                </c:pt>
                <c:pt idx="18">
                  <c:v>-1.31</c:v>
                </c:pt>
                <c:pt idx="19">
                  <c:v>2.4</c:v>
                </c:pt>
                <c:pt idx="20">
                  <c:v>1.96</c:v>
                </c:pt>
                <c:pt idx="21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3B3-4E0A-90D5-97AFCC023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4063919"/>
        <c:axId val="1344062671"/>
      </c:barChart>
      <c:catAx>
        <c:axId val="134406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4062671"/>
        <c:crosses val="autoZero"/>
        <c:auto val="1"/>
        <c:lblAlgn val="ctr"/>
        <c:lblOffset val="100"/>
        <c:noMultiLvlLbl val="0"/>
      </c:catAx>
      <c:valAx>
        <c:axId val="1344062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CCFF">
                  <a:alpha val="34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4063919"/>
        <c:crosses val="autoZero"/>
        <c:crossBetween val="between"/>
      </c:valAx>
      <c:spPr>
        <a:solidFill>
          <a:srgbClr val="FFCCFF"/>
        </a:solidFill>
        <a:ln>
          <a:solidFill>
            <a:srgbClr val="FFCCFF"/>
          </a:solidFill>
        </a:ln>
        <a:effectLst/>
      </c:spPr>
    </c:plotArea>
    <c:plotVisOnly val="1"/>
    <c:dispBlanksAs val="gap"/>
    <c:showDLblsOverMax val="0"/>
  </c:chart>
  <c:spPr>
    <a:solidFill>
      <a:srgbClr val="FFCCFF">
        <a:alpha val="97647"/>
      </a:srgbClr>
    </a:solidFill>
    <a:ln>
      <a:solidFill>
        <a:schemeClr val="accent4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9950" y="3446590"/>
            <a:ext cx="28079700" cy="7331922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950" y="11061258"/>
            <a:ext cx="28079700" cy="5084569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792714" y="1121238"/>
            <a:ext cx="8072914" cy="1784718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3973" y="1121238"/>
            <a:ext cx="23750746" cy="1784718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8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10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473" y="5250322"/>
            <a:ext cx="32291655" cy="876028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473" y="14093478"/>
            <a:ext cx="32291655" cy="4606824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51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3973" y="5606190"/>
            <a:ext cx="15911830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53798" y="5606190"/>
            <a:ext cx="15911830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52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1121240"/>
            <a:ext cx="32291655" cy="40705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851" y="5162572"/>
            <a:ext cx="15838704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8851" y="7692668"/>
            <a:ext cx="15838704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53798" y="5162572"/>
            <a:ext cx="15916706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53798" y="7692668"/>
            <a:ext cx="15916706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8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8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3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03985"/>
            <a:ext cx="12075244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6706" y="3032219"/>
            <a:ext cx="18953798" cy="1496609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17933"/>
            <a:ext cx="12075244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03985"/>
            <a:ext cx="12075244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16706" y="3032219"/>
            <a:ext cx="18953798" cy="1496609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17933"/>
            <a:ext cx="12075244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5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3973" y="1121240"/>
            <a:ext cx="32291655" cy="407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3973" y="5606190"/>
            <a:ext cx="32291655" cy="1336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973" y="19519293"/>
            <a:ext cx="8423910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823A-B52F-4653-81E9-CC2962BBDAA9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1868" y="19519293"/>
            <a:ext cx="1263586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41718" y="19519293"/>
            <a:ext cx="8423910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3EE91-188E-459B-AD50-4FC367971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4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8368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539013" y="762824"/>
            <a:ext cx="21144006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665413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65413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65413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65413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65413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6541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6541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6541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6541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Молекулярные маркеры СД2 при ожирении: экспрессионный профиль генов, ключевых молекул генов воспалительного ответа в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мононуклеарных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клетках периферической крови</a:t>
            </a:r>
          </a:p>
          <a:p>
            <a:endParaRPr lang="ru-RU" alt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Кочетова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О.В.,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Ахмадишина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Л.З.,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Авзалетдинова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Д.Ш.,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Шангареева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З.А.,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Корытина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Г.Ф.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биохимии и генетики Уфимского федерального исследовательского центра Российской академии наук, Уфа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Башкирский государственный медицинский университет, (БГМУ), Уфа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фонд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фундаментальных исследований (№20-013-00261 А)</a:t>
            </a:r>
          </a:p>
        </p:txBody>
      </p:sp>
      <p:pic>
        <p:nvPicPr>
          <p:cNvPr id="1026" name="Picture 2" descr="Официальный сайт Института биохимии и генети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1476" y="264993"/>
            <a:ext cx="8970827" cy="331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9580" y="4494488"/>
            <a:ext cx="15892787" cy="15604272"/>
          </a:xfrm>
          <a:prstGeom prst="rect">
            <a:avLst/>
          </a:prstGeom>
          <a:noFill/>
          <a:ln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 2 типа (СД2)  — метаболическое многофакторное, генетически обусловленное, опасное для жизни заболевание. Характеризуется хронической гипергликемией, приводит к серьезным медицинским, психосоциальным, физическим и экономическим последствиям. Известно, что одним из факторов СД2 является ожирение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Scott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J.,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Жировая ткань является местом образования фактора, который ингибирует действие инсулина. Показано, что жировая ткань играет роль в развитии механизмов воспаления, стимулируя синтез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провоспалительных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цитокинов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которые, в свою очередь,  способствуют развитию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инсулинорезистентности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явился анализ профиля экспрессии комплекса функционально взаимосвязанных генов (цитокинов,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хемокинов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другие ключевые молекулы  воспалительного ответа)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мононуклеарах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периферической крови у пациентов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СД2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контрольной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группе, а также у пациентов с СД2 с ожирением.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экспрессии 84 генов иммунного ответа исследовали методом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-ПЦР на приборе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BioRad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CFX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набором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Profiler PCR Arrays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Cytokines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Chemokines PCR Array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Qiagen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Приготовление компонентов для проведения реакции проводили согласно протоколу производителя (RT2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PCR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Handbook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Qiagen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qiagen.com). Определение относительного уровня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исследуемых генов с помощью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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референсные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гены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GAPDH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Глицеральдегид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3-фосфатдегидрогеназа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RPLP0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рибосомальный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белок, большой,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P0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проводили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использованием облачного приложения на сайте производителя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qiagen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проводился с использованием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мононуклеаров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периферической крови у пациентов с СД2 (N=10)  и в контрольной группе (N=10). Пациенты и контроль были подобраны по полу, возрасту, принадлежали к этнической группе татар. Пациенты имели индекс массы тела (ИМТ) более 29 кг/м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Контрольная группа ИМТ менее 25 кг/м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пациенты находились на лечении в городской клинической больнице №21 г. Уфы, получали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метформин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одного года.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проведен анализ транскрипционной активности генов: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Адипонектин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ADIPOQ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костные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морфогенетические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BMP7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комплемента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5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C5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хемокинов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CCL1, CCL11, CCL13, CCL17, CCL18, CCL19, CCL2, CCL20, CCL21, CCL22, CCL24, CCL3, CCL5, CCL7, CCL8, CX3CL1, CXCL1, CXCL10, CXCL11, CXCL12, CXCL13, CXCL16, CXCL2, CXCL5, CXCL9,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XCL1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гена, кодирующего 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CD40LG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колониестимулирующие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CNTF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CSF1, CSF2, CSF3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гены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семейств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TNF FASLG, LTA, LTB, TNF, TNFRSF11B, TNFSF10, TNFSF11, TNFSF13B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Интерлейкины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IL10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IL11, IL12A, IL12B, IL13, IL15, IL16, IL17A, IL17F, IL18, IL1A, IL1B, IL1RN, IL2, IL21, IL22, IL23A, IL24, IL27, IL3, IL4, IL5, IL6, IL7, IL8, IL9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цитокины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TGFB2, IFNG, IFNA2, LIF, MIF, OSM,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тромбопоэтин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THPO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 эндотелия сосудов А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VEGFA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глюкозо-6-фосфат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изомеразу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миостатин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MSTN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семейство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роста нервов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бета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тромбоглобулин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PPBP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остеопонтин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SPP1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70284" y="3384155"/>
            <a:ext cx="3671656" cy="942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525" dirty="0">
                <a:solidFill>
                  <a:srgbClr val="FF0000"/>
                </a:solidFill>
              </a:rPr>
              <a:t>Результаты</a:t>
            </a:r>
            <a:r>
              <a:rPr lang="ru-RU" sz="5525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21141" y="12871891"/>
            <a:ext cx="6935649" cy="942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525" dirty="0">
                <a:solidFill>
                  <a:srgbClr val="FF0000"/>
                </a:solidFill>
              </a:rPr>
              <a:t>Заключение и выводы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066328" y="4601356"/>
            <a:ext cx="156106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проведенного исследования выявлены гены, транскрипционная активность,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в лейкоцитах крови изменяется у больных СД2 по сравнению с контролем.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307483"/>
              </p:ext>
            </p:extLst>
          </p:nvPr>
        </p:nvGraphicFramePr>
        <p:xfrm>
          <a:off x="17224731" y="6011859"/>
          <a:ext cx="10362093" cy="595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16924132" y="12300612"/>
            <a:ext cx="10662691" cy="8279190"/>
          </a:xfrm>
          <a:prstGeom prst="rect">
            <a:avLst/>
          </a:prstGeom>
          <a:ln>
            <a:solidFill>
              <a:srgbClr val="FFCCFF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Значимые  изменения экспрессии  (P&lt;0.05) в общей группе больных СД2 по сравнению с контролем были установлены для генов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GPI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FASLG, IL16,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IL24,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OSM, CSF1, BMP6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этом профиль экспрессии этих генов у больных СД2 характеризуется  повышением   уровня от 2.1 до 6.7 раз по сравнению со здоровыми индивидами.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Повышенный уровень экспрессии на уровне тенденции был выявлен для генов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IL17, NODAL, TNFSF11, LTA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(H=0.08)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экспрессии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генов 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CXCL8,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CXCL1, CXCL2, CXCL10,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CCL2, IL1RN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снижением уровня от 2.1 до 8.78 раз по сравнению со здоровыми индивидами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Сниженный уровень профиля экспрессии на уровне тенденции был выявлен для генов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LTB, LTA, VEGFA, TNFSF13B, SPP1, MIF, IL15.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литературы экспрессионные профили этих генов у больных СД2 с ожирением, напротив, являются повышенными, в нашем случае, пациенты СД2 длительное  время получали терапию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метформином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Zhihui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Xiao, 2017]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результаты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показывают, что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метформин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ингибирует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-индуцированную экспрессию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хемокинов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сигнальные пути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κB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J, 2018]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055438" y="14275637"/>
            <a:ext cx="8077215" cy="6124754"/>
          </a:xfrm>
          <a:prstGeom prst="rect">
            <a:avLst/>
          </a:prstGeom>
          <a:noFill/>
          <a:ln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проведенного исследования  , получены данные указывающие на роль системы иммунного ответа в развитием сахарного диабета 2 типа с ожирением.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Нами подтверждены повышенные уровни экспрессий генов 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GPI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FASLG, IL16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больных СД2 впервые выявлена повышенная   экспрессия генов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CSF1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пациентов СД2.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было показано снижение экспрессии генов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CXCL8, CXCL1, CXCL2, CXCL10, CCL2, IL1RN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Наше исследование показало, что пациенты СД2, получающие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метформин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сниженный уровень экспрессии генов медиаторов воспаления.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98589" y="6108479"/>
            <a:ext cx="9301293" cy="541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6138</TotalTime>
  <Words>549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 3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80</cp:revision>
  <dcterms:created xsi:type="dcterms:W3CDTF">2021-06-17T06:55:55Z</dcterms:created>
  <dcterms:modified xsi:type="dcterms:W3CDTF">2021-06-23T05:33:50Z</dcterms:modified>
</cp:coreProperties>
</file>