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33" d="100"/>
          <a:sy n="133" d="100"/>
        </p:scale>
        <p:origin x="-312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65EB-D9AD-4CDD-8294-98C932A4107C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9B5B-8244-4735-8D30-2DA49ABA3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65EB-D9AD-4CDD-8294-98C932A4107C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9B5B-8244-4735-8D30-2DA49ABA3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65EB-D9AD-4CDD-8294-98C932A4107C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9B5B-8244-4735-8D30-2DA49ABA3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65EB-D9AD-4CDD-8294-98C932A4107C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9B5B-8244-4735-8D30-2DA49ABA3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65EB-D9AD-4CDD-8294-98C932A4107C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9B5B-8244-4735-8D30-2DA49ABA3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65EB-D9AD-4CDD-8294-98C932A4107C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9B5B-8244-4735-8D30-2DA49ABA3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65EB-D9AD-4CDD-8294-98C932A4107C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9B5B-8244-4735-8D30-2DA49ABA3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65EB-D9AD-4CDD-8294-98C932A4107C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9B5B-8244-4735-8D30-2DA49ABA3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65EB-D9AD-4CDD-8294-98C932A4107C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9B5B-8244-4735-8D30-2DA49ABA3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65EB-D9AD-4CDD-8294-98C932A4107C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9B5B-8244-4735-8D30-2DA49ABA3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65EB-D9AD-4CDD-8294-98C932A4107C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9B5B-8244-4735-8D30-2DA49ABA3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F65EB-D9AD-4CDD-8294-98C932A4107C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E9B5B-8244-4735-8D30-2DA49ABA3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71420"/>
            <a:ext cx="828680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Популяционные особенности генов иммунной системы, связанные с </a:t>
            </a:r>
            <a:r>
              <a:rPr lang="ru-RU" sz="1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идиопатической</a:t>
            </a:r>
            <a:r>
              <a: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формой </a:t>
            </a:r>
            <a:r>
              <a:rPr lang="ru-RU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привычного </a:t>
            </a:r>
            <a:r>
              <a:rPr lang="ru-RU" sz="1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невынашивания</a:t>
            </a:r>
            <a:r>
              <a:rPr lang="ru-RU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казахской популяции</a:t>
            </a:r>
          </a:p>
          <a:p>
            <a:pPr algn="ctr"/>
            <a:r>
              <a:rPr lang="ru-RU" sz="1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Муртазалиева</a:t>
            </a:r>
            <a:r>
              <a:rPr lang="ru-RU" sz="1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А.В., </a:t>
            </a:r>
            <a:r>
              <a:rPr lang="ru-RU" sz="1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Святова</a:t>
            </a:r>
            <a:r>
              <a:rPr lang="ru-RU" sz="1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Г.С., Березина Г.М</a:t>
            </a:r>
            <a:r>
              <a:rPr lang="ru-RU" sz="1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1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Акционерное общество «Научный центр акушерства, гинекологии и </a:t>
            </a:r>
            <a:r>
              <a:rPr lang="ru-RU" sz="1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перинатологии</a:t>
            </a:r>
            <a:r>
              <a:rPr lang="ru-RU" sz="1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», </a:t>
            </a:r>
            <a:r>
              <a:rPr lang="ru-RU" sz="1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Алматы</a:t>
            </a:r>
            <a:r>
              <a:rPr lang="ru-RU" sz="1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Казахстан</a:t>
            </a:r>
            <a:r>
              <a:rPr lang="en-US" sz="1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respmgk@mail.ru</a:t>
            </a:r>
            <a:endParaRPr lang="ru-RU" sz="1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5" descr="http://ncagip.kz/images/joomla_blac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76472"/>
          <a:stretch>
            <a:fillRect/>
          </a:stretch>
        </p:blipFill>
        <p:spPr bwMode="auto">
          <a:xfrm>
            <a:off x="1" y="1"/>
            <a:ext cx="791491" cy="7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027" y="12367"/>
            <a:ext cx="737973" cy="630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0" y="857238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Введение. 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Привычное </a:t>
            </a:r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невынашивание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беременности 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(ПНБ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), определяемое как </a:t>
            </a:r>
            <a:r>
              <a:rPr lang="ru-RU" sz="1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самопроизвольное прерывание беременности два и более раза подряд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представляет собой гетерогенное расстройство. По данным ВОЗ частота ПНБ составляет </a:t>
            </a:r>
            <a:r>
              <a:rPr lang="ru-RU" sz="1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20%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не имеет тенденции к снижению, несмотря на эффективные современные методы диагностики и 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лечения. </a:t>
            </a:r>
            <a:r>
              <a:rPr lang="ru-RU" sz="1000" b="1" dirty="0" smtClean="0">
                <a:solidFill>
                  <a:srgbClr val="C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30</a:t>
            </a:r>
            <a:r>
              <a:rPr lang="ru-RU" sz="1000" b="1" dirty="0" smtClean="0">
                <a:solidFill>
                  <a:srgbClr val="C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% 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случаев ПНБ не имеют объяснимой этиологии и эффективной терапии, поэтому  их относят к </a:t>
            </a:r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идиопатической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форме ПНБ (иПНБ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)</a:t>
            </a:r>
            <a:endParaRPr lang="ru-RU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1571618"/>
            <a:ext cx="342899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Целью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исследования 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явилось изучение популяционных особенностей генотипов 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генов 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предрасположенности к иПНБ иммунной 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системы: </a:t>
            </a:r>
            <a:r>
              <a:rPr lang="ru-RU" sz="1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IFNG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(rs2069727) T874A, </a:t>
            </a:r>
            <a:r>
              <a:rPr lang="ru-RU" sz="1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IL1B 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(rs1143634) C3954T, </a:t>
            </a:r>
            <a:r>
              <a:rPr lang="ru-RU" sz="1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IL6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(rs1800796) G572C, </a:t>
            </a:r>
            <a:r>
              <a:rPr lang="ru-RU" sz="1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IL10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(rs1800896) 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G1082A, </a:t>
            </a:r>
            <a:r>
              <a:rPr lang="ru-RU" sz="1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CTLA4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(rs3087243) CT60 G/A, </a:t>
            </a:r>
            <a:r>
              <a:rPr lang="ru-RU" sz="1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CX3CR1 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(rs3732379) 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Val249Ile</a:t>
            </a:r>
            <a:endParaRPr lang="ru-RU" sz="1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438" y="4029028"/>
            <a:ext cx="32861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Группа популяционного контроля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1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36</a:t>
            </a:r>
            <a:r>
              <a:rPr lang="en-US" sz="1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00</a:t>
            </a:r>
            <a:r>
              <a:rPr lang="ru-RU" sz="1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лиц казахской национальности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1406" y="2714626"/>
            <a:ext cx="3357586" cy="21431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  <a:defRPr/>
            </a:pPr>
            <a:r>
              <a:rPr lang="ru-RU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Материалы </a:t>
            </a:r>
            <a:r>
              <a:rPr lang="ru-RU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методы </a:t>
            </a:r>
            <a:r>
              <a:rPr lang="ru-RU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исследования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1438" y="4364194"/>
            <a:ext cx="35718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Молекулярно-генетическое </a:t>
            </a:r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генотипирование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PCR Real-Time 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TaqMan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Assay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1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Статистический метод с использованием программ </a:t>
            </a:r>
            <a:r>
              <a:rPr lang="en-US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STATA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13, </a:t>
            </a:r>
            <a:r>
              <a:rPr lang="en-US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PLINK</a:t>
            </a:r>
            <a:endParaRPr lang="ru-RU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438" y="2928940"/>
            <a:ext cx="33575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k-KZ" alt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Проанализированы </a:t>
            </a:r>
            <a:r>
              <a:rPr lang="kk-KZ" alt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результаты GWAS и мета-анализа </a:t>
            </a:r>
            <a:r>
              <a:rPr lang="kk-KZ" alt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ПНБ, </a:t>
            </a:r>
            <a:r>
              <a:rPr lang="kk-KZ" alt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проведен QC контроль (р&lt;5x10</a:t>
            </a:r>
            <a:r>
              <a:rPr lang="kk-KZ" altLang="ru-RU" sz="10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-8</a:t>
            </a:r>
            <a:r>
              <a:rPr lang="kk-KZ" alt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cluster plot inspection, </a:t>
            </a:r>
            <a:r>
              <a:rPr lang="en-US" alt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HWE test</a:t>
            </a:r>
            <a:r>
              <a:rPr lang="kk-KZ" alt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т.д</a:t>
            </a:r>
            <a:r>
              <a:rPr lang="kk-KZ" alt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.), отобраны </a:t>
            </a:r>
            <a:r>
              <a:rPr lang="kk-KZ" alt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статистически </a:t>
            </a:r>
            <a:r>
              <a:rPr lang="kk-KZ" alt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alt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значимые SNPs полиморфизмы, 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ответственные 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за нарушения иммунного ответа, про- и противовоспалительные процессы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9" descr="E:\freeze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3860" r="14167" b="762"/>
          <a:stretch>
            <a:fillRect/>
          </a:stretch>
        </p:blipFill>
        <p:spPr bwMode="auto">
          <a:xfrm>
            <a:off x="9690253" y="2380910"/>
            <a:ext cx="1716655" cy="1928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35" descr="http://www.megamedportal.ru/files/onko/Krov_v_probirkakh_811_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7186" y="3482108"/>
            <a:ext cx="1334814" cy="893849"/>
          </a:xfrm>
          <a:prstGeom prst="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3571868" y="1806408"/>
          <a:ext cx="2714644" cy="1958400"/>
        </p:xfrm>
        <a:graphic>
          <a:graphicData uri="http://schemas.openxmlformats.org/drawingml/2006/table">
            <a:tbl>
              <a:tblPr/>
              <a:tblGrid>
                <a:gridCol w="857256"/>
                <a:gridCol w="357190"/>
                <a:gridCol w="428628"/>
                <a:gridCol w="571504"/>
                <a:gridCol w="500066"/>
              </a:tblGrid>
              <a:tr h="122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Популяция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MAF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χ2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</a:t>
                      </a:r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00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i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IFNG </a:t>
                      </a: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(rs2069727) T874A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2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Казахстан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700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0,25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Европа*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503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0,46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57,313**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&lt;0,001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Восточная Азия</a:t>
                      </a:r>
                      <a:r>
                        <a:rPr lang="en-US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*</a:t>
                      </a:r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504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0,16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13,953**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&lt;0,001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Южная Азия</a:t>
                      </a:r>
                      <a:r>
                        <a:rPr lang="en-US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*</a:t>
                      </a:r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489</a:t>
                      </a:r>
                      <a:endParaRPr lang="ru-RU" sz="8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0,39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26,708**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&lt;0,001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00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i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IL1B</a:t>
                      </a: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(rs1143634) C3954T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2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Казахстан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700</a:t>
                      </a:r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0,17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Европа*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503</a:t>
                      </a:r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0,25</a:t>
                      </a:r>
                      <a:endParaRPr lang="ru-RU" sz="8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11,694**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&lt;0,001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Восточная Азия</a:t>
                      </a:r>
                      <a:r>
                        <a:rPr lang="en-US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*</a:t>
                      </a:r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504</a:t>
                      </a:r>
                      <a:endParaRPr lang="ru-RU" sz="8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0,023</a:t>
                      </a:r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761,964**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&lt;0,001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Южная Азия</a:t>
                      </a:r>
                      <a:r>
                        <a:rPr lang="en-US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*</a:t>
                      </a:r>
                      <a:endParaRPr lang="ru-RU" sz="8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489</a:t>
                      </a:r>
                      <a:endParaRPr lang="ru-RU" sz="8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0,15</a:t>
                      </a:r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0,912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0,340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00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i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IL6 </a:t>
                      </a: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(rs1800796) G572C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2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Казахстан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700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0,35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Европа*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503</a:t>
                      </a:r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0,048</a:t>
                      </a:r>
                      <a:endParaRPr lang="ru-RU" sz="8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154,053**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&lt;0,001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Восточная Азия</a:t>
                      </a:r>
                      <a:r>
                        <a:rPr lang="en-US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*</a:t>
                      </a:r>
                      <a:endParaRPr lang="ru-RU" sz="8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504</a:t>
                      </a:r>
                      <a:endParaRPr lang="ru-RU" sz="8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0,79</a:t>
                      </a:r>
                      <a:endParaRPr lang="ru-RU" sz="8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226,207**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&lt;0,001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Южная Азия</a:t>
                      </a:r>
                      <a:r>
                        <a:rPr lang="en-US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*</a:t>
                      </a:r>
                      <a:endParaRPr lang="ru-RU" sz="8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489</a:t>
                      </a:r>
                      <a:endParaRPr lang="ru-RU" sz="8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0,40</a:t>
                      </a:r>
                      <a:endParaRPr lang="ru-RU" sz="8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3,186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0,075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6286512" y="1806408"/>
          <a:ext cx="2714644" cy="1958400"/>
        </p:xfrm>
        <a:graphic>
          <a:graphicData uri="http://schemas.openxmlformats.org/drawingml/2006/table">
            <a:tbl>
              <a:tblPr/>
              <a:tblGrid>
                <a:gridCol w="857256"/>
                <a:gridCol w="357190"/>
                <a:gridCol w="428628"/>
                <a:gridCol w="571504"/>
                <a:gridCol w="500066"/>
              </a:tblGrid>
              <a:tr h="122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Популяция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MAF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χ2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</a:t>
                      </a:r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00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i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IL10 </a:t>
                      </a: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(rs1800896) G1082A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Казахстан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700</a:t>
                      </a:r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0,23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Европа*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503</a:t>
                      </a:r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0,45</a:t>
                      </a:r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64,510**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&lt;0,001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Восточная Азия</a:t>
                      </a:r>
                      <a:r>
                        <a:rPr lang="en-US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*</a:t>
                      </a:r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504</a:t>
                      </a:r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0,05</a:t>
                      </a:r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73,005**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&lt;0,001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Южная Азия</a:t>
                      </a:r>
                      <a:r>
                        <a:rPr lang="en-US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*</a:t>
                      </a:r>
                      <a:endParaRPr lang="ru-RU" sz="8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489</a:t>
                      </a:r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0,24</a:t>
                      </a:r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0,138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0,711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00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800" i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CTLA4 (rs3087243) CT60 G/A</a:t>
                      </a:r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Казахстан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700</a:t>
                      </a:r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0,32</a:t>
                      </a:r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Европа*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505</a:t>
                      </a:r>
                      <a:endParaRPr lang="ru-RU" sz="8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0,470</a:t>
                      </a:r>
                      <a:endParaRPr lang="ru-RU" sz="8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27.686</a:t>
                      </a:r>
                      <a:r>
                        <a:rPr lang="en-US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**</a:t>
                      </a:r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˂</a:t>
                      </a:r>
                      <a:r>
                        <a:rPr lang="en-US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0,001</a:t>
                      </a:r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Восточная Азия</a:t>
                      </a:r>
                      <a:r>
                        <a:rPr lang="en-US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*</a:t>
                      </a:r>
                      <a:endParaRPr lang="ru-RU" sz="8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504</a:t>
                      </a:r>
                      <a:endParaRPr lang="ru-RU" sz="8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0,263</a:t>
                      </a:r>
                      <a:endParaRPr lang="ru-RU" sz="8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4.423</a:t>
                      </a:r>
                      <a:r>
                        <a:rPr lang="en-US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**</a:t>
                      </a:r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0,036</a:t>
                      </a:r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Южная Азия</a:t>
                      </a:r>
                      <a:r>
                        <a:rPr lang="en-US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*</a:t>
                      </a:r>
                      <a:endParaRPr lang="ru-RU" sz="8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489</a:t>
                      </a:r>
                      <a:endParaRPr lang="ru-RU" sz="8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0,627</a:t>
                      </a:r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110.367</a:t>
                      </a:r>
                      <a:r>
                        <a:rPr lang="en-US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**</a:t>
                      </a:r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˂</a:t>
                      </a:r>
                      <a:r>
                        <a:rPr lang="en-US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0,001</a:t>
                      </a:r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00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 i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CX</a:t>
                      </a:r>
                      <a:r>
                        <a:rPr lang="ru-RU" sz="800" i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r>
                        <a:rPr lang="en-US" sz="800" i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CR</a:t>
                      </a:r>
                      <a:r>
                        <a:rPr lang="ru-RU" sz="800" i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 (</a:t>
                      </a:r>
                      <a:r>
                        <a:rPr lang="en-US" sz="800" i="1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rs</a:t>
                      </a:r>
                      <a:r>
                        <a:rPr lang="ru-RU" sz="800" i="1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3732379), </a:t>
                      </a:r>
                      <a:r>
                        <a:rPr lang="en-US" sz="800" i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Val</a:t>
                      </a:r>
                      <a:r>
                        <a:rPr lang="ru-RU" sz="800" i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249</a:t>
                      </a:r>
                      <a:r>
                        <a:rPr lang="en-US" sz="800" i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Ile</a:t>
                      </a:r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Казахстан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700</a:t>
                      </a:r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0,19</a:t>
                      </a:r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Европа*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503</a:t>
                      </a:r>
                      <a:endParaRPr lang="ru-RU" sz="8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0,285</a:t>
                      </a:r>
                      <a:endParaRPr lang="ru-RU" sz="8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14.720</a:t>
                      </a:r>
                      <a:r>
                        <a:rPr lang="en-US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**</a:t>
                      </a:r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˂</a:t>
                      </a:r>
                      <a:r>
                        <a:rPr lang="en-US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0,001</a:t>
                      </a:r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Восточная Азия</a:t>
                      </a:r>
                      <a:r>
                        <a:rPr lang="en-US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*</a:t>
                      </a:r>
                      <a:endParaRPr lang="ru-RU" sz="8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504</a:t>
                      </a:r>
                      <a:endParaRPr lang="ru-RU" sz="8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0,028</a:t>
                      </a:r>
                      <a:endParaRPr lang="ru-RU" sz="8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71.942</a:t>
                      </a:r>
                      <a:r>
                        <a:rPr lang="en-US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**</a:t>
                      </a:r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˂</a:t>
                      </a:r>
                      <a:r>
                        <a:rPr lang="en-US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0,001</a:t>
                      </a:r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Южная Азия</a:t>
                      </a:r>
                      <a:r>
                        <a:rPr lang="en-US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*</a:t>
                      </a:r>
                      <a:endParaRPr lang="ru-RU" sz="8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489</a:t>
                      </a:r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0,128</a:t>
                      </a:r>
                      <a:endParaRPr lang="ru-RU" sz="80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7.823</a:t>
                      </a:r>
                      <a:r>
                        <a:rPr lang="en-US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**</a:t>
                      </a:r>
                      <a:endParaRPr lang="ru-RU" sz="800" dirty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0.006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3571868" y="3806672"/>
          <a:ext cx="5429288" cy="122400"/>
        </p:xfrm>
        <a:graphic>
          <a:graphicData uri="http://schemas.openxmlformats.org/drawingml/2006/table">
            <a:tbl>
              <a:tblPr/>
              <a:tblGrid>
                <a:gridCol w="5429288"/>
              </a:tblGrid>
              <a:tr h="1224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*</a:t>
                      </a:r>
                      <a:r>
                        <a:rPr lang="en-US" sz="800" u="sng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http</a:t>
                      </a:r>
                      <a:r>
                        <a:rPr lang="ru-RU" sz="800" u="sng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://</a:t>
                      </a:r>
                      <a:r>
                        <a:rPr lang="en-US" sz="800" u="sng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www</a:t>
                      </a:r>
                      <a:r>
                        <a:rPr lang="ru-RU" sz="800" u="sng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  <a:r>
                        <a:rPr lang="en-US" sz="800" u="sng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internationalgenome</a:t>
                      </a:r>
                      <a:r>
                        <a:rPr lang="ru-RU" sz="800" u="sng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  <a:r>
                        <a:rPr lang="en-US" sz="800" u="sng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org</a:t>
                      </a:r>
                      <a:r>
                        <a:rPr lang="ru-RU" sz="800" u="sng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/; </a:t>
                      </a: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** - различия статистически достоверны (</a:t>
                      </a:r>
                      <a:r>
                        <a:rPr lang="ru-RU" sz="8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</a:t>
                      </a:r>
                      <a:r>
                        <a:rPr lang="ru-RU" sz="800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&lt;0,05)</a:t>
                      </a:r>
                    </a:p>
                  </a:txBody>
                  <a:tcPr marL="13628" marR="136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3571868" y="1592095"/>
            <a:ext cx="5429288" cy="21431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  <a:defRPr/>
            </a:pPr>
            <a:r>
              <a:rPr lang="ru-RU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Результаты исследования </a:t>
            </a:r>
            <a:endParaRPr lang="ru-RU" sz="12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500430" y="3929073"/>
            <a:ext cx="564357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Результаты и выводы.</a:t>
            </a:r>
            <a:r>
              <a:rPr lang="ru-RU" sz="1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Проведенный сравнительный анализ 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генов IFNG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IL1B, IL6, IL10, CTLA4, CX3CR1 показал, что казахская популяция занимает промежуточное положение между 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популяциями 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Европы и Азии.  По данным наблюдаемой и ожидаемой </a:t>
            </a:r>
            <a:r>
              <a:rPr lang="ru-RU" sz="1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гетерозиготности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в казахской популяции для всех изученных полиморфизмов распределение генотипов находится в соответствии с равновесием </a:t>
            </a:r>
            <a:r>
              <a:rPr lang="ru-RU" sz="1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Харди-Вайнберга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&gt;0,05) и обусловлено историческими закономерностями формирования генофонда казахской 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популяции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526</Words>
  <Application>Microsoft Office PowerPoint</Application>
  <PresentationFormat>Экран (16:9)</PresentationFormat>
  <Paragraphs>137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Genetika</dc:creator>
  <cp:lastModifiedBy>Genetika</cp:lastModifiedBy>
  <cp:revision>2</cp:revision>
  <dcterms:created xsi:type="dcterms:W3CDTF">2021-06-25T08:32:09Z</dcterms:created>
  <dcterms:modified xsi:type="dcterms:W3CDTF">2021-06-25T14:56:04Z</dcterms:modified>
</cp:coreProperties>
</file>