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31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65EB-D9AD-4CDD-8294-98C932A4107C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9B5B-8244-4735-8D30-2DA49ABA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20"/>
            <a:ext cx="8286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Популяционные особенности генов иммунной системы, связанные с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идиопатической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формой 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привычного </a:t>
            </a:r>
            <a:r>
              <a:rPr lang="ru-RU" sz="1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невынашивания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казахской популяции</a:t>
            </a:r>
          </a:p>
          <a:p>
            <a:pPr algn="ctr"/>
            <a:r>
              <a:rPr lang="ru-RU" sz="1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Муртазалиева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А.В., </a:t>
            </a:r>
            <a:r>
              <a:rPr lang="ru-RU" sz="1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Святова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Г.С., Березина Г.М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Акционерное общество «Научный центр акушерства, гинекологии и </a:t>
            </a:r>
            <a:r>
              <a:rPr lang="ru-RU" sz="1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перинатологии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</a:t>
            </a:r>
            <a:r>
              <a:rPr lang="ru-RU" sz="1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Казахстан</a:t>
            </a: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respmgk@mail.ru</a:t>
            </a:r>
            <a:endParaRPr lang="ru-RU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5" descr="http://ncagip.kz/images/joomla_bl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472"/>
          <a:stretch>
            <a:fillRect/>
          </a:stretch>
        </p:blipFill>
        <p:spPr bwMode="auto">
          <a:xfrm>
            <a:off x="1" y="1"/>
            <a:ext cx="791491" cy="7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027" y="12367"/>
            <a:ext cx="737973" cy="63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8572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Введение.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Привычное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невынашивание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беременности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(ПНБ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определяемое как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самопроизвольное прерывание беременности два и более раза подряд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представляет собой гетерогенное расстройство. По данным ВОЗ частота ПНБ составляет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20%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не имеет тенденции к снижению, несмотря на эффективные современные методы диагностики и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лечения.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30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%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случаев ПНБ не имеют объяснимой этиологии и эффективной терапии, поэтому  их относят к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идиопатической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форме ПНБ (иПНБ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)</a:t>
            </a:r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571618"/>
            <a:ext cx="3428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Целью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исследования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явилось изучение популяционных особенностей генотипов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генов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предрасположенности к иПНБ иммунной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системы: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IFNG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(rs2069727) T874A,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IL1B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(rs1143634) C3954T,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IL6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(rs1800796) G572C,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IL10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(rs1800896)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G1082A,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CTLA4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(rs3087243) CT60 G/A,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CX3CR1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(rs3732379)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Val249Ile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8" y="4029028"/>
            <a:ext cx="3286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Группа популяционного контроля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ru-RU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 казахской национальности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06" y="2714626"/>
            <a:ext cx="3357586" cy="21431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 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методы 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38" y="4364194"/>
            <a:ext cx="3571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Молекулярно-генетическое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генотипирование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PCR Real-Time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TaqMan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Assay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Статистический метод с использованием программ </a:t>
            </a:r>
            <a:r>
              <a:rPr lang="en-US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STATA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13, </a:t>
            </a:r>
            <a:r>
              <a:rPr lang="en-US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PLINK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8" y="2928940"/>
            <a:ext cx="3357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alt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Проанализированы 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GWAS и мета-анализа 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ПНБ, 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 QC контроль (р&lt;5x10</a:t>
            </a:r>
            <a:r>
              <a:rPr lang="kk-KZ" altLang="ru-RU" sz="1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-8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cluster plot inspection, </a:t>
            </a:r>
            <a:r>
              <a:rPr lang="en-US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HWE test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т.д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.), отобраны 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статистически 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alt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значимые SNPs полиморфизмы,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ответственные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за нарушения иммунного ответа, про- и противовоспалительные процессы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9" descr="E:\freez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60" r="14167" b="762"/>
          <a:stretch>
            <a:fillRect/>
          </a:stretch>
        </p:blipFill>
        <p:spPr bwMode="auto">
          <a:xfrm>
            <a:off x="9690253" y="2380910"/>
            <a:ext cx="1716655" cy="192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5" descr="http://www.megamedportal.ru/files/onko/Krov_v_probirkakh_811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186" y="3482108"/>
            <a:ext cx="1334814" cy="893849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571868" y="1806408"/>
          <a:ext cx="2714644" cy="1958400"/>
        </p:xfrm>
        <a:graphic>
          <a:graphicData uri="http://schemas.openxmlformats.org/drawingml/2006/table">
            <a:tbl>
              <a:tblPr/>
              <a:tblGrid>
                <a:gridCol w="857256"/>
                <a:gridCol w="357190"/>
                <a:gridCol w="428628"/>
                <a:gridCol w="571504"/>
                <a:gridCol w="500066"/>
              </a:tblGrid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Популяция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MAF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χ2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IFNG 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(rs2069727) T874A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Европа*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503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0,46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57,313**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Восточная Азия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0,16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13,953**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Южная Азия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489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0,39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26,708**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IL1B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(rs1143634) C3954T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0,17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Европа*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503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11,694**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Восточная Азия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0,023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761,964**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489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0,15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0,912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0,340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IL6 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(rs1800796) G572C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0,35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Европа*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503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0,048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154,053**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Восточная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0,79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226,207**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489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0,40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3,186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0,075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286512" y="1806408"/>
          <a:ext cx="2714644" cy="1958400"/>
        </p:xfrm>
        <a:graphic>
          <a:graphicData uri="http://schemas.openxmlformats.org/drawingml/2006/table">
            <a:tbl>
              <a:tblPr/>
              <a:tblGrid>
                <a:gridCol w="857256"/>
                <a:gridCol w="357190"/>
                <a:gridCol w="428628"/>
                <a:gridCol w="571504"/>
                <a:gridCol w="500066"/>
              </a:tblGrid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Популяция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MAF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χ2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IL10 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(rs1800896) G1082A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0,23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Европа*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503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0,45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64,510**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Восточная Азия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73,005**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&lt;0,001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489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0,24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0,138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0,711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CTLA4 (rs3087243) CT60 G/A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0,32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Европа*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505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0,470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27.686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˂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Восточная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0,263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4.423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0,036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489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0,627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110.367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˂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CX</a:t>
                      </a:r>
                      <a:r>
                        <a:rPr lang="ru-RU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</a:t>
                      </a:r>
                      <a:r>
                        <a:rPr lang="ru-RU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</a:t>
                      </a:r>
                      <a:r>
                        <a:rPr lang="en-US" sz="800" i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rs</a:t>
                      </a:r>
                      <a:r>
                        <a:rPr lang="ru-RU" sz="8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3732379), </a:t>
                      </a:r>
                      <a:r>
                        <a:rPr lang="en-US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Val</a:t>
                      </a:r>
                      <a:r>
                        <a:rPr lang="ru-RU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249</a:t>
                      </a:r>
                      <a:r>
                        <a:rPr lang="en-US" sz="800" i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Ile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0,19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Европа*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503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0,285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14.720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˂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Восточная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0,028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71.942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˂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Южная Азия</a:t>
                      </a: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489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0,128</a:t>
                      </a:r>
                      <a:endParaRPr lang="ru-RU" sz="8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7.823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ru-RU" sz="8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571868" y="3806672"/>
          <a:ext cx="5429288" cy="122400"/>
        </p:xfrm>
        <a:graphic>
          <a:graphicData uri="http://schemas.openxmlformats.org/drawingml/2006/table">
            <a:tbl>
              <a:tblPr/>
              <a:tblGrid>
                <a:gridCol w="5429288"/>
              </a:tblGrid>
              <a:tr h="122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http</a:t>
                      </a:r>
                      <a:r>
                        <a:rPr lang="ru-RU" sz="800" u="sng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://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www</a:t>
                      </a:r>
                      <a:r>
                        <a:rPr lang="ru-RU" sz="800" u="sng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en-US" sz="800" u="sng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internationalgenome</a:t>
                      </a:r>
                      <a:r>
                        <a:rPr lang="ru-RU" sz="800" u="sng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</a:t>
                      </a:r>
                      <a:r>
                        <a:rPr lang="ru-RU" sz="800" u="sng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/; 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** - различия статистически достоверны (</a:t>
                      </a:r>
                      <a:r>
                        <a:rPr lang="ru-RU" sz="8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&lt;0,05)</a:t>
                      </a:r>
                    </a:p>
                  </a:txBody>
                  <a:tcPr marL="13628" marR="13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571868" y="1592095"/>
            <a:ext cx="5429288" cy="21431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исследования </a:t>
            </a:r>
            <a:endParaRPr lang="ru-RU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00430" y="3929073"/>
            <a:ext cx="56435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 и выводы.</a:t>
            </a:r>
            <a:r>
              <a:rPr lang="ru-RU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Проведенный сравнительный анализ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генов IFNG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IL1B, IL6, IL10, CTLA4, CX3CR1 показал, что казахская популяция занимает промежуточное положение между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популяциями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Европы и Азии.  По данным наблюдаемой и ожидаемой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гетерозиготности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казахской популяции для всех изученных полиморфизмов распределение генотипов находится в соответствии с равновесием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Харди-Вайнберга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&gt;0,05) и обусловлено историческими закономерностями формирования генофонда казахской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популяции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526</Words>
  <Application>Microsoft Office PowerPoint</Application>
  <PresentationFormat>Экран (16:9)</PresentationFormat>
  <Paragraphs>137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Genetika</dc:creator>
  <cp:lastModifiedBy>Genetika</cp:lastModifiedBy>
  <cp:revision>2</cp:revision>
  <dcterms:created xsi:type="dcterms:W3CDTF">2021-06-25T08:32:09Z</dcterms:created>
  <dcterms:modified xsi:type="dcterms:W3CDTF">2021-06-25T14:56:04Z</dcterms:modified>
</cp:coreProperties>
</file>