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4" d="100"/>
          <a:sy n="84" d="100"/>
        </p:scale>
        <p:origin x="-1602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gen620\Desktop\&#1055;&#1088;&#1080;&#1083;&#1086;&#1078;&#1077;&#1085;&#1080;&#1077;%201%20%20&#1060;&#1053;&#1058;&#1055;%20&#1075;&#1077;&#1085;&#1077;&#1090;&#1080;&#1082;&#1072;%20(1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8571741032371013E-2"/>
          <c:y val="5.1400554097404488E-2"/>
          <c:w val="0.56906846019247592"/>
          <c:h val="0.82433253135024742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Фетоплацентарная недостаточность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F5</c:v>
                </c:pt>
                <c:pt idx="1">
                  <c:v>F2</c:v>
                </c:pt>
                <c:pt idx="2">
                  <c:v>SERPINC1+PROC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93.8</c:v>
                </c:pt>
                <c:pt idx="1">
                  <c:v>93.8</c:v>
                </c:pt>
                <c:pt idx="2">
                  <c:v>93.8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Угроза прерывания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F5</c:v>
                </c:pt>
                <c:pt idx="1">
                  <c:v>F2</c:v>
                </c:pt>
                <c:pt idx="2">
                  <c:v>SERPINC1+PROC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Преэклампсия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F5</c:v>
                </c:pt>
                <c:pt idx="1">
                  <c:v>F2</c:v>
                </c:pt>
                <c:pt idx="2">
                  <c:v>SERPINC1+PROC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4.2</c:v>
                </c:pt>
                <c:pt idx="1">
                  <c:v>4.2</c:v>
                </c:pt>
                <c:pt idx="2">
                  <c:v>4.2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ПО нормально расположенной плаценты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F5</c:v>
                </c:pt>
                <c:pt idx="1">
                  <c:v>F2</c:v>
                </c:pt>
                <c:pt idx="2">
                  <c:v>SERPINC1+PROC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14.6</c:v>
                </c:pt>
                <c:pt idx="1">
                  <c:v>14.6</c:v>
                </c:pt>
                <c:pt idx="2">
                  <c:v>14.6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Антенатальная гибель плода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F5</c:v>
                </c:pt>
                <c:pt idx="1">
                  <c:v>F2</c:v>
                </c:pt>
                <c:pt idx="2">
                  <c:v>SERPINC1+PROC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2.1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axId val="56406016"/>
        <c:axId val="56407552"/>
      </c:barChart>
      <c:catAx>
        <c:axId val="56406016"/>
        <c:scaling>
          <c:orientation val="minMax"/>
        </c:scaling>
        <c:axPos val="b"/>
        <c:tickLblPos val="nextTo"/>
        <c:txPr>
          <a:bodyPr/>
          <a:lstStyle/>
          <a:p>
            <a:pPr>
              <a:defRPr sz="900" baseline="0"/>
            </a:pPr>
            <a:endParaRPr lang="ru-RU"/>
          </a:p>
        </c:txPr>
        <c:crossAx val="56407552"/>
        <c:crosses val="autoZero"/>
        <c:auto val="1"/>
        <c:lblAlgn val="ctr"/>
        <c:lblOffset val="100"/>
      </c:catAx>
      <c:valAx>
        <c:axId val="56407552"/>
        <c:scaling>
          <c:orientation val="minMax"/>
        </c:scaling>
        <c:axPos val="l"/>
        <c:majorGridlines/>
        <c:numFmt formatCode="General" sourceLinked="1"/>
        <c:tickLblPos val="nextTo"/>
        <c:crossAx val="564060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319575678040311"/>
          <c:y val="6.2511665208515643E-2"/>
          <c:w val="0.31013757655293089"/>
          <c:h val="0.92590259550889475"/>
        </c:manualLayout>
      </c:layout>
    </c:legend>
    <c:plotVisOnly val="1"/>
  </c:chart>
  <c:spPr>
    <a:ln>
      <a:noFill/>
    </a:ln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F4E7-40BD-478C-A424-A1FC80264E82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2B54-8705-419E-B748-5F9056239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F4E7-40BD-478C-A424-A1FC80264E82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2B54-8705-419E-B748-5F9056239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F4E7-40BD-478C-A424-A1FC80264E82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2B54-8705-419E-B748-5F9056239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F4E7-40BD-478C-A424-A1FC80264E82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2B54-8705-419E-B748-5F9056239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F4E7-40BD-478C-A424-A1FC80264E82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2B54-8705-419E-B748-5F9056239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F4E7-40BD-478C-A424-A1FC80264E82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2B54-8705-419E-B748-5F9056239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F4E7-40BD-478C-A424-A1FC80264E82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2B54-8705-419E-B748-5F9056239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F4E7-40BD-478C-A424-A1FC80264E82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2B54-8705-419E-B748-5F9056239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F4E7-40BD-478C-A424-A1FC80264E82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2B54-8705-419E-B748-5F9056239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F4E7-40BD-478C-A424-A1FC80264E82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2B54-8705-419E-B748-5F9056239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0F4E7-40BD-478C-A424-A1FC80264E82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182B54-8705-419E-B748-5F9056239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0F4E7-40BD-478C-A424-A1FC80264E82}" type="datetimeFigureOut">
              <a:rPr lang="ru-RU" smtClean="0"/>
              <a:pPr/>
              <a:t>23.06.2021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82B54-8705-419E-B748-5F905623932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142852"/>
            <a:ext cx="7558086" cy="154146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ГЕНЕТИЧЕСКИЕ ФАКТОРЫ ПРЕДРАСПОЛОЖЕННОСТИ К НАСЛЕДСТВЕННЫМ ФОРМАМ ТРОМБОФИЛИИ У ЖЕНЩИН С ОСЛОЖНЕННЫМ ТЕЧЕНИЕМ БЕРЕМЕННОСТИ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Ратникова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С.Ю.,</a:t>
            </a:r>
            <a:r>
              <a:rPr lang="ru-RU" sz="16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Жукова Т.П., Зайцева Е.С.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ФГБУ «Ивановский НИИ материнства и детства им.В.Н.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Городкова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г.Иваново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ул.Победы, 20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Финансирование.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сследование проведено без спонсорской поддержки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svet.mt@mail.ru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858280" cy="928694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algn="l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Введение.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Огромное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значение имеет оценка генетических факторов, приводящих к риску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тромбоэмболических осложнений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беременных женщин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Целью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исследования явилась оценка значения полиморфизма генов системы гемостаза </a:t>
            </a:r>
            <a:r>
              <a:rPr lang="en-US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(F5 (G1691</a:t>
            </a:r>
            <a:r>
              <a:rPr lang="ru-RU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А), </a:t>
            </a:r>
            <a:r>
              <a:rPr lang="en-US" sz="1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F2 (G20210A), SERPINC1(G786A), PROC(A2583T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))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развитии 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тромбофилических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осложнений течения беременности на основании  комплексного клинико-генетического обследования пациенток.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2714620"/>
            <a:ext cx="2286016" cy="39395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Материалы и методы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обследовано 63 беременные женщины с отягощенным акушерским анамнезом (легкие и тяжелые формы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гестоза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преэклампсия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фетоплацентарная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недостаточность,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отслойка нормально расположенной плаценты, задержка развития плода, угроза прерывания).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Однонуклеотидные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полиморфизмы определяли методом ПЦР в режиме реального времени.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71736" y="2643182"/>
            <a:ext cx="3929090" cy="116955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Результаты.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 48 женщин (76%) выявлено наличие одного или сочетание нескольких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низкофункциональных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аллелей исследуемых генов. Во всех случаях течение настоящей беременности  было осложненным.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929454" y="2714620"/>
            <a:ext cx="1928826" cy="39703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Заключение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 пациенток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 отягощенным акушерским анамнезом необходимо исследовать полиморфизмы генов 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F2, F5, SERPINC1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PROC,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что позволит своевременно отнести их к группе риска на наследственную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тромбофилию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и вовремя начать профилактические и лечебные мероприятия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2571736" y="3857628"/>
          <a:ext cx="414340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42852"/>
            <a:ext cx="1000132" cy="13573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178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ГЕНЕТИЧЕСКИЕ ФАКТОРЫ ПРЕДРАСПОЛОЖЕННОСТИ К НАСЛЕДСТВЕННЫМ ФОРМАМ ТРОМБОФИЛИИ У ЖЕНЩИН С ОСЛОЖНЕННЫМ ТЕЧЕНИЕМ БЕРЕМЕННОСТИ Ратникова С.Ю., Жукова Т.П., Зайцева Е.С. ФГБУ «Ивановский НИИ материнства и детства им.В.Н. Городкова»  г.Иваново, ул.Победы, 20   Финансирование. Исследование проведено без спонсорской поддержки  svet.mt@mail.ru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lgen620</dc:creator>
  <cp:lastModifiedBy>lgen620</cp:lastModifiedBy>
  <cp:revision>35</cp:revision>
  <dcterms:created xsi:type="dcterms:W3CDTF">2021-06-23T05:46:10Z</dcterms:created>
  <dcterms:modified xsi:type="dcterms:W3CDTF">2021-06-23T08:52:49Z</dcterms:modified>
</cp:coreProperties>
</file>