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37480875" cy="21062950"/>
  <p:notesSz cx="6858000" cy="9144000"/>
  <p:defaultTextStyle>
    <a:defPPr>
      <a:defRPr lang="ru-RU"/>
    </a:defPPr>
    <a:lvl1pPr marL="0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666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5332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7999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90665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3331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5997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8663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81330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0000"/>
    <a:srgbClr val="FF0066"/>
    <a:srgbClr val="FF6600"/>
    <a:srgbClr val="9933FF"/>
    <a:srgbClr val="FFCC00"/>
    <a:srgbClr val="005800"/>
    <a:srgbClr val="948A54"/>
    <a:srgbClr val="990000"/>
    <a:srgbClr val="8064A2"/>
    <a:srgbClr val="00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43" autoAdjust="0"/>
    <p:restoredTop sz="93859" autoAdjust="0"/>
  </p:normalViewPr>
  <p:slideViewPr>
    <p:cSldViewPr>
      <p:cViewPr>
        <p:scale>
          <a:sx n="33" d="100"/>
          <a:sy n="33" d="100"/>
        </p:scale>
        <p:origin x="-1722" y="-282"/>
      </p:cViewPr>
      <p:guideLst>
        <p:guide orient="horz" pos="6634"/>
        <p:guide pos="118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2;&#1080;&#1082;&#1090;&#1086;&#1088;&#1080;&#1103;\Desktop\&#1040;&#1089;&#1087;&#1080;&#1088;&#1072;&#1085;&#1090;&#1091;&#1088;&#1072;\&#1044;&#1080;&#1089;&#1089;&#1077;&#1088;&#1090;&#1072;&#1094;&#1080;&#1103;-new\&#1055;&#1086;&#1087;&#1091;&#1083;&#1103;&#1094;&#1080;&#1080;\&#1056;&#1072;&#1089;&#1095;&#1077;&#1090;&#1099;%20&#1087;&#1086;%20&#1055;&#1054;&#1055;&#1059;&#1051;&#1071;&#1062;&#1048;&#1071;&#1052;\&#1042;&#1080;&#1082;&#1072;_07.2017\&#1060;&#1086;&#1088;&#1084;&#1080;&#1088;&#1086;&#1074;&#1072;&#1085;&#1080;&#1077;%20&#1074;&#1074;&#1086;&#1076;&#1085;&#1099;&#1093;%20&#1092;&#1072;&#1081;&#1083;&#1086;&#1074;_&#1087;&#1086;&#1087;&#1091;&#1083;&#1103;&#1094;&#1080;&#1080;(07.2017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014810656290893E-2"/>
          <c:y val="3.8581432167869835E-2"/>
          <c:w val="0.92992191651179246"/>
          <c:h val="0.57781395017221004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по ПА'!$D$3</c:f>
              <c:strCache>
                <c:ptCount val="1"/>
                <c:pt idx="0">
                  <c:v>rs10985257</c:v>
                </c:pt>
              </c:strCache>
            </c:strRef>
          </c:tx>
          <c:spPr>
            <a:ln w="19050" cap="rnd">
              <a:solidFill>
                <a:srgbClr val="9933FF"/>
              </a:solidFill>
              <a:prstDash val="sysDot"/>
              <a:round/>
            </a:ln>
            <a:effectLst/>
          </c:spPr>
          <c:marker>
            <c:symbol val="diamond"/>
            <c:size val="10"/>
            <c:spPr>
              <a:solidFill>
                <a:srgbClr val="9933FF"/>
              </a:solidFill>
              <a:ln w="19050">
                <a:solidFill>
                  <a:srgbClr val="9933FF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ПА'!$D$4:$D$37</c:f>
              <c:numCache>
                <c:formatCode>0</c:formatCode>
                <c:ptCount val="34"/>
                <c:pt idx="0">
                  <c:v>79.797979797979806</c:v>
                </c:pt>
                <c:pt idx="1">
                  <c:v>80.088495575221245</c:v>
                </c:pt>
                <c:pt idx="2">
                  <c:v>70.202020202020194</c:v>
                </c:pt>
                <c:pt idx="3">
                  <c:v>75.294117647058826</c:v>
                </c:pt>
                <c:pt idx="4">
                  <c:v>79.166666666666657</c:v>
                </c:pt>
                <c:pt idx="5">
                  <c:v>72.222222222222214</c:v>
                </c:pt>
                <c:pt idx="6">
                  <c:v>75.27472527472527</c:v>
                </c:pt>
                <c:pt idx="7">
                  <c:v>78.971962616822438</c:v>
                </c:pt>
                <c:pt idx="8">
                  <c:v>70.56074766355141</c:v>
                </c:pt>
                <c:pt idx="9">
                  <c:v>69.88636363636364</c:v>
                </c:pt>
                <c:pt idx="10">
                  <c:v>78.767123287671239</c:v>
                </c:pt>
                <c:pt idx="11">
                  <c:v>81.097560975609767</c:v>
                </c:pt>
                <c:pt idx="12">
                  <c:v>92</c:v>
                </c:pt>
                <c:pt idx="13">
                  <c:v>83</c:v>
                </c:pt>
                <c:pt idx="14">
                  <c:v>87.378640776699029</c:v>
                </c:pt>
                <c:pt idx="15">
                  <c:v>80.392156862745097</c:v>
                </c:pt>
                <c:pt idx="16">
                  <c:v>81.770833333333343</c:v>
                </c:pt>
                <c:pt idx="17">
                  <c:v>85.294117647058826</c:v>
                </c:pt>
                <c:pt idx="18">
                  <c:v>89.534883720930239</c:v>
                </c:pt>
                <c:pt idx="19">
                  <c:v>87.951807228915655</c:v>
                </c:pt>
                <c:pt idx="20">
                  <c:v>87.671232876712324</c:v>
                </c:pt>
                <c:pt idx="21">
                  <c:v>85.78947368421052</c:v>
                </c:pt>
                <c:pt idx="22">
                  <c:v>89.473684210526315</c:v>
                </c:pt>
                <c:pt idx="23">
                  <c:v>76.5625</c:v>
                </c:pt>
                <c:pt idx="24">
                  <c:v>76.373626373626365</c:v>
                </c:pt>
                <c:pt idx="25">
                  <c:v>96</c:v>
                </c:pt>
                <c:pt idx="26">
                  <c:v>92</c:v>
                </c:pt>
                <c:pt idx="27">
                  <c:v>81.012658227848107</c:v>
                </c:pt>
                <c:pt idx="28">
                  <c:v>93.548387096774192</c:v>
                </c:pt>
                <c:pt idx="29">
                  <c:v>88.834951456310691</c:v>
                </c:pt>
                <c:pt idx="30">
                  <c:v>84.285714285714292</c:v>
                </c:pt>
                <c:pt idx="31">
                  <c:v>90.384615384615387</c:v>
                </c:pt>
                <c:pt idx="32">
                  <c:v>88.888888888888886</c:v>
                </c:pt>
                <c:pt idx="33">
                  <c:v>91.764705882352942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BA4-41C3-9BF5-978F712E579A}"/>
            </c:ext>
          </c:extLst>
        </c:ser>
        <c:ser>
          <c:idx val="1"/>
          <c:order val="1"/>
          <c:tx>
            <c:strRef>
              <c:f>'Графики по ПА'!$E$3</c:f>
              <c:strCache>
                <c:ptCount val="1"/>
                <c:pt idx="0">
                  <c:v>rs72959687</c:v>
                </c:pt>
              </c:strCache>
            </c:strRef>
          </c:tx>
          <c:spPr>
            <a:ln w="19050" cap="rnd">
              <a:solidFill>
                <a:srgbClr val="FFCC00"/>
              </a:solidFill>
              <a:prstDash val="sysDot"/>
              <a:round/>
            </a:ln>
            <a:effectLst/>
          </c:spPr>
          <c:marker>
            <c:symbol val="square"/>
            <c:size val="10"/>
            <c:spPr>
              <a:solidFill>
                <a:srgbClr val="FFCC00"/>
              </a:solidFill>
              <a:ln w="19050">
                <a:solidFill>
                  <a:srgbClr val="FFCC00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ПА'!$E$4:$E$37</c:f>
              <c:numCache>
                <c:formatCode>0</c:formatCode>
                <c:ptCount val="34"/>
                <c:pt idx="0">
                  <c:v>92.929292929292927</c:v>
                </c:pt>
                <c:pt idx="1">
                  <c:v>94.247787610619469</c:v>
                </c:pt>
                <c:pt idx="2">
                  <c:v>91.919191919191917</c:v>
                </c:pt>
                <c:pt idx="3">
                  <c:v>94.117647058823522</c:v>
                </c:pt>
                <c:pt idx="4">
                  <c:v>90.277777777777786</c:v>
                </c:pt>
                <c:pt idx="5">
                  <c:v>79.292929292929287</c:v>
                </c:pt>
                <c:pt idx="6">
                  <c:v>80.769230769230774</c:v>
                </c:pt>
                <c:pt idx="7">
                  <c:v>82.242990654205599</c:v>
                </c:pt>
                <c:pt idx="8">
                  <c:v>80.841121495327101</c:v>
                </c:pt>
                <c:pt idx="9">
                  <c:v>78.94736842105263</c:v>
                </c:pt>
                <c:pt idx="10">
                  <c:v>84.444444444444443</c:v>
                </c:pt>
                <c:pt idx="11">
                  <c:v>82.291666666666657</c:v>
                </c:pt>
                <c:pt idx="12">
                  <c:v>82</c:v>
                </c:pt>
                <c:pt idx="13">
                  <c:v>76</c:v>
                </c:pt>
                <c:pt idx="14">
                  <c:v>94.174757281553397</c:v>
                </c:pt>
                <c:pt idx="15">
                  <c:v>91.17647058823529</c:v>
                </c:pt>
                <c:pt idx="16">
                  <c:v>92.708333333333343</c:v>
                </c:pt>
                <c:pt idx="17">
                  <c:v>92.156862745098039</c:v>
                </c:pt>
                <c:pt idx="18">
                  <c:v>88.372093023255815</c:v>
                </c:pt>
                <c:pt idx="19">
                  <c:v>83.684210526315795</c:v>
                </c:pt>
                <c:pt idx="20">
                  <c:v>82.978723404255319</c:v>
                </c:pt>
                <c:pt idx="21">
                  <c:v>79.6875</c:v>
                </c:pt>
                <c:pt idx="22">
                  <c:v>68.94736842105263</c:v>
                </c:pt>
                <c:pt idx="23">
                  <c:v>91.666666666666657</c:v>
                </c:pt>
                <c:pt idx="24">
                  <c:v>93.229166666666657</c:v>
                </c:pt>
                <c:pt idx="25">
                  <c:v>88</c:v>
                </c:pt>
                <c:pt idx="26">
                  <c:v>88</c:v>
                </c:pt>
                <c:pt idx="27">
                  <c:v>86.55913978494624</c:v>
                </c:pt>
                <c:pt idx="28">
                  <c:v>83.870967741935488</c:v>
                </c:pt>
                <c:pt idx="29">
                  <c:v>80.097087378640779</c:v>
                </c:pt>
                <c:pt idx="30">
                  <c:v>78.095238095238102</c:v>
                </c:pt>
                <c:pt idx="31">
                  <c:v>83.173076923076934</c:v>
                </c:pt>
                <c:pt idx="32">
                  <c:v>82.828282828282823</c:v>
                </c:pt>
                <c:pt idx="33">
                  <c:v>74.705882352941174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BA4-41C3-9BF5-978F712E579A}"/>
            </c:ext>
          </c:extLst>
        </c:ser>
        <c:ser>
          <c:idx val="2"/>
          <c:order val="2"/>
          <c:tx>
            <c:strRef>
              <c:f>'Графики по ПА'!$F$3</c:f>
              <c:strCache>
                <c:ptCount val="1"/>
                <c:pt idx="0">
                  <c:v>rs2167270</c:v>
                </c:pt>
              </c:strCache>
            </c:strRef>
          </c:tx>
          <c:spPr>
            <a:ln w="19050" cap="rnd">
              <a:solidFill>
                <a:srgbClr val="948A54"/>
              </a:solidFill>
              <a:prstDash val="sysDot"/>
              <a:round/>
            </a:ln>
            <a:effectLst/>
          </c:spPr>
          <c:marker>
            <c:symbol val="triangle"/>
            <c:size val="10"/>
            <c:spPr>
              <a:solidFill>
                <a:schemeClr val="bg2">
                  <a:lumMod val="50000"/>
                </a:schemeClr>
              </a:solidFill>
              <a:ln w="19050">
                <a:solidFill>
                  <a:srgbClr val="948A54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ПА'!$F$4:$F$37</c:f>
              <c:numCache>
                <c:formatCode>0</c:formatCode>
                <c:ptCount val="34"/>
                <c:pt idx="0">
                  <c:v>55.5555555555556</c:v>
                </c:pt>
                <c:pt idx="1">
                  <c:v>57.079646017699112</c:v>
                </c:pt>
                <c:pt idx="2">
                  <c:v>50</c:v>
                </c:pt>
                <c:pt idx="3">
                  <c:v>53.529411764705884</c:v>
                </c:pt>
                <c:pt idx="4">
                  <c:v>53.240740740740748</c:v>
                </c:pt>
                <c:pt idx="5">
                  <c:v>60.101010101010097</c:v>
                </c:pt>
                <c:pt idx="6">
                  <c:v>60.989010989011</c:v>
                </c:pt>
                <c:pt idx="7">
                  <c:v>64.485981308411212</c:v>
                </c:pt>
                <c:pt idx="8">
                  <c:v>66.355140186915889</c:v>
                </c:pt>
                <c:pt idx="9">
                  <c:v>36.979166666666671</c:v>
                </c:pt>
                <c:pt idx="10">
                  <c:v>57.692307692307686</c:v>
                </c:pt>
                <c:pt idx="11">
                  <c:v>63.541666666666664</c:v>
                </c:pt>
                <c:pt idx="12">
                  <c:v>69.066147859922182</c:v>
                </c:pt>
                <c:pt idx="13">
                  <c:v>64.921465968586389</c:v>
                </c:pt>
                <c:pt idx="14">
                  <c:v>68.932038834951456</c:v>
                </c:pt>
                <c:pt idx="15">
                  <c:v>70.588235294117652</c:v>
                </c:pt>
                <c:pt idx="16">
                  <c:v>77.604166666666657</c:v>
                </c:pt>
                <c:pt idx="17">
                  <c:v>73.039215686274503</c:v>
                </c:pt>
                <c:pt idx="18">
                  <c:v>72.674418604651152</c:v>
                </c:pt>
                <c:pt idx="19">
                  <c:v>83.684210526315795</c:v>
                </c:pt>
                <c:pt idx="20">
                  <c:v>72.916666666666657</c:v>
                </c:pt>
                <c:pt idx="21">
                  <c:v>82.8125</c:v>
                </c:pt>
                <c:pt idx="22">
                  <c:v>76.59574468085107</c:v>
                </c:pt>
                <c:pt idx="23">
                  <c:v>67.708333333333343</c:v>
                </c:pt>
                <c:pt idx="24">
                  <c:v>71.354166666666657</c:v>
                </c:pt>
                <c:pt idx="25">
                  <c:v>73.80952380952381</c:v>
                </c:pt>
                <c:pt idx="26">
                  <c:v>78.240740740740748</c:v>
                </c:pt>
                <c:pt idx="27">
                  <c:v>68.085106382978722</c:v>
                </c:pt>
                <c:pt idx="28">
                  <c:v>87.096774193548384</c:v>
                </c:pt>
                <c:pt idx="29">
                  <c:v>78.640776699029118</c:v>
                </c:pt>
                <c:pt idx="30">
                  <c:v>78.095238095238102</c:v>
                </c:pt>
                <c:pt idx="31">
                  <c:v>81.730769230769226</c:v>
                </c:pt>
                <c:pt idx="32">
                  <c:v>76.26262626262627</c:v>
                </c:pt>
                <c:pt idx="33">
                  <c:v>48.823529411764703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BA4-41C3-9BF5-978F712E579A}"/>
            </c:ext>
          </c:extLst>
        </c:ser>
        <c:ser>
          <c:idx val="3"/>
          <c:order val="3"/>
          <c:tx>
            <c:strRef>
              <c:f>'Графики по ПА'!$G$3</c:f>
              <c:strCache>
                <c:ptCount val="1"/>
                <c:pt idx="0">
                  <c:v>rs10423795</c:v>
                </c:pt>
              </c:strCache>
            </c:strRef>
          </c:tx>
          <c:spPr>
            <a:ln w="19050">
              <a:solidFill>
                <a:srgbClr val="0000CC"/>
              </a:solidFill>
              <a:prstDash val="sysDot"/>
            </a:ln>
            <a:effectLst/>
          </c:spPr>
          <c:marker>
            <c:symbol val="plus"/>
            <c:size val="10"/>
            <c:spPr>
              <a:noFill/>
              <a:ln w="34925">
                <a:solidFill>
                  <a:srgbClr val="0000CC"/>
                </a:solidFill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ПА'!$G$4:$G$37</c:f>
              <c:numCache>
                <c:formatCode>0</c:formatCode>
                <c:ptCount val="34"/>
                <c:pt idx="0">
                  <c:v>60.606060606060609</c:v>
                </c:pt>
                <c:pt idx="1">
                  <c:v>53.539823008849567</c:v>
                </c:pt>
                <c:pt idx="2">
                  <c:v>46.969696969696969</c:v>
                </c:pt>
                <c:pt idx="3">
                  <c:v>54.705882352941181</c:v>
                </c:pt>
                <c:pt idx="4">
                  <c:v>53.240740740740748</c:v>
                </c:pt>
                <c:pt idx="5">
                  <c:v>38.383838383838381</c:v>
                </c:pt>
                <c:pt idx="6">
                  <c:v>42.857142857142854</c:v>
                </c:pt>
                <c:pt idx="7">
                  <c:v>40.654205607476634</c:v>
                </c:pt>
                <c:pt idx="8">
                  <c:v>43.925233644859816</c:v>
                </c:pt>
                <c:pt idx="9">
                  <c:v>31.578947368421051</c:v>
                </c:pt>
                <c:pt idx="10">
                  <c:v>41.477272727272727</c:v>
                </c:pt>
                <c:pt idx="11">
                  <c:v>31.770833333333332</c:v>
                </c:pt>
                <c:pt idx="12">
                  <c:v>41</c:v>
                </c:pt>
                <c:pt idx="13">
                  <c:v>49</c:v>
                </c:pt>
                <c:pt idx="14">
                  <c:v>46.116504854368934</c:v>
                </c:pt>
                <c:pt idx="15">
                  <c:v>48.529411764705884</c:v>
                </c:pt>
                <c:pt idx="16">
                  <c:v>47.916666666666671</c:v>
                </c:pt>
                <c:pt idx="17">
                  <c:v>41.666666666666671</c:v>
                </c:pt>
                <c:pt idx="18">
                  <c:v>56.395348837209305</c:v>
                </c:pt>
                <c:pt idx="19">
                  <c:v>55.494505494505496</c:v>
                </c:pt>
                <c:pt idx="20">
                  <c:v>74.712643678160916</c:v>
                </c:pt>
                <c:pt idx="21">
                  <c:v>44.736842105263158</c:v>
                </c:pt>
                <c:pt idx="22">
                  <c:v>76.666666666666671</c:v>
                </c:pt>
                <c:pt idx="23">
                  <c:v>58.947368421052623</c:v>
                </c:pt>
                <c:pt idx="24">
                  <c:v>64.444444444444443</c:v>
                </c:pt>
                <c:pt idx="25">
                  <c:v>59</c:v>
                </c:pt>
                <c:pt idx="26">
                  <c:v>60</c:v>
                </c:pt>
                <c:pt idx="27">
                  <c:v>69.021739130434781</c:v>
                </c:pt>
                <c:pt idx="28">
                  <c:v>69.892473118279568</c:v>
                </c:pt>
                <c:pt idx="29">
                  <c:v>64.563106796116514</c:v>
                </c:pt>
                <c:pt idx="30">
                  <c:v>66.19047619047619</c:v>
                </c:pt>
                <c:pt idx="31">
                  <c:v>65.384615384615387</c:v>
                </c:pt>
                <c:pt idx="32">
                  <c:v>66.666666666666657</c:v>
                </c:pt>
                <c:pt idx="33">
                  <c:v>31.764705882352938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BA4-41C3-9BF5-978F712E579A}"/>
            </c:ext>
          </c:extLst>
        </c:ser>
        <c:ser>
          <c:idx val="4"/>
          <c:order val="4"/>
          <c:tx>
            <c:strRef>
              <c:f>'Графики по ПА'!$H$3</c:f>
              <c:strCache>
                <c:ptCount val="1"/>
                <c:pt idx="0">
                  <c:v>rs2227262</c:v>
                </c:pt>
              </c:strCache>
            </c:strRef>
          </c:tx>
          <c:spPr>
            <a:ln w="19050" cap="rnd">
              <a:solidFill>
                <a:srgbClr val="005800"/>
              </a:solidFill>
              <a:prstDash val="sysDot"/>
              <a:round/>
            </a:ln>
            <a:effectLst/>
          </c:spPr>
          <c:marker>
            <c:symbol val="star"/>
            <c:size val="10"/>
            <c:spPr>
              <a:noFill/>
              <a:ln w="28575">
                <a:solidFill>
                  <a:srgbClr val="005800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ПА'!$H$4:$H$37</c:f>
              <c:numCache>
                <c:formatCode>0</c:formatCode>
                <c:ptCount val="34"/>
                <c:pt idx="0">
                  <c:v>100</c:v>
                </c:pt>
                <c:pt idx="1">
                  <c:v>98.230088495575217</c:v>
                </c:pt>
                <c:pt idx="2">
                  <c:v>98.98989898989899</c:v>
                </c:pt>
                <c:pt idx="3">
                  <c:v>100</c:v>
                </c:pt>
                <c:pt idx="4">
                  <c:v>100</c:v>
                </c:pt>
                <c:pt idx="5">
                  <c:v>85.353535353535349</c:v>
                </c:pt>
                <c:pt idx="6">
                  <c:v>80.769230769230774</c:v>
                </c:pt>
                <c:pt idx="7">
                  <c:v>90.654205607476641</c:v>
                </c:pt>
                <c:pt idx="8">
                  <c:v>84.579439252336456</c:v>
                </c:pt>
                <c:pt idx="9">
                  <c:v>85.78947368421052</c:v>
                </c:pt>
                <c:pt idx="10">
                  <c:v>90.659340659340657</c:v>
                </c:pt>
                <c:pt idx="11">
                  <c:v>86.516853932584269</c:v>
                </c:pt>
                <c:pt idx="12">
                  <c:v>84</c:v>
                </c:pt>
                <c:pt idx="13">
                  <c:v>86</c:v>
                </c:pt>
                <c:pt idx="14">
                  <c:v>83.009708737864074</c:v>
                </c:pt>
                <c:pt idx="15">
                  <c:v>80.392156862745097</c:v>
                </c:pt>
                <c:pt idx="16">
                  <c:v>77.083333333333343</c:v>
                </c:pt>
                <c:pt idx="17">
                  <c:v>78.921568627450981</c:v>
                </c:pt>
                <c:pt idx="18">
                  <c:v>81.976744186046517</c:v>
                </c:pt>
                <c:pt idx="19">
                  <c:v>93.085106382978722</c:v>
                </c:pt>
                <c:pt idx="20">
                  <c:v>86.31578947368422</c:v>
                </c:pt>
                <c:pt idx="21">
                  <c:v>89.893617021276597</c:v>
                </c:pt>
                <c:pt idx="22">
                  <c:v>84.375</c:v>
                </c:pt>
                <c:pt idx="23">
                  <c:v>82.8125</c:v>
                </c:pt>
                <c:pt idx="24">
                  <c:v>90.449438202247194</c:v>
                </c:pt>
                <c:pt idx="25">
                  <c:v>84</c:v>
                </c:pt>
                <c:pt idx="26">
                  <c:v>89</c:v>
                </c:pt>
                <c:pt idx="27">
                  <c:v>87.222222222222229</c:v>
                </c:pt>
                <c:pt idx="28">
                  <c:v>94.623655913978496</c:v>
                </c:pt>
                <c:pt idx="29">
                  <c:v>87.864077669902912</c:v>
                </c:pt>
                <c:pt idx="30">
                  <c:v>89.047619047618994</c:v>
                </c:pt>
                <c:pt idx="31">
                  <c:v>84.134615384615387</c:v>
                </c:pt>
                <c:pt idx="32">
                  <c:v>91.414141414141412</c:v>
                </c:pt>
                <c:pt idx="33">
                  <c:v>94.705882352941174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BA4-41C3-9BF5-978F712E579A}"/>
            </c:ext>
          </c:extLst>
        </c:ser>
        <c:ser>
          <c:idx val="5"/>
          <c:order val="5"/>
          <c:tx>
            <c:strRef>
              <c:f>'Графики по ПА'!$I$3</c:f>
              <c:strCache>
                <c:ptCount val="1"/>
                <c:pt idx="0">
                  <c:v>rs3802252</c:v>
                </c:pt>
              </c:strCache>
            </c:strRef>
          </c:tx>
          <c:spPr>
            <a:ln w="19050" cap="rnd">
              <a:solidFill>
                <a:srgbClr val="00B000"/>
              </a:solidFill>
              <a:prstDash val="sysDot"/>
              <a:round/>
            </a:ln>
            <a:effectLst/>
          </c:spPr>
          <c:marker>
            <c:symbol val="circle"/>
            <c:size val="10"/>
            <c:spPr>
              <a:solidFill>
                <a:srgbClr val="00B000"/>
              </a:solidFill>
              <a:ln w="19050">
                <a:solidFill>
                  <a:srgbClr val="00B000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ПА'!$I$4:$I$37</c:f>
              <c:numCache>
                <c:formatCode>0</c:formatCode>
                <c:ptCount val="34"/>
                <c:pt idx="0">
                  <c:v>70.202020202020194</c:v>
                </c:pt>
                <c:pt idx="1">
                  <c:v>64.159292035398224</c:v>
                </c:pt>
                <c:pt idx="2">
                  <c:v>76.26262626262627</c:v>
                </c:pt>
                <c:pt idx="3">
                  <c:v>72.941176470588232</c:v>
                </c:pt>
                <c:pt idx="4">
                  <c:v>69.444444444444443</c:v>
                </c:pt>
                <c:pt idx="5">
                  <c:v>42.929292929292927</c:v>
                </c:pt>
                <c:pt idx="6">
                  <c:v>44.505494505494504</c:v>
                </c:pt>
                <c:pt idx="7">
                  <c:v>47.663551401869157</c:v>
                </c:pt>
                <c:pt idx="8">
                  <c:v>40.654205607476634</c:v>
                </c:pt>
                <c:pt idx="9">
                  <c:v>87.179487179487182</c:v>
                </c:pt>
                <c:pt idx="10">
                  <c:v>80.128205128205138</c:v>
                </c:pt>
                <c:pt idx="11">
                  <c:v>50</c:v>
                </c:pt>
                <c:pt idx="12">
                  <c:v>45</c:v>
                </c:pt>
                <c:pt idx="13">
                  <c:v>44</c:v>
                </c:pt>
                <c:pt idx="14">
                  <c:v>35.436893203883493</c:v>
                </c:pt>
                <c:pt idx="15">
                  <c:v>36.274509803921568</c:v>
                </c:pt>
                <c:pt idx="16">
                  <c:v>32.8125</c:v>
                </c:pt>
                <c:pt idx="17">
                  <c:v>34.313725490196077</c:v>
                </c:pt>
                <c:pt idx="18">
                  <c:v>32.558139534883722</c:v>
                </c:pt>
                <c:pt idx="19">
                  <c:v>88.69047619047619</c:v>
                </c:pt>
                <c:pt idx="20">
                  <c:v>70.348837209302332</c:v>
                </c:pt>
                <c:pt idx="21">
                  <c:v>50</c:v>
                </c:pt>
                <c:pt idx="22">
                  <c:v>83.522727272727266</c:v>
                </c:pt>
                <c:pt idx="23">
                  <c:v>76.13636363636364</c:v>
                </c:pt>
                <c:pt idx="24">
                  <c:v>58.045977011494251</c:v>
                </c:pt>
                <c:pt idx="25">
                  <c:v>52</c:v>
                </c:pt>
                <c:pt idx="26">
                  <c:v>60</c:v>
                </c:pt>
                <c:pt idx="27">
                  <c:v>94.021739130434781</c:v>
                </c:pt>
                <c:pt idx="28">
                  <c:v>47.311827956989248</c:v>
                </c:pt>
                <c:pt idx="29">
                  <c:v>41.262135922330096</c:v>
                </c:pt>
                <c:pt idx="30">
                  <c:v>34.285714285714285</c:v>
                </c:pt>
                <c:pt idx="31">
                  <c:v>35.57692307692308</c:v>
                </c:pt>
                <c:pt idx="32">
                  <c:v>44.949494949494948</c:v>
                </c:pt>
                <c:pt idx="33">
                  <c:v>20.588235294117645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BA4-41C3-9BF5-978F712E579A}"/>
            </c:ext>
          </c:extLst>
        </c:ser>
        <c:ser>
          <c:idx val="6"/>
          <c:order val="6"/>
          <c:tx>
            <c:strRef>
              <c:f>'Графики по ПА'!$J$3</c:f>
              <c:strCache>
                <c:ptCount val="1"/>
                <c:pt idx="0">
                  <c:v>rs1671215</c:v>
                </c:pt>
              </c:strCache>
            </c:strRef>
          </c:tx>
          <c:spPr>
            <a:ln w="19050" cap="rnd">
              <a:solidFill>
                <a:srgbClr val="990000"/>
              </a:solidFill>
              <a:prstDash val="sysDot"/>
              <a:round/>
            </a:ln>
            <a:effectLst/>
          </c:spPr>
          <c:marker>
            <c:symbol val="x"/>
            <c:size val="10"/>
            <c:spPr>
              <a:noFill/>
              <a:ln w="31750">
                <a:solidFill>
                  <a:srgbClr val="990000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ПА'!$J$4:$J$37</c:f>
              <c:numCache>
                <c:formatCode>0</c:formatCode>
                <c:ptCount val="34"/>
                <c:pt idx="0">
                  <c:v>60.606060606060609</c:v>
                </c:pt>
                <c:pt idx="1">
                  <c:v>59.292035398230091</c:v>
                </c:pt>
                <c:pt idx="2">
                  <c:v>65.656565656565661</c:v>
                </c:pt>
                <c:pt idx="3">
                  <c:v>63.529411764705877</c:v>
                </c:pt>
                <c:pt idx="4">
                  <c:v>62.962962962962962</c:v>
                </c:pt>
                <c:pt idx="5">
                  <c:v>77.777777777777786</c:v>
                </c:pt>
                <c:pt idx="6">
                  <c:v>70.329670329670336</c:v>
                </c:pt>
                <c:pt idx="7">
                  <c:v>69.158878504672899</c:v>
                </c:pt>
                <c:pt idx="8">
                  <c:v>62.149532710280376</c:v>
                </c:pt>
                <c:pt idx="9">
                  <c:v>80.526315789473685</c:v>
                </c:pt>
                <c:pt idx="10">
                  <c:v>80.219780219780219</c:v>
                </c:pt>
                <c:pt idx="11">
                  <c:v>79.166666666666657</c:v>
                </c:pt>
                <c:pt idx="12">
                  <c:v>74</c:v>
                </c:pt>
                <c:pt idx="13">
                  <c:v>79</c:v>
                </c:pt>
                <c:pt idx="14">
                  <c:v>61.650485436893199</c:v>
                </c:pt>
                <c:pt idx="15">
                  <c:v>64.215686274509807</c:v>
                </c:pt>
                <c:pt idx="16">
                  <c:v>65.625</c:v>
                </c:pt>
                <c:pt idx="17">
                  <c:v>60.784313725490193</c:v>
                </c:pt>
                <c:pt idx="18">
                  <c:v>65.697674418604649</c:v>
                </c:pt>
                <c:pt idx="19">
                  <c:v>70.3125</c:v>
                </c:pt>
                <c:pt idx="20">
                  <c:v>71.875</c:v>
                </c:pt>
                <c:pt idx="21">
                  <c:v>61.702127659574465</c:v>
                </c:pt>
                <c:pt idx="22">
                  <c:v>58.854166666666664</c:v>
                </c:pt>
                <c:pt idx="23">
                  <c:v>77.083333333333343</c:v>
                </c:pt>
                <c:pt idx="24">
                  <c:v>70.833333333333343</c:v>
                </c:pt>
                <c:pt idx="25">
                  <c:v>67</c:v>
                </c:pt>
                <c:pt idx="26">
                  <c:v>71</c:v>
                </c:pt>
                <c:pt idx="27">
                  <c:v>64.893617021276597</c:v>
                </c:pt>
                <c:pt idx="28">
                  <c:v>80.645161290322577</c:v>
                </c:pt>
                <c:pt idx="29">
                  <c:v>81.553398058252426</c:v>
                </c:pt>
                <c:pt idx="30">
                  <c:v>82.38095238095238</c:v>
                </c:pt>
                <c:pt idx="31">
                  <c:v>83.65384615384616</c:v>
                </c:pt>
                <c:pt idx="32">
                  <c:v>75.757575757575751</c:v>
                </c:pt>
                <c:pt idx="33">
                  <c:v>59.411764705882355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BBA4-41C3-9BF5-978F712E579A}"/>
            </c:ext>
          </c:extLst>
        </c:ser>
        <c:ser>
          <c:idx val="7"/>
          <c:order val="7"/>
          <c:tx>
            <c:strRef>
              <c:f>'Графики по ПА'!$K$3</c:f>
              <c:strCache>
                <c:ptCount val="1"/>
                <c:pt idx="0">
                  <c:v>rs34845949</c:v>
                </c:pt>
              </c:strCache>
            </c:strRef>
          </c:tx>
          <c:spPr>
            <a:ln w="19050" cap="rnd">
              <a:solidFill>
                <a:srgbClr val="FF0066"/>
              </a:solidFill>
              <a:prstDash val="sysDot"/>
              <a:round/>
            </a:ln>
            <a:effectLst/>
          </c:spPr>
          <c:marker>
            <c:symbol val="triangle"/>
            <c:size val="10"/>
            <c:spPr>
              <a:solidFill>
                <a:srgbClr val="FF0066"/>
              </a:solidFill>
              <a:ln w="38100">
                <a:solidFill>
                  <a:srgbClr val="FF0066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ПА'!$K$4:$K$37</c:f>
              <c:numCache>
                <c:formatCode>0</c:formatCode>
                <c:ptCount val="34"/>
                <c:pt idx="0">
                  <c:v>94.949494949494948</c:v>
                </c:pt>
                <c:pt idx="1">
                  <c:v>96.017699115044252</c:v>
                </c:pt>
                <c:pt idx="2">
                  <c:v>90.404040404040416</c:v>
                </c:pt>
                <c:pt idx="3">
                  <c:v>93.529411764705884</c:v>
                </c:pt>
                <c:pt idx="4">
                  <c:v>95.370370370370367</c:v>
                </c:pt>
                <c:pt idx="5">
                  <c:v>74.747474747474755</c:v>
                </c:pt>
                <c:pt idx="6">
                  <c:v>69.780219780219781</c:v>
                </c:pt>
                <c:pt idx="7">
                  <c:v>71.028037383177562</c:v>
                </c:pt>
                <c:pt idx="8">
                  <c:v>70.56074766355141</c:v>
                </c:pt>
                <c:pt idx="9">
                  <c:v>86.458333333333343</c:v>
                </c:pt>
                <c:pt idx="10">
                  <c:v>79.444444444444443</c:v>
                </c:pt>
                <c:pt idx="11">
                  <c:v>68.75</c:v>
                </c:pt>
                <c:pt idx="12">
                  <c:v>70</c:v>
                </c:pt>
                <c:pt idx="13">
                  <c:v>68</c:v>
                </c:pt>
                <c:pt idx="14">
                  <c:v>93.203883495145632</c:v>
                </c:pt>
                <c:pt idx="15">
                  <c:v>88.725490196078425</c:v>
                </c:pt>
                <c:pt idx="16">
                  <c:v>86.979166666666657</c:v>
                </c:pt>
                <c:pt idx="17">
                  <c:v>89.215686274509807</c:v>
                </c:pt>
                <c:pt idx="18">
                  <c:v>86.04651162790698</c:v>
                </c:pt>
                <c:pt idx="19">
                  <c:v>66.315789473684205</c:v>
                </c:pt>
                <c:pt idx="20">
                  <c:v>67.708333333333343</c:v>
                </c:pt>
                <c:pt idx="21">
                  <c:v>60.9375</c:v>
                </c:pt>
                <c:pt idx="22">
                  <c:v>72.916666666666657</c:v>
                </c:pt>
                <c:pt idx="23">
                  <c:v>76.041666666666657</c:v>
                </c:pt>
                <c:pt idx="24">
                  <c:v>63.541666666666664</c:v>
                </c:pt>
                <c:pt idx="25">
                  <c:v>78</c:v>
                </c:pt>
                <c:pt idx="26">
                  <c:v>75</c:v>
                </c:pt>
                <c:pt idx="27">
                  <c:v>77.368421052631575</c:v>
                </c:pt>
                <c:pt idx="28">
                  <c:v>61.827956989247312</c:v>
                </c:pt>
                <c:pt idx="29">
                  <c:v>65.048543689320397</c:v>
                </c:pt>
                <c:pt idx="30">
                  <c:v>61.428571428571431</c:v>
                </c:pt>
                <c:pt idx="31">
                  <c:v>58.173076923076927</c:v>
                </c:pt>
                <c:pt idx="32">
                  <c:v>59.595959595959592</c:v>
                </c:pt>
                <c:pt idx="33">
                  <c:v>88.823529411764696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BBA4-41C3-9BF5-978F712E579A}"/>
            </c:ext>
          </c:extLst>
        </c:ser>
        <c:ser>
          <c:idx val="8"/>
          <c:order val="8"/>
          <c:tx>
            <c:strRef>
              <c:f>'Графики по ПА'!$L$3</c:f>
              <c:strCache>
                <c:ptCount val="1"/>
                <c:pt idx="0">
                  <c:v>rs56153523</c:v>
                </c:pt>
              </c:strCache>
            </c:strRef>
          </c:tx>
          <c:spPr>
            <a:ln w="19050" cap="rnd">
              <a:solidFill>
                <a:srgbClr val="8064A2"/>
              </a:solidFill>
              <a:prstDash val="sysDot"/>
              <a:round/>
            </a:ln>
            <a:effectLst/>
          </c:spPr>
          <c:marker>
            <c:symbol val="circle"/>
            <c:size val="10"/>
            <c:spPr>
              <a:solidFill>
                <a:schemeClr val="accent4"/>
              </a:solidFill>
              <a:ln w="19050">
                <a:solidFill>
                  <a:srgbClr val="8064A2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ПА'!$L$4:$L$37</c:f>
              <c:numCache>
                <c:formatCode>0</c:formatCode>
                <c:ptCount val="34"/>
                <c:pt idx="0">
                  <c:v>99.494949494949495</c:v>
                </c:pt>
                <c:pt idx="1">
                  <c:v>91.592920353982294</c:v>
                </c:pt>
                <c:pt idx="2">
                  <c:v>87.878787878787875</c:v>
                </c:pt>
                <c:pt idx="3">
                  <c:v>94.705882352941174</c:v>
                </c:pt>
                <c:pt idx="4">
                  <c:v>98.148148148148152</c:v>
                </c:pt>
                <c:pt idx="5">
                  <c:v>70.707070707070713</c:v>
                </c:pt>
                <c:pt idx="6">
                  <c:v>81.318681318681314</c:v>
                </c:pt>
                <c:pt idx="7">
                  <c:v>85.514018691588788</c:v>
                </c:pt>
                <c:pt idx="8">
                  <c:v>84.112149532710276</c:v>
                </c:pt>
                <c:pt idx="9">
                  <c:v>92.708333333333343</c:v>
                </c:pt>
                <c:pt idx="10">
                  <c:v>62.195121951219512</c:v>
                </c:pt>
                <c:pt idx="11">
                  <c:v>75.520833333333343</c:v>
                </c:pt>
                <c:pt idx="12">
                  <c:v>59</c:v>
                </c:pt>
                <c:pt idx="13">
                  <c:v>71</c:v>
                </c:pt>
                <c:pt idx="14">
                  <c:v>60.194174757281552</c:v>
                </c:pt>
                <c:pt idx="15">
                  <c:v>61.764705882352942</c:v>
                </c:pt>
                <c:pt idx="16">
                  <c:v>69.791666666666657</c:v>
                </c:pt>
                <c:pt idx="17">
                  <c:v>60.784313725490193</c:v>
                </c:pt>
                <c:pt idx="18">
                  <c:v>63.372093023255815</c:v>
                </c:pt>
                <c:pt idx="19">
                  <c:v>67.391304347826093</c:v>
                </c:pt>
                <c:pt idx="20">
                  <c:v>70.879120879120876</c:v>
                </c:pt>
                <c:pt idx="21">
                  <c:v>61.458333333333336</c:v>
                </c:pt>
                <c:pt idx="22">
                  <c:v>69.780219780219781</c:v>
                </c:pt>
                <c:pt idx="23">
                  <c:v>41.666666666666671</c:v>
                </c:pt>
                <c:pt idx="24">
                  <c:v>53.684210526315788</c:v>
                </c:pt>
                <c:pt idx="25">
                  <c:v>48</c:v>
                </c:pt>
                <c:pt idx="26">
                  <c:v>44</c:v>
                </c:pt>
                <c:pt idx="27">
                  <c:v>76.344086021505376</c:v>
                </c:pt>
                <c:pt idx="28">
                  <c:v>72.58064516129032</c:v>
                </c:pt>
                <c:pt idx="29">
                  <c:v>80.582524271844662</c:v>
                </c:pt>
                <c:pt idx="30">
                  <c:v>63.333333333333329</c:v>
                </c:pt>
                <c:pt idx="31">
                  <c:v>62.980769230769226</c:v>
                </c:pt>
                <c:pt idx="32">
                  <c:v>65.656565656565661</c:v>
                </c:pt>
                <c:pt idx="33">
                  <c:v>55.294117647058826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BBA4-41C3-9BF5-978F712E579A}"/>
            </c:ext>
          </c:extLst>
        </c:ser>
        <c:ser>
          <c:idx val="9"/>
          <c:order val="9"/>
          <c:tx>
            <c:strRef>
              <c:f>'Графики по ПА'!$M$3</c:f>
              <c:strCache>
                <c:ptCount val="1"/>
                <c:pt idx="0">
                  <c:v>rs8109071</c:v>
                </c:pt>
              </c:strCache>
            </c:strRef>
          </c:tx>
          <c:spPr>
            <a:ln w="19050" cap="rnd">
              <a:solidFill>
                <a:srgbClr val="FF6600"/>
              </a:solidFill>
              <a:prstDash val="sysDot"/>
              <a:round/>
            </a:ln>
            <a:effectLst/>
          </c:spPr>
          <c:marker>
            <c:symbol val="diamond"/>
            <c:size val="10"/>
            <c:spPr>
              <a:solidFill>
                <a:srgbClr val="FF6600"/>
              </a:solidFill>
              <a:ln w="19050">
                <a:solidFill>
                  <a:srgbClr val="FF6600"/>
                </a:solidFill>
                <a:round/>
              </a:ln>
              <a:effectLst/>
            </c:spPr>
          </c:marker>
          <c:cat>
            <c:strRef>
              <c:f>'Графики по ПА'!$C$4:$C$37</c:f>
              <c:strCache>
                <c:ptCount val="34"/>
                <c:pt idx="0">
                  <c:v> ESN</c:v>
                </c:pt>
                <c:pt idx="1">
                  <c:v> GWD</c:v>
                </c:pt>
                <c:pt idx="2">
                  <c:v> LWK</c:v>
                </c:pt>
                <c:pt idx="3">
                  <c:v> MSL</c:v>
                </c:pt>
                <c:pt idx="4">
                  <c:v> YRI</c:v>
                </c:pt>
                <c:pt idx="5">
                  <c:v> FIN</c:v>
                </c:pt>
                <c:pt idx="6">
                  <c:v> GBR</c:v>
                </c:pt>
                <c:pt idx="7">
                  <c:v> IBS</c:v>
                </c:pt>
                <c:pt idx="8">
                  <c:v> TSI</c:v>
                </c:pt>
                <c:pt idx="9">
                  <c:v>DAG</c:v>
                </c:pt>
                <c:pt idx="10">
                  <c:v>UDB</c:v>
                </c:pt>
                <c:pt idx="11">
                  <c:v>RUS</c:v>
                </c:pt>
                <c:pt idx="12">
                  <c:v>RUSCON</c:v>
                </c:pt>
                <c:pt idx="13">
                  <c:v>RUSPE</c:v>
                </c:pt>
                <c:pt idx="14">
                  <c:v> GIH</c:v>
                </c:pt>
                <c:pt idx="15">
                  <c:v> ITU</c:v>
                </c:pt>
                <c:pt idx="16">
                  <c:v> PJL</c:v>
                </c:pt>
                <c:pt idx="17">
                  <c:v> STU</c:v>
                </c:pt>
                <c:pt idx="18">
                  <c:v> BEB</c:v>
                </c:pt>
                <c:pt idx="19">
                  <c:v>KAL</c:v>
                </c:pt>
                <c:pt idx="20">
                  <c:v>KGS </c:v>
                </c:pt>
                <c:pt idx="21">
                  <c:v>BUR </c:v>
                </c:pt>
                <c:pt idx="22">
                  <c:v>KHA </c:v>
                </c:pt>
                <c:pt idx="23">
                  <c:v>HAR </c:v>
                </c:pt>
                <c:pt idx="24">
                  <c:v>YAK</c:v>
                </c:pt>
                <c:pt idx="25">
                  <c:v>YAKCON</c:v>
                </c:pt>
                <c:pt idx="26">
                  <c:v>YAKPE</c:v>
                </c:pt>
                <c:pt idx="27">
                  <c:v>NIN </c:v>
                </c:pt>
                <c:pt idx="28">
                  <c:v> CDX</c:v>
                </c:pt>
                <c:pt idx="29">
                  <c:v> CHB</c:v>
                </c:pt>
                <c:pt idx="30">
                  <c:v> CHS</c:v>
                </c:pt>
                <c:pt idx="31">
                  <c:v> JPT</c:v>
                </c:pt>
                <c:pt idx="32">
                  <c:v> KHV</c:v>
                </c:pt>
                <c:pt idx="33">
                  <c:v> PEL</c:v>
                </c:pt>
              </c:strCache>
            </c:strRef>
          </c:cat>
          <c:val>
            <c:numRef>
              <c:f>'Графики по ПА'!$M$4:$M$37</c:f>
              <c:numCache>
                <c:formatCode>0</c:formatCode>
                <c:ptCount val="34"/>
                <c:pt idx="0">
                  <c:v>74.747474747474755</c:v>
                </c:pt>
                <c:pt idx="1">
                  <c:v>76.991150442477874</c:v>
                </c:pt>
                <c:pt idx="2">
                  <c:v>67.676767676767682</c:v>
                </c:pt>
                <c:pt idx="3">
                  <c:v>74.705882352941174</c:v>
                </c:pt>
                <c:pt idx="4">
                  <c:v>79.629629629629633</c:v>
                </c:pt>
                <c:pt idx="5">
                  <c:v>69.696969696969703</c:v>
                </c:pt>
                <c:pt idx="6">
                  <c:v>79.670329670329664</c:v>
                </c:pt>
                <c:pt idx="7">
                  <c:v>78.504672897196258</c:v>
                </c:pt>
                <c:pt idx="8">
                  <c:v>80.373831775700936</c:v>
                </c:pt>
                <c:pt idx="9">
                  <c:v>87.2340425531915</c:v>
                </c:pt>
                <c:pt idx="10">
                  <c:v>58.333333333333336</c:v>
                </c:pt>
                <c:pt idx="11">
                  <c:v>73.958333333333343</c:v>
                </c:pt>
                <c:pt idx="12">
                  <c:v>75</c:v>
                </c:pt>
                <c:pt idx="13">
                  <c:v>60</c:v>
                </c:pt>
                <c:pt idx="14">
                  <c:v>50.970873786407765</c:v>
                </c:pt>
                <c:pt idx="15">
                  <c:v>53.431372549019606</c:v>
                </c:pt>
                <c:pt idx="16">
                  <c:v>59.895833333333336</c:v>
                </c:pt>
                <c:pt idx="17">
                  <c:v>51.960784313725497</c:v>
                </c:pt>
                <c:pt idx="18">
                  <c:v>56.395348837209305</c:v>
                </c:pt>
                <c:pt idx="19">
                  <c:v>58.854166666666664</c:v>
                </c:pt>
                <c:pt idx="20">
                  <c:v>61.111111111111114</c:v>
                </c:pt>
                <c:pt idx="21">
                  <c:v>54.6875</c:v>
                </c:pt>
                <c:pt idx="22">
                  <c:v>62.631578947368418</c:v>
                </c:pt>
                <c:pt idx="23">
                  <c:v>41.666666666666671</c:v>
                </c:pt>
                <c:pt idx="24">
                  <c:v>47.916666666666671</c:v>
                </c:pt>
                <c:pt idx="25">
                  <c:v>41</c:v>
                </c:pt>
                <c:pt idx="26">
                  <c:v>41</c:v>
                </c:pt>
                <c:pt idx="27">
                  <c:v>61.413043478260867</c:v>
                </c:pt>
                <c:pt idx="28">
                  <c:v>64.516129032258064</c:v>
                </c:pt>
                <c:pt idx="29">
                  <c:v>66.504854368932044</c:v>
                </c:pt>
                <c:pt idx="30">
                  <c:v>48.095238095238095</c:v>
                </c:pt>
                <c:pt idx="31">
                  <c:v>49.038461538461533</c:v>
                </c:pt>
                <c:pt idx="32">
                  <c:v>49.494949494949495</c:v>
                </c:pt>
                <c:pt idx="33">
                  <c:v>51.17647058823529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BBA4-41C3-9BF5-978F712E5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161536"/>
        <c:axId val="79691072"/>
      </c:lineChart>
      <c:catAx>
        <c:axId val="172161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2350"/>
            </a:pPr>
            <a:endParaRPr lang="ru-RU"/>
          </a:p>
        </c:txPr>
        <c:crossAx val="79691072"/>
        <c:crosses val="autoZero"/>
        <c:auto val="1"/>
        <c:lblAlgn val="ctr"/>
        <c:lblOffset val="100"/>
        <c:noMultiLvlLbl val="0"/>
      </c:catAx>
      <c:valAx>
        <c:axId val="79691072"/>
        <c:scaling>
          <c:orientation val="minMax"/>
          <c:max val="100"/>
          <c:min val="20"/>
        </c:scaling>
        <c:delete val="0"/>
        <c:axPos val="l"/>
        <c:title>
          <c:tx>
            <c:rich>
              <a:bodyPr rot="0"/>
              <a:lstStyle/>
              <a:p>
                <a:pPr>
                  <a:defRPr sz="2300"/>
                </a:pPr>
                <a:r>
                  <a:rPr lang="ru-RU" sz="2300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2510850423581270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900"/>
            </a:pPr>
            <a:endParaRPr lang="ru-RU"/>
          </a:p>
        </c:txPr>
        <c:crossAx val="1721615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303036902199245E-2"/>
          <c:y val="0.83678409172371393"/>
          <c:w val="0.91065366642580781"/>
          <c:h val="0.1455664899348533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350"/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 sz="2200">
          <a:solidFill>
            <a:sysClr val="windowText" lastClr="000000"/>
          </a:solidFill>
          <a:latin typeface="+mn-lt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2D048-479D-410E-9B21-6C2B9A9E7623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E451C-E50A-428C-AA6E-72B8060FA2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1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2666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5332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7999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90665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3331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5997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8663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81330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E451C-E50A-428C-AA6E-72B8060FA23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5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1066" y="6543168"/>
            <a:ext cx="31858744" cy="451488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2131" y="11935672"/>
            <a:ext cx="26236613" cy="53827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72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45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17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9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63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035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708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81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173634" y="843496"/>
            <a:ext cx="8433197" cy="179717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74044" y="843496"/>
            <a:ext cx="24674909" cy="179717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0731" y="13534897"/>
            <a:ext cx="31858744" cy="4183336"/>
          </a:xfrm>
        </p:spPr>
        <p:txBody>
          <a:bodyPr anchor="t"/>
          <a:lstStyle>
            <a:lvl1pPr algn="l">
              <a:defRPr sz="1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60731" y="8927378"/>
            <a:ext cx="31858744" cy="4607519"/>
          </a:xfrm>
        </p:spPr>
        <p:txBody>
          <a:bodyPr anchor="b"/>
          <a:lstStyle>
            <a:lvl1pPr marL="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1pPr>
            <a:lvl2pPr marL="167266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34533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3pPr>
            <a:lvl4pPr marL="5017999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4pPr>
            <a:lvl5pPr marL="6690665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5pPr>
            <a:lvl6pPr marL="8363331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6pPr>
            <a:lvl7pPr marL="10035997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7pPr>
            <a:lvl8pPr marL="11708663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8pPr>
            <a:lvl9pPr marL="1338133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74044" y="4914690"/>
            <a:ext cx="16554053" cy="13900573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052778" y="4914690"/>
            <a:ext cx="16554053" cy="13900573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714787"/>
            <a:ext cx="16560562" cy="1964899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2666" indent="0">
              <a:buNone/>
              <a:defRPr sz="7300" b="1"/>
            </a:lvl2pPr>
            <a:lvl3pPr marL="3345332" indent="0">
              <a:buNone/>
              <a:defRPr sz="6600" b="1"/>
            </a:lvl3pPr>
            <a:lvl4pPr marL="5017999" indent="0">
              <a:buNone/>
              <a:defRPr sz="5900" b="1"/>
            </a:lvl4pPr>
            <a:lvl5pPr marL="6690665" indent="0">
              <a:buNone/>
              <a:defRPr sz="5900" b="1"/>
            </a:lvl5pPr>
            <a:lvl6pPr marL="8363331" indent="0">
              <a:buNone/>
              <a:defRPr sz="5900" b="1"/>
            </a:lvl6pPr>
            <a:lvl7pPr marL="10035997" indent="0">
              <a:buNone/>
              <a:defRPr sz="5900" b="1"/>
            </a:lvl7pPr>
            <a:lvl8pPr marL="11708663" indent="0">
              <a:buNone/>
              <a:defRPr sz="5900" b="1"/>
            </a:lvl8pPr>
            <a:lvl9pPr marL="13381330" indent="0">
              <a:buNone/>
              <a:defRPr sz="5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74044" y="6679686"/>
            <a:ext cx="16560562" cy="12135576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9039766" y="4714787"/>
            <a:ext cx="16567067" cy="1964899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2666" indent="0">
              <a:buNone/>
              <a:defRPr sz="7300" b="1"/>
            </a:lvl2pPr>
            <a:lvl3pPr marL="3345332" indent="0">
              <a:buNone/>
              <a:defRPr sz="6600" b="1"/>
            </a:lvl3pPr>
            <a:lvl4pPr marL="5017999" indent="0">
              <a:buNone/>
              <a:defRPr sz="5900" b="1"/>
            </a:lvl4pPr>
            <a:lvl5pPr marL="6690665" indent="0">
              <a:buNone/>
              <a:defRPr sz="5900" b="1"/>
            </a:lvl5pPr>
            <a:lvl6pPr marL="8363331" indent="0">
              <a:buNone/>
              <a:defRPr sz="5900" b="1"/>
            </a:lvl6pPr>
            <a:lvl7pPr marL="10035997" indent="0">
              <a:buNone/>
              <a:defRPr sz="5900" b="1"/>
            </a:lvl7pPr>
            <a:lvl8pPr marL="11708663" indent="0">
              <a:buNone/>
              <a:defRPr sz="5900" b="1"/>
            </a:lvl8pPr>
            <a:lvl9pPr marL="13381330" indent="0">
              <a:buNone/>
              <a:defRPr sz="5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9039766" y="6679686"/>
            <a:ext cx="16567067" cy="12135576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6" y="838617"/>
            <a:ext cx="12330950" cy="3569000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53981" y="838619"/>
            <a:ext cx="20952850" cy="17976644"/>
          </a:xfrm>
        </p:spPr>
        <p:txBody>
          <a:bodyPr/>
          <a:lstStyle>
            <a:lvl1pPr>
              <a:defRPr sz="11700"/>
            </a:lvl1pPr>
            <a:lvl2pPr>
              <a:defRPr sz="10200"/>
            </a:lvl2pPr>
            <a:lvl3pPr>
              <a:defRPr sz="88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4046" y="4407619"/>
            <a:ext cx="12330950" cy="14407644"/>
          </a:xfrm>
        </p:spPr>
        <p:txBody>
          <a:bodyPr/>
          <a:lstStyle>
            <a:lvl1pPr marL="0" indent="0">
              <a:buNone/>
              <a:defRPr sz="5100"/>
            </a:lvl1pPr>
            <a:lvl2pPr marL="1672666" indent="0">
              <a:buNone/>
              <a:defRPr sz="4400"/>
            </a:lvl2pPr>
            <a:lvl3pPr marL="3345332" indent="0">
              <a:buNone/>
              <a:defRPr sz="3700"/>
            </a:lvl3pPr>
            <a:lvl4pPr marL="5017999" indent="0">
              <a:buNone/>
              <a:defRPr sz="3300"/>
            </a:lvl4pPr>
            <a:lvl5pPr marL="6690665" indent="0">
              <a:buNone/>
              <a:defRPr sz="3300"/>
            </a:lvl5pPr>
            <a:lvl6pPr marL="8363331" indent="0">
              <a:buNone/>
              <a:defRPr sz="3300"/>
            </a:lvl6pPr>
            <a:lvl7pPr marL="10035997" indent="0">
              <a:buNone/>
              <a:defRPr sz="3300"/>
            </a:lvl7pPr>
            <a:lvl8pPr marL="11708663" indent="0">
              <a:buNone/>
              <a:defRPr sz="3300"/>
            </a:lvl8pPr>
            <a:lvl9pPr marL="13381330" indent="0">
              <a:buNone/>
              <a:defRPr sz="3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6514" y="14744065"/>
            <a:ext cx="22488525" cy="1740620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346514" y="1882014"/>
            <a:ext cx="22488525" cy="12637770"/>
          </a:xfrm>
        </p:spPr>
        <p:txBody>
          <a:bodyPr/>
          <a:lstStyle>
            <a:lvl1pPr marL="0" indent="0">
              <a:buNone/>
              <a:defRPr sz="11700"/>
            </a:lvl1pPr>
            <a:lvl2pPr marL="1672666" indent="0">
              <a:buNone/>
              <a:defRPr sz="10200"/>
            </a:lvl2pPr>
            <a:lvl3pPr marL="3345332" indent="0">
              <a:buNone/>
              <a:defRPr sz="8800"/>
            </a:lvl3pPr>
            <a:lvl4pPr marL="5017999" indent="0">
              <a:buNone/>
              <a:defRPr sz="7300"/>
            </a:lvl4pPr>
            <a:lvl5pPr marL="6690665" indent="0">
              <a:buNone/>
              <a:defRPr sz="7300"/>
            </a:lvl5pPr>
            <a:lvl6pPr marL="8363331" indent="0">
              <a:buNone/>
              <a:defRPr sz="7300"/>
            </a:lvl6pPr>
            <a:lvl7pPr marL="10035997" indent="0">
              <a:buNone/>
              <a:defRPr sz="7300"/>
            </a:lvl7pPr>
            <a:lvl8pPr marL="11708663" indent="0">
              <a:buNone/>
              <a:defRPr sz="7300"/>
            </a:lvl8pPr>
            <a:lvl9pPr marL="13381330" indent="0">
              <a:buNone/>
              <a:defRPr sz="7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46514" y="16484685"/>
            <a:ext cx="22488525" cy="2471970"/>
          </a:xfrm>
        </p:spPr>
        <p:txBody>
          <a:bodyPr/>
          <a:lstStyle>
            <a:lvl1pPr marL="0" indent="0">
              <a:buNone/>
              <a:defRPr sz="5100"/>
            </a:lvl1pPr>
            <a:lvl2pPr marL="1672666" indent="0">
              <a:buNone/>
              <a:defRPr sz="4400"/>
            </a:lvl2pPr>
            <a:lvl3pPr marL="3345332" indent="0">
              <a:buNone/>
              <a:defRPr sz="3700"/>
            </a:lvl3pPr>
            <a:lvl4pPr marL="5017999" indent="0">
              <a:buNone/>
              <a:defRPr sz="3300"/>
            </a:lvl4pPr>
            <a:lvl5pPr marL="6690665" indent="0">
              <a:buNone/>
              <a:defRPr sz="3300"/>
            </a:lvl5pPr>
            <a:lvl6pPr marL="8363331" indent="0">
              <a:buNone/>
              <a:defRPr sz="3300"/>
            </a:lvl6pPr>
            <a:lvl7pPr marL="10035997" indent="0">
              <a:buNone/>
              <a:defRPr sz="3300"/>
            </a:lvl7pPr>
            <a:lvl8pPr marL="11708663" indent="0">
              <a:buNone/>
              <a:defRPr sz="3300"/>
            </a:lvl8pPr>
            <a:lvl9pPr marL="13381330" indent="0">
              <a:buNone/>
              <a:defRPr sz="3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5"/>
            <a:ext cx="33732788" cy="3510492"/>
          </a:xfrm>
          <a:prstGeom prst="rect">
            <a:avLst/>
          </a:prstGeom>
        </p:spPr>
        <p:txBody>
          <a:bodyPr vert="horz" lIns="334533" tIns="167267" rIns="334533" bIns="16726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914690"/>
            <a:ext cx="33732788" cy="13900573"/>
          </a:xfrm>
          <a:prstGeom prst="rect">
            <a:avLst/>
          </a:prstGeom>
        </p:spPr>
        <p:txBody>
          <a:bodyPr vert="horz" lIns="334533" tIns="167267" rIns="334533" bIns="16726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874044" y="19522236"/>
            <a:ext cx="8745538" cy="1121407"/>
          </a:xfrm>
          <a:prstGeom prst="rect">
            <a:avLst/>
          </a:prstGeom>
        </p:spPr>
        <p:txBody>
          <a:bodyPr vert="horz" lIns="334533" tIns="167267" rIns="334533" bIns="167267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5966" y="19522236"/>
            <a:ext cx="11868944" cy="1121407"/>
          </a:xfrm>
          <a:prstGeom prst="rect">
            <a:avLst/>
          </a:prstGeom>
        </p:spPr>
        <p:txBody>
          <a:bodyPr vert="horz" lIns="334533" tIns="167267" rIns="334533" bIns="167267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6861294" y="19522236"/>
            <a:ext cx="8745538" cy="1121407"/>
          </a:xfrm>
          <a:prstGeom prst="rect">
            <a:avLst/>
          </a:prstGeom>
        </p:spPr>
        <p:txBody>
          <a:bodyPr vert="horz" lIns="334533" tIns="167267" rIns="334533" bIns="167267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45332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500" indent="-1254500" algn="l" defTabSz="3345332" rtl="0" eaLnBrk="1" latinLnBrk="0" hangingPunct="1">
        <a:spcBef>
          <a:spcPct val="20000"/>
        </a:spcBef>
        <a:buFont typeface="Arial" pitchFamily="34" charset="0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8083" indent="-1045416" algn="l" defTabSz="3345332" rtl="0" eaLnBrk="1" latinLnBrk="0" hangingPunct="1">
        <a:spcBef>
          <a:spcPct val="20000"/>
        </a:spcBef>
        <a:buFont typeface="Arial" pitchFamily="34" charset="0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1666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4332" indent="-836333" algn="l" defTabSz="3345332" rtl="0" eaLnBrk="1" latinLnBrk="0" hangingPunct="1">
        <a:spcBef>
          <a:spcPct val="20000"/>
        </a:spcBef>
        <a:buFont typeface="Arial" pitchFamily="34" charset="0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6998" indent="-836333" algn="l" defTabSz="3345332" rtl="0" eaLnBrk="1" latinLnBrk="0" hangingPunct="1">
        <a:spcBef>
          <a:spcPct val="20000"/>
        </a:spcBef>
        <a:buFont typeface="Arial" pitchFamily="34" charset="0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9664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72330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4997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7663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666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5332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7999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90665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3331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5997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8663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81330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Рисунок 49">
            <a:extLst>
              <a:ext uri="{FF2B5EF4-FFF2-40B4-BE49-F238E27FC236}">
                <a16:creationId xmlns="" xmlns:a16="http://schemas.microsoft.com/office/drawing/2014/main" id="{096D291F-F1CF-4DBF-80EF-AEFB53C34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3895" y="16050501"/>
            <a:ext cx="3824160" cy="1681774"/>
          </a:xfrm>
          <a:prstGeom prst="rect">
            <a:avLst/>
          </a:prstGeom>
        </p:spPr>
      </p:pic>
      <p:pic>
        <p:nvPicPr>
          <p:cNvPr id="1026" name="Picture 2" descr="E:\№ 1\!Сереброва\ЛЭГ\.Сереброва ВН\!Публикации\Конференции (от 08.06.20)\2021.06.30_РОМГ_Мск (от 27.05.20)\Снимок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360" y="17588259"/>
            <a:ext cx="12465230" cy="236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E:\№ 1\!Сереброва\ЛЭГ\НИИ МГ_офиц.бланки, документы\Корпоративная атрибутика ТНИМЦ\monets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50" y="471530"/>
            <a:ext cx="2191876" cy="132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4" name="Диаграмма 7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lc="http://schemas.openxmlformats.org/drawingml/2006/lockedCanvas" id="{9651636A-7162-41C6-B986-F505EC8312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4809502"/>
              </p:ext>
            </p:extLst>
          </p:nvPr>
        </p:nvGraphicFramePr>
        <p:xfrm>
          <a:off x="22736740" y="5623494"/>
          <a:ext cx="14143195" cy="5792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180368" y="180466"/>
            <a:ext cx="25674387" cy="1908821"/>
          </a:xfrm>
          <a:prstGeom prst="rect">
            <a:avLst/>
          </a:prstGeom>
          <a:solidFill>
            <a:srgbClr val="FFD9D9">
              <a:alpha val="43000"/>
            </a:srgbClr>
          </a:solidFill>
          <a:ln>
            <a:noFill/>
          </a:ln>
          <a:effectLst>
            <a:softEdge rad="1651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9179" tIns="34590" rIns="69179" bIns="34590">
            <a:spAutoFit/>
          </a:bodyPr>
          <a:lstStyle/>
          <a:p>
            <a:pPr algn="ctr"/>
            <a:endParaRPr lang="en-US" sz="1000" b="1" dirty="0" smtClean="0">
              <a:solidFill>
                <a:srgbClr val="A90000"/>
              </a:solidFill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solidFill>
                  <a:srgbClr val="A90000"/>
                </a:solidFill>
                <a:cs typeface="Arial" panose="020B0604020202020204" pitchFamily="34" charset="0"/>
              </a:rPr>
              <a:t>АНАЛИЗ ГЕНЕТИЧЕСКОЙ АРХИТЕКТУРЫ ПРЕЭКЛАМПСИИ</a:t>
            </a:r>
            <a:r>
              <a:rPr lang="en-US" sz="4400" b="1" dirty="0" smtClean="0">
                <a:solidFill>
                  <a:srgbClr val="A90000"/>
                </a:solidFill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rgbClr val="A90000"/>
                </a:solidFill>
                <a:cs typeface="Arial" panose="020B0604020202020204" pitchFamily="34" charset="0"/>
              </a:rPr>
              <a:t>В КОНТЕКСТЕ ЭВОЛЮЦИОННОЙ МЕДИЦИНЫ</a:t>
            </a:r>
          </a:p>
          <a:p>
            <a:pPr algn="ctr"/>
            <a:endParaRPr lang="ru-RU" sz="1300" i="1" dirty="0" smtClean="0">
              <a:solidFill>
                <a:srgbClr val="A90000"/>
              </a:solidFill>
              <a:cs typeface="Arial" panose="020B0604020202020204" pitchFamily="34" charset="0"/>
            </a:endParaRPr>
          </a:p>
          <a:p>
            <a:pPr algn="ctr"/>
            <a:r>
              <a:rPr lang="ru-RU" sz="3800" i="1" dirty="0" smtClean="0">
                <a:solidFill>
                  <a:srgbClr val="A90000"/>
                </a:solidFill>
                <a:cs typeface="Arial" panose="020B0604020202020204" pitchFamily="34" charset="0"/>
              </a:rPr>
              <a:t>Сереброва В.Н.</a:t>
            </a:r>
            <a:r>
              <a:rPr lang="en-US" sz="3800" i="1" dirty="0" smtClean="0">
                <a:solidFill>
                  <a:srgbClr val="A90000"/>
                </a:solidFill>
                <a:cs typeface="Arial" panose="020B0604020202020204" pitchFamily="34" charset="0"/>
              </a:rPr>
              <a:t>, </a:t>
            </a:r>
            <a:r>
              <a:rPr lang="ru-RU" sz="3800" i="1" dirty="0" smtClean="0">
                <a:solidFill>
                  <a:srgbClr val="A90000"/>
                </a:solidFill>
                <a:cs typeface="Arial" panose="020B0604020202020204" pitchFamily="34" charset="0"/>
              </a:rPr>
              <a:t>Трифонова Е.А.</a:t>
            </a:r>
            <a:r>
              <a:rPr lang="en-US" sz="3800" i="1" dirty="0" smtClean="0">
                <a:solidFill>
                  <a:srgbClr val="A90000"/>
                </a:solidFill>
                <a:cs typeface="Arial" panose="020B0604020202020204" pitchFamily="34" charset="0"/>
              </a:rPr>
              <a:t>, </a:t>
            </a:r>
            <a:r>
              <a:rPr lang="ru-RU" sz="3800" i="1" dirty="0" smtClean="0">
                <a:solidFill>
                  <a:srgbClr val="A90000"/>
                </a:solidFill>
                <a:cs typeface="Arial" panose="020B0604020202020204" pitchFamily="34" charset="0"/>
              </a:rPr>
              <a:t>Степанов В.А.</a:t>
            </a:r>
            <a:endParaRPr lang="en-US" sz="3800" i="1" dirty="0" smtClean="0">
              <a:solidFill>
                <a:srgbClr val="A90000"/>
              </a:solidFill>
              <a:cs typeface="Arial" panose="020B0604020202020204" pitchFamily="34" charset="0"/>
            </a:endParaRPr>
          </a:p>
          <a:p>
            <a:pPr algn="ctr"/>
            <a:endParaRPr lang="ru-RU" sz="1050" i="1" dirty="0" smtClean="0">
              <a:solidFill>
                <a:srgbClr val="A90000"/>
              </a:solidFill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851275" y="696296"/>
            <a:ext cx="190981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rgbClr val="003380"/>
                </a:solidFill>
                <a:cs typeface="Arial" panose="020B0604020202020204" pitchFamily="34" charset="0"/>
              </a:rPr>
              <a:t>ЛАБОРАТОРИЯ</a:t>
            </a:r>
          </a:p>
          <a:p>
            <a:r>
              <a:rPr lang="ru-RU" sz="1700" b="1" dirty="0" smtClean="0">
                <a:solidFill>
                  <a:srgbClr val="003380"/>
                </a:solidFill>
                <a:cs typeface="Arial" panose="020B0604020202020204" pitchFamily="34" charset="0"/>
              </a:rPr>
              <a:t>ЭВОЛЮЦИОННОЙ ГЕНЕТИКИ</a:t>
            </a:r>
            <a:endParaRPr lang="en-US" sz="1700" b="1" dirty="0">
              <a:solidFill>
                <a:srgbClr val="003380"/>
              </a:solidFill>
              <a:cs typeface="Arial" panose="020B0604020202020204" pitchFamily="34" charset="0"/>
            </a:endParaRPr>
          </a:p>
        </p:txBody>
      </p:sp>
      <p:pic>
        <p:nvPicPr>
          <p:cNvPr id="21" name="Picture 4" descr="C:\Users\user\Desktop\!МОИ публикации!\Конференции\Питер (18-22.06.2019)\Примеры постеров\Корпоративная атрибутика ТНИМЦ\ЛЭГ 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0289" y="712470"/>
            <a:ext cx="1032775" cy="844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Овал 22"/>
          <p:cNvSpPr/>
          <p:nvPr/>
        </p:nvSpPr>
        <p:spPr>
          <a:xfrm>
            <a:off x="33502077" y="514024"/>
            <a:ext cx="1349198" cy="1241712"/>
          </a:xfrm>
          <a:prstGeom prst="ellipse">
            <a:avLst/>
          </a:prstGeom>
          <a:noFill/>
          <a:ln w="15875">
            <a:solidFill>
              <a:srgbClr val="5587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823496" y="434688"/>
            <a:ext cx="4539677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ТОМСКИЙ НАЦИОНАЛЬНЫЙ </a:t>
            </a:r>
          </a:p>
          <a:p>
            <a:r>
              <a:rPr lang="ru-RU" sz="1700" dirty="0" smtClean="0"/>
              <a:t>ИССЛЕДОВАТЕЛЬСКИЙ МЕДИЦИНСКИЙ ЦЕНТР </a:t>
            </a:r>
          </a:p>
          <a:p>
            <a:r>
              <a:rPr lang="ru-RU" sz="1700" dirty="0" smtClean="0"/>
              <a:t>РОССИЙСКОЙ АКАДЕМИИ НАУК</a:t>
            </a:r>
          </a:p>
          <a:p>
            <a:r>
              <a:rPr lang="ru-RU" sz="1700" b="1" dirty="0" smtClean="0">
                <a:solidFill>
                  <a:srgbClr val="003380"/>
                </a:solidFill>
              </a:rPr>
              <a:t>НАУЧНО-ИССЛЕДОВАТЕЛЬСКИЙ ИНСТИТУТ </a:t>
            </a:r>
          </a:p>
          <a:p>
            <a:r>
              <a:rPr lang="ru-RU" sz="1700" b="1" dirty="0" smtClean="0">
                <a:solidFill>
                  <a:srgbClr val="003380"/>
                </a:solidFill>
              </a:rPr>
              <a:t>МЕДИЦИНСКОЙ ГЕНЕТИКИ</a:t>
            </a:r>
            <a:endParaRPr lang="ru-RU" sz="1700" b="1" dirty="0">
              <a:solidFill>
                <a:srgbClr val="003380"/>
              </a:solidFill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9560765" y="2947301"/>
            <a:ext cx="1283042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355600" algn="just" defTabSz="914400" eaLnBrk="0" hangingPunct="0"/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В представленной работе </a:t>
            </a:r>
            <a:r>
              <a:rPr lang="ru-RU" altLang="ru-RU" sz="2400" dirty="0" smtClean="0">
                <a:latin typeface="+mn-lt"/>
                <a:ea typeface="Calibri" pitchFamily="34" charset="0"/>
                <a:cs typeface="Times New Roman" pitchFamily="18" charset="0"/>
              </a:rPr>
              <a:t>выявлена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статистически значимая ассоциация с ПЭ для 10 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rSNP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8 ДЭГ</a:t>
            </a:r>
            <a:r>
              <a:rPr lang="ru-RU" altLang="ru-RU" sz="24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+mn-lt"/>
                <a:ea typeface="Calibri" pitchFamily="34" charset="0"/>
                <a:cs typeface="Times New Roman" pitchFamily="18" charset="0"/>
              </a:rPr>
              <a:t>(табл</a:t>
            </a:r>
            <a:r>
              <a:rPr lang="ru-RU" altLang="ru-RU" sz="2400" dirty="0"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ru-RU" altLang="ru-RU" sz="2400" dirty="0" smtClean="0">
                <a:latin typeface="+mn-lt"/>
                <a:ea typeface="Calibri" pitchFamily="34" charset="0"/>
                <a:cs typeface="Times New Roman" pitchFamily="18" charset="0"/>
              </a:rPr>
              <a:t>2)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 Результаты поиска сигналов естественного отбора</a:t>
            </a:r>
            <a:r>
              <a:rPr kumimoji="0" lang="en-US" alt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показали, что для 8 изученных генов-ортологов 6 представителей отряда Primates и человека характерно сохранение структуры белка вследствие действия очищающего отбора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рис.</a:t>
            </a:r>
            <a:r>
              <a:rPr kumimoji="0" lang="ru-RU" alt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1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ru-RU" altLang="ru-RU" sz="24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Действие слабого очищающего отбора выявлено для 4 </a:t>
            </a:r>
            <a:r>
              <a:rPr lang="en-US" altLang="ru-RU" sz="24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rSNP</a:t>
            </a:r>
            <a:r>
              <a:rPr lang="ru-RU" altLang="ru-RU" sz="24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4 ДЭГ: rs10985257 гена </a:t>
            </a:r>
            <a:r>
              <a:rPr lang="ru-RU" altLang="ru-RU" sz="2400" i="1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CORO2A</a:t>
            </a:r>
            <a:r>
              <a:rPr lang="ru-RU" altLang="ru-RU" sz="24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, rs34845949 гена </a:t>
            </a:r>
            <a:r>
              <a:rPr lang="ru-RU" altLang="ru-RU" sz="2400" i="1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SASH1</a:t>
            </a:r>
            <a:r>
              <a:rPr lang="ru-RU" altLang="ru-RU" sz="24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, rs72959687 гена </a:t>
            </a:r>
            <a:r>
              <a:rPr lang="ru-RU" altLang="ru-RU" sz="2400" i="1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INHA</a:t>
            </a:r>
            <a:r>
              <a:rPr lang="ru-RU" altLang="ru-RU" sz="24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, rs2227262 гена </a:t>
            </a:r>
            <a:r>
              <a:rPr lang="ru-RU" altLang="ru-RU" sz="2400" i="1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NDRG1</a:t>
            </a:r>
            <a:r>
              <a:rPr lang="ru-RU" altLang="ru-RU" sz="24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2248" y="2106541"/>
            <a:ext cx="8663133" cy="839297"/>
          </a:xfrm>
          <a:prstGeom prst="rect">
            <a:avLst/>
          </a:prstGeom>
          <a:solidFill>
            <a:srgbClr val="EFF5FF"/>
          </a:solidFill>
          <a:effectLst>
            <a:softEdge rad="63500"/>
          </a:effectLst>
        </p:spPr>
        <p:txBody>
          <a:bodyPr wrap="square" lIns="69179" tIns="34590" rIns="69179" bIns="34590" rtlCol="0">
            <a:spAutoFit/>
          </a:bodyPr>
          <a:lstStyle/>
          <a:p>
            <a:pPr algn="ctr"/>
            <a:endParaRPr lang="ru-RU" sz="1000" b="1" dirty="0" smtClean="0">
              <a:solidFill>
                <a:srgbClr val="003380"/>
              </a:solidFill>
              <a:cs typeface="Arial" panose="020B0604020202020204" pitchFamily="34" charset="0"/>
            </a:endParaRPr>
          </a:p>
          <a:p>
            <a:pPr algn="ctr"/>
            <a:r>
              <a:rPr lang="ru-RU" sz="3000" b="1" dirty="0" smtClean="0">
                <a:solidFill>
                  <a:srgbClr val="003380"/>
                </a:solidFill>
                <a:cs typeface="Arial" panose="020B0604020202020204" pitchFamily="34" charset="0"/>
              </a:rPr>
              <a:t>Введение</a:t>
            </a:r>
          </a:p>
          <a:p>
            <a:pPr algn="ctr"/>
            <a:endParaRPr lang="ru-RU" sz="1000" b="1" dirty="0" smtClean="0">
              <a:solidFill>
                <a:srgbClr val="003380"/>
              </a:solidFill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2249" y="10794140"/>
            <a:ext cx="8663131" cy="839297"/>
          </a:xfrm>
          <a:prstGeom prst="rect">
            <a:avLst/>
          </a:prstGeom>
          <a:solidFill>
            <a:srgbClr val="EFF5FF"/>
          </a:solidFill>
          <a:ln>
            <a:noFill/>
          </a:ln>
          <a:effectLst>
            <a:softEdge rad="1270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69179" tIns="34590" rIns="69179" bIns="34590" rtlCol="0">
            <a:spAutoFit/>
          </a:bodyPr>
          <a:lstStyle/>
          <a:p>
            <a:pPr algn="ctr"/>
            <a:endParaRPr lang="ru-RU" sz="1000" b="1" dirty="0" smtClean="0">
              <a:solidFill>
                <a:srgbClr val="003380"/>
              </a:solidFill>
              <a:cs typeface="Arial" panose="020B0604020202020204" pitchFamily="34" charset="0"/>
            </a:endParaRPr>
          </a:p>
          <a:p>
            <a:pPr algn="ctr"/>
            <a:r>
              <a:rPr lang="ru-RU" sz="3000" b="1" dirty="0" smtClean="0">
                <a:solidFill>
                  <a:srgbClr val="003380"/>
                </a:solidFill>
                <a:cs typeface="Arial" panose="020B0604020202020204" pitchFamily="34" charset="0"/>
              </a:rPr>
              <a:t>Материалы и методы</a:t>
            </a:r>
          </a:p>
          <a:p>
            <a:pPr algn="ctr"/>
            <a:endParaRPr lang="en-US" sz="1000" b="1" dirty="0">
              <a:solidFill>
                <a:srgbClr val="003380"/>
              </a:solidFill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60766" y="2106539"/>
            <a:ext cx="27347860" cy="839299"/>
          </a:xfrm>
          <a:prstGeom prst="rect">
            <a:avLst/>
          </a:prstGeom>
          <a:solidFill>
            <a:srgbClr val="EFF5FF"/>
          </a:solidFill>
          <a:ln>
            <a:noFill/>
          </a:ln>
          <a:effectLst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69179" tIns="34590" rIns="69179" bIns="34590" rtlCol="0">
            <a:spAutoFit/>
          </a:bodyPr>
          <a:lstStyle/>
          <a:p>
            <a:pPr algn="ctr"/>
            <a:endParaRPr lang="ru-RU" sz="1000" b="1" dirty="0" smtClean="0">
              <a:solidFill>
                <a:srgbClr val="003380"/>
              </a:solidFill>
              <a:cs typeface="Arial" panose="020B0604020202020204" pitchFamily="34" charset="0"/>
            </a:endParaRPr>
          </a:p>
          <a:p>
            <a:pPr algn="ctr"/>
            <a:r>
              <a:rPr lang="ru-RU" sz="3000" b="1" dirty="0" smtClean="0">
                <a:solidFill>
                  <a:srgbClr val="003380"/>
                </a:solidFill>
                <a:cs typeface="Arial" panose="020B0604020202020204" pitchFamily="34" charset="0"/>
              </a:rPr>
              <a:t>Результаты</a:t>
            </a:r>
          </a:p>
          <a:p>
            <a:pPr algn="ctr"/>
            <a:endParaRPr lang="en-US" sz="1000" b="1" dirty="0">
              <a:solidFill>
                <a:srgbClr val="003380"/>
              </a:solidFill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716570" y="18306423"/>
            <a:ext cx="14192056" cy="2378180"/>
          </a:xfrm>
          <a:prstGeom prst="rect">
            <a:avLst/>
          </a:prstGeom>
          <a:solidFill>
            <a:srgbClr val="FFEFEF"/>
          </a:solidFill>
          <a:ln>
            <a:noFill/>
          </a:ln>
          <a:effectLst>
            <a:softEdge rad="762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69179" tIns="34590" rIns="69179" bIns="34590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A90000"/>
                </a:solidFill>
                <a:cs typeface="Arial" panose="020B0604020202020204" pitchFamily="34" charset="0"/>
              </a:rPr>
              <a:t>Заключение</a:t>
            </a:r>
            <a:endParaRPr lang="en-US" sz="3000" b="1" dirty="0">
              <a:solidFill>
                <a:srgbClr val="A90000"/>
              </a:solidFill>
              <a:cs typeface="Arial" panose="020B0604020202020204" pitchFamily="34" charset="0"/>
            </a:endParaRPr>
          </a:p>
          <a:p>
            <a:pPr lvl="0" indent="363538" algn="just">
              <a:tabLst>
                <a:tab pos="711200" algn="l"/>
              </a:tabLst>
            </a:pP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В 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настоящем исследовании выявлена значимая роль rSNP генов, дифференциальная экспрессия которых показана при анализе транскриптома плаценты, а также их адаптивных изменений, как на макроэволюционном, так и на микроэволюционном уровне в формировании наследственной подверженности к ПЭ в популяциях различного этнического происхождения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. </a:t>
            </a:r>
          </a:p>
          <a:p>
            <a:pPr lvl="0" indent="363538" algn="just">
              <a:tabLst>
                <a:tab pos="711200" algn="l"/>
              </a:tabLst>
            </a:pPr>
            <a:r>
              <a:rPr lang="ru-RU" sz="2400" i="1" dirty="0" smtClean="0">
                <a:cs typeface="Arial" panose="020B0604020202020204" pitchFamily="34" charset="0"/>
              </a:rPr>
              <a:t>Работа выполнена при финансовой поддержке РФФИ (проект № 18-29-13045).</a:t>
            </a:r>
            <a:endParaRPr lang="ru-RU" sz="2400" dirty="0" smtClean="0"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2716570" y="13782108"/>
            <a:ext cx="141652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Полученные результаты </a:t>
            </a:r>
            <a:r>
              <a:rPr lang="ru-RU" altLang="ru-RU" sz="2400" dirty="0" smtClean="0">
                <a:ea typeface="Calibri" pitchFamily="34" charset="0"/>
                <a:cs typeface="Times New Roman" pitchFamily="18" charset="0"/>
              </a:rPr>
              <a:t>наряду с функциональными характеристиками данных ДЭГ 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соответствуют ряду эволюционных гипотез, объясняющих возникновение ПЭ. </a:t>
            </a:r>
            <a:r>
              <a:rPr lang="ru-RU" altLang="ru-RU" sz="2400" dirty="0" smtClean="0">
                <a:ea typeface="Calibri" pitchFamily="34" charset="0"/>
                <a:cs typeface="Times New Roman" pitchFamily="18" charset="0"/>
              </a:rPr>
              <a:t>Особое значение имеют ассоциации ПА с развитием ПЭ 3 </a:t>
            </a:r>
            <a:r>
              <a:rPr lang="en-US" altLang="ru-RU" sz="2400" dirty="0" smtClean="0">
                <a:ea typeface="Calibri" pitchFamily="34" charset="0"/>
                <a:cs typeface="Times New Roman" pitchFamily="18" charset="0"/>
              </a:rPr>
              <a:t>rSNP</a:t>
            </a:r>
            <a:r>
              <a:rPr lang="ru-RU" altLang="ru-RU" sz="2400" dirty="0" smtClean="0">
                <a:ea typeface="Calibri" pitchFamily="34" charset="0"/>
                <a:cs typeface="Times New Roman" pitchFamily="18" charset="0"/>
              </a:rPr>
              <a:t>: rs56153523 гена </a:t>
            </a:r>
            <a:r>
              <a:rPr lang="ru-RU" altLang="ru-RU" sz="2400" i="1" dirty="0" smtClean="0">
                <a:ea typeface="Calibri" pitchFamily="34" charset="0"/>
                <a:cs typeface="Times New Roman" pitchFamily="18" charset="0"/>
              </a:rPr>
              <a:t>SYDE1</a:t>
            </a:r>
            <a:r>
              <a:rPr lang="ru-RU" altLang="ru-RU" sz="2400" dirty="0" smtClean="0">
                <a:ea typeface="Calibri" pitchFamily="34" charset="0"/>
                <a:cs typeface="Times New Roman" pitchFamily="18" charset="0"/>
              </a:rPr>
              <a:t>, rs2227262 и rs3802252 гена </a:t>
            </a:r>
            <a:r>
              <a:rPr lang="ru-RU" altLang="ru-RU" sz="2400" i="1" dirty="0" smtClean="0">
                <a:ea typeface="Calibri" pitchFamily="34" charset="0"/>
                <a:cs typeface="Times New Roman" pitchFamily="18" charset="0"/>
              </a:rPr>
              <a:t>NDRG1</a:t>
            </a:r>
            <a:r>
              <a:rPr lang="ru-RU" altLang="ru-RU" sz="2400" dirty="0" smtClean="0">
                <a:ea typeface="Calibri" pitchFamily="34" charset="0"/>
                <a:cs typeface="Times New Roman" pitchFamily="18" charset="0"/>
              </a:rPr>
              <a:t>, встречающихся с высокой частотой в мировых популяциях. Н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а макроэволюционном уровне действие очищающего отбора показано для rs2227262 гена </a:t>
            </a:r>
            <a:r>
              <a:rPr lang="ru-RU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NDRG1 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и согласуется с тем, что инвазивная гемохориальная плацента человека может являться отражением «случайного закрепления» неблагоприятного фенотипа [</a:t>
            </a:r>
            <a:r>
              <a:rPr lang="en-US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Elliot M.G., 2016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]. Тогда как сигналы очищающего отбора, выявленные на микроэволюционном уровне для rs56153523 гена </a:t>
            </a:r>
            <a:r>
              <a:rPr lang="ru-RU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SYDE1 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и rs3802252 гена </a:t>
            </a:r>
            <a:r>
              <a:rPr lang="ru-RU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NDRG1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вероятно, соответствуют гипотезе «предковой предрасположенности»[</a:t>
            </a:r>
            <a:r>
              <a:rPr lang="en-US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Di </a:t>
            </a:r>
            <a:r>
              <a:rPr lang="en-US" altLang="ru-RU" sz="2400" dirty="0" err="1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Rienzo</a:t>
            </a:r>
            <a:r>
              <a:rPr lang="en-US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A., 2005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]. Интерес представляет и ассоциация с ПЭ производных аллелей с низкой частотой в мировых популяциях, находящихся под действием естественного отбора (</a:t>
            </a:r>
            <a:r>
              <a:rPr lang="en-US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rs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10985257 гена </a:t>
            </a:r>
            <a:r>
              <a:rPr lang="en-US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CORO</a:t>
            </a:r>
            <a:r>
              <a:rPr lang="ru-RU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2</a:t>
            </a:r>
            <a:r>
              <a:rPr lang="en-US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n-US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rs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34845949 гена </a:t>
            </a:r>
            <a:r>
              <a:rPr lang="en-US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SASH</a:t>
            </a:r>
            <a:r>
              <a:rPr lang="ru-RU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1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n-US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rs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72959687 гена </a:t>
            </a:r>
            <a:r>
              <a:rPr lang="en-US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INHA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rs2167270 гена </a:t>
            </a:r>
            <a:r>
              <a:rPr lang="ru-RU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LEP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rs8109071 и гена </a:t>
            </a:r>
            <a:r>
              <a:rPr lang="ru-RU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SYDE1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), что соответствует представлениям гипотезы «Генетического конфликта интересов» [</a:t>
            </a:r>
            <a:r>
              <a:rPr lang="en-US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Haig D., 1993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].</a:t>
            </a:r>
            <a:endParaRPr lang="ru-RU" altLang="ru-RU" sz="2400" dirty="0">
              <a:solidFill>
                <a:prstClr val="black"/>
              </a:solidFill>
            </a:endParaRP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572248" y="2945838"/>
            <a:ext cx="8663132" cy="784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363538" algn="just" defTabSz="914400" eaLnBrk="0" hangingPunct="0"/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Изучение вклада естественного отбора в формирование генетической архитектуры различных многофакторных заболеваний (МФЗ) представляет большой интерес. Такой подход позволит приблизиться к пониманию процессов формирования генетического разнообразия в современных популяциях, а также сможет выступать в качестве одного из способов обнаружения «упущенной наследуемости» при МФЗ</a:t>
            </a:r>
            <a:r>
              <a:rPr lang="ru-RU" altLang="ru-RU" sz="2400" dirty="0" smtClean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indent="363538" algn="just" defTabSz="914400" eaLnBrk="0" hangingPunct="0"/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В настоящей работе впервые применен эволюционный подход к анализу формирования структуры наследственной подверженности к преэклампсии (ПЭ) – </a:t>
            </a:r>
            <a:r>
              <a:rPr lang="ru-RU" altLang="ru-RU" sz="2400" dirty="0" smtClean="0">
                <a:latin typeface="+mn-lt"/>
                <a:ea typeface="Calibri" pitchFamily="34" charset="0"/>
                <a:cs typeface="Times New Roman" pitchFamily="18" charset="0"/>
              </a:rPr>
              <a:t>одного из наиболее тяжелых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гипертензивных </a:t>
            </a:r>
            <a:r>
              <a:rPr lang="ru-RU" altLang="ru-RU" sz="2400" dirty="0" smtClean="0">
                <a:latin typeface="+mn-lt"/>
                <a:ea typeface="Calibri" pitchFamily="34" charset="0"/>
                <a:cs typeface="Times New Roman" pitchFamily="18" charset="0"/>
              </a:rPr>
              <a:t>расстройств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беременности. В исследование включены наиболее значимые дифференциально экспрессирующиеся гены (ДЭГ), выявленные благодаря анализу транскриптома плаценты при ПЭ и физиологической беременности, и их регуляторные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однонуклеотидные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полиморфные варианты (rSNP), которые могут играть значимую роль в развитии патологических состояний путем изменения уровня экспрессии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кандидатных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генов.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indent="363538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Цель исследования - охарактеризовать генетическую архитектуру ПЭ по системе 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rSNP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генов и изучить роль естественного отбора в ее формировании.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53974"/>
              </p:ext>
            </p:extLst>
          </p:nvPr>
        </p:nvGraphicFramePr>
        <p:xfrm>
          <a:off x="572247" y="14253011"/>
          <a:ext cx="8663134" cy="146304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017581">
                  <a:extLst>
                    <a:ext uri="{9D8B030D-6E8A-4147-A177-3AD203B41FA5}">
                      <a16:colId xmlns="" xmlns:a16="http://schemas.microsoft.com/office/drawing/2014/main" val="4205221042"/>
                    </a:ext>
                  </a:extLst>
                </a:gridCol>
                <a:gridCol w="1324266">
                  <a:extLst>
                    <a:ext uri="{9D8B030D-6E8A-4147-A177-3AD203B41FA5}">
                      <a16:colId xmlns="" xmlns:a16="http://schemas.microsoft.com/office/drawing/2014/main" val="3111257224"/>
                    </a:ext>
                  </a:extLst>
                </a:gridCol>
                <a:gridCol w="1533359">
                  <a:extLst>
                    <a:ext uri="{9D8B030D-6E8A-4147-A177-3AD203B41FA5}">
                      <a16:colId xmlns="" xmlns:a16="http://schemas.microsoft.com/office/drawing/2014/main" val="1043489831"/>
                    </a:ext>
                  </a:extLst>
                </a:gridCol>
                <a:gridCol w="1393964">
                  <a:extLst>
                    <a:ext uri="{9D8B030D-6E8A-4147-A177-3AD203B41FA5}">
                      <a16:colId xmlns="" xmlns:a16="http://schemas.microsoft.com/office/drawing/2014/main" val="3214638156"/>
                    </a:ext>
                  </a:extLst>
                </a:gridCol>
                <a:gridCol w="1393964">
                  <a:extLst>
                    <a:ext uri="{9D8B030D-6E8A-4147-A177-3AD203B41FA5}">
                      <a16:colId xmlns="" xmlns:a16="http://schemas.microsoft.com/office/drawing/2014/main" val="87320112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effectLst/>
                          <a:latin typeface="+mn-lt"/>
                        </a:rPr>
                        <a:t>Показатель</a:t>
                      </a:r>
                      <a:endParaRPr lang="ru-RU" sz="2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+mn-lt"/>
                        </a:rPr>
                        <a:t>Контрольная группа</a:t>
                      </a:r>
                      <a:endParaRPr lang="ru-RU" sz="24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dirty="0" smtClean="0">
                          <a:effectLst/>
                          <a:latin typeface="+mn-lt"/>
                        </a:rPr>
                        <a:t>Пациентки с ПЭ</a:t>
                      </a:r>
                      <a:endParaRPr lang="ru-RU" sz="2400" b="1" dirty="0">
                        <a:latin typeface="+mn-lt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 smtClean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289445005"/>
                  </a:ext>
                </a:extLst>
              </a:tr>
              <a:tr h="44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</a:rPr>
                        <a:t>Русские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</a:rPr>
                        <a:t>Якуты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</a:rPr>
                        <a:t>Русские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</a:rPr>
                        <a:t>Якуты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72808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Объем выборки</a:t>
                      </a:r>
                      <a:r>
                        <a:rPr lang="en-US" sz="2400" b="1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400" b="1" baseline="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b="1" baseline="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чел.</a:t>
                      </a:r>
                      <a:endParaRPr lang="ru-RU" sz="24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</a:rPr>
                        <a:t>303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</a:rPr>
                        <a:t>210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</a:rPr>
                        <a:t>195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</a:rPr>
                        <a:t>217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86213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Возраст, лет</a:t>
                      </a:r>
                      <a:endParaRPr lang="ru-RU" sz="2400" b="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27±5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32±7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28±6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30±7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2485679"/>
                  </a:ext>
                </a:extLst>
              </a:tr>
            </a:tbl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572250" y="11633437"/>
            <a:ext cx="86631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tabLst>
                <a:tab pos="442913" algn="l"/>
              </a:tabLst>
            </a:pPr>
            <a:r>
              <a:rPr lang="ru-RU" sz="2400" dirty="0" smtClean="0">
                <a:cs typeface="Arial" panose="020B0604020202020204" pitchFamily="34" charset="0"/>
              </a:rPr>
              <a:t>Ассоциативный анализ 46 rSNP 21 ДЭГ </a:t>
            </a:r>
            <a:r>
              <a:rPr lang="ru-RU" sz="2400" dirty="0" smtClean="0"/>
              <a:t>с развитием ПЭ проводился в русской (г. Томск, </a:t>
            </a:r>
            <a:r>
              <a:rPr lang="en-US" sz="2400" dirty="0" smtClean="0">
                <a:cs typeface="Arial" panose="020B0604020202020204" pitchFamily="34" charset="0"/>
              </a:rPr>
              <a:t>N=4</a:t>
            </a:r>
            <a:r>
              <a:rPr lang="ru-RU" sz="2400" dirty="0" smtClean="0">
                <a:cs typeface="Arial" panose="020B0604020202020204" pitchFamily="34" charset="0"/>
              </a:rPr>
              <a:t>98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ru-RU" sz="2400" dirty="0" smtClean="0">
                <a:cs typeface="Arial" panose="020B0604020202020204" pitchFamily="34" charset="0"/>
              </a:rPr>
              <a:t>чел.</a:t>
            </a:r>
            <a:r>
              <a:rPr lang="ru-RU" sz="2400" dirty="0" smtClean="0"/>
              <a:t>) и якутской (г. Якутск, </a:t>
            </a:r>
            <a:r>
              <a:rPr lang="en-US" sz="2400" dirty="0" smtClean="0">
                <a:cs typeface="Arial" panose="020B0604020202020204" pitchFamily="34" charset="0"/>
              </a:rPr>
              <a:t>N=</a:t>
            </a:r>
            <a:r>
              <a:rPr lang="ru-RU" sz="2400" dirty="0" smtClean="0">
                <a:cs typeface="Arial" panose="020B0604020202020204" pitchFamily="34" charset="0"/>
              </a:rPr>
              <a:t>427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ru-RU" sz="2400" dirty="0" smtClean="0">
                <a:cs typeface="Arial" panose="020B0604020202020204" pitchFamily="34" charset="0"/>
              </a:rPr>
              <a:t>чел.</a:t>
            </a:r>
            <a:r>
              <a:rPr lang="ru-RU" sz="2400" dirty="0" smtClean="0"/>
              <a:t>) этнических выборках</a:t>
            </a:r>
            <a:r>
              <a:rPr lang="ru-RU" sz="2400" dirty="0" smtClean="0">
                <a:cs typeface="Arial" panose="020B0604020202020204" pitchFamily="34" charset="0"/>
              </a:rPr>
              <a:t>. </a:t>
            </a:r>
            <a:r>
              <a:rPr lang="ru-RU" sz="2400" dirty="0">
                <a:cs typeface="Arial" panose="020B0604020202020204" pitchFamily="34" charset="0"/>
              </a:rPr>
              <a:t>Суммарный объем выборки составил 925 </a:t>
            </a:r>
            <a:r>
              <a:rPr lang="ru-RU" sz="2400" dirty="0" smtClean="0">
                <a:cs typeface="Arial" panose="020B0604020202020204" pitchFamily="34" charset="0"/>
              </a:rPr>
              <a:t>женщин</a:t>
            </a:r>
            <a:r>
              <a:rPr lang="ru-RU" sz="2400" dirty="0">
                <a:cs typeface="Arial" panose="020B0604020202020204" pitchFamily="34" charset="0"/>
              </a:rPr>
              <a:t> </a:t>
            </a:r>
            <a:r>
              <a:rPr lang="ru-RU" sz="2400" dirty="0" smtClean="0">
                <a:cs typeface="Arial" panose="020B0604020202020204" pitchFamily="34" charset="0"/>
              </a:rPr>
              <a:t>(табл. </a:t>
            </a:r>
            <a:r>
              <a:rPr lang="ru-RU" sz="2400" dirty="0">
                <a:cs typeface="Arial" panose="020B0604020202020204" pitchFamily="34" charset="0"/>
              </a:rPr>
              <a:t>1). </a:t>
            </a:r>
            <a:r>
              <a:rPr lang="ru-RU" sz="2400" dirty="0" smtClean="0"/>
              <a:t>Генотипирование осуществляли методом MALDI-TOF масс-спектрометрии.</a:t>
            </a:r>
            <a:r>
              <a:rPr lang="ru-RU" sz="2400" dirty="0" smtClean="0">
                <a:ea typeface="Calibri" panose="020F0502020204030204" pitchFamily="34" charset="0"/>
              </a:rPr>
              <a:t> </a:t>
            </a: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572248" y="13627663"/>
            <a:ext cx="8663131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Таблица 1.</a:t>
            </a:r>
            <a:r>
              <a:rPr kumimoji="0" lang="ru-RU" alt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 обследуемых выборок</a:t>
            </a:r>
            <a:endParaRPr kumimoji="0" lang="ru-RU" alt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Rectangle 1"/>
          <p:cNvSpPr>
            <a:spLocks noChangeArrowheads="1"/>
          </p:cNvSpPr>
          <p:nvPr/>
        </p:nvSpPr>
        <p:spPr bwMode="auto">
          <a:xfrm>
            <a:off x="9556006" y="5251503"/>
            <a:ext cx="128304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Таблица 2.</a:t>
            </a:r>
            <a:r>
              <a:rPr lang="ru-RU" alt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Вклад естественного отбора в формирование наследственной подверженности к ПЭ </a:t>
            </a:r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399292"/>
              </p:ext>
            </p:extLst>
          </p:nvPr>
        </p:nvGraphicFramePr>
        <p:xfrm>
          <a:off x="9756214" y="5713168"/>
          <a:ext cx="12430001" cy="102412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715177">
                  <a:extLst>
                    <a:ext uri="{9D8B030D-6E8A-4147-A177-3AD203B41FA5}">
                      <a16:colId xmlns="" xmlns:a16="http://schemas.microsoft.com/office/drawing/2014/main" val="420295541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44345337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1261519797"/>
                    </a:ext>
                  </a:extLst>
                </a:gridCol>
                <a:gridCol w="3168352">
                  <a:extLst>
                    <a:ext uri="{9D8B030D-6E8A-4147-A177-3AD203B41FA5}">
                      <a16:colId xmlns="" xmlns:a16="http://schemas.microsoft.com/office/drawing/2014/main" val="2402229837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3555111148"/>
                    </a:ext>
                  </a:extLst>
                </a:gridCol>
                <a:gridCol w="3802056"/>
              </a:tblGrid>
              <a:tr h="327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rSNP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Ген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Этническая выборка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Ассоциации</a:t>
                      </a:r>
                      <a:r>
                        <a:rPr lang="ru-RU" sz="2400" baseline="0" dirty="0" smtClean="0">
                          <a:effectLst/>
                        </a:rPr>
                        <a:t> с развитием ПЭ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ПА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Действие естественного отбора на </a:t>
                      </a: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макро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/ микро-</a:t>
                      </a: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эволюционном уровне</a:t>
                      </a: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9294103"/>
                  </a:ext>
                </a:extLst>
              </a:tr>
              <a:tr h="53148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10423795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LHB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русские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TT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0,52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p=0,003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</a:rPr>
                        <a:t>C</a:t>
                      </a:r>
                      <a:endParaRPr lang="ru-RU" sz="24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Не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2400" b="1" baseline="0" dirty="0" smtClean="0">
                          <a:effectLst/>
                        </a:rPr>
                        <a:t>Выявлено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690712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0,71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p=0,01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79831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C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1,40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p=0,01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4831579"/>
                  </a:ext>
                </a:extLst>
              </a:tr>
              <a:tr h="360634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10985257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CORO</a:t>
                      </a:r>
                      <a:r>
                        <a:rPr lang="ru-RU" sz="2400" i="1" dirty="0">
                          <a:effectLst/>
                        </a:rPr>
                        <a:t>2</a:t>
                      </a:r>
                      <a:r>
                        <a:rPr lang="en-US" sz="2400" i="1" dirty="0">
                          <a:effectLst/>
                        </a:rPr>
                        <a:t>A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русские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AA</a:t>
                      </a:r>
                      <a:r>
                        <a:rPr lang="ru-RU" sz="2400" dirty="0" smtClean="0">
                          <a:effectLst/>
                        </a:rPr>
                        <a:t> 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0,45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p=0,02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A</a:t>
                      </a:r>
                      <a:endParaRPr lang="ru-RU" sz="2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effectLst/>
                        </a:rPr>
                        <a:t>Выявлено </a:t>
                      </a:r>
                      <a:r>
                        <a:rPr lang="ru-RU" sz="2400" b="0" baseline="0" dirty="0" smtClean="0">
                          <a:effectLst/>
                        </a:rPr>
                        <a:t>/ Н</a:t>
                      </a:r>
                      <a:r>
                        <a:rPr lang="ru-RU" sz="2400" dirty="0" smtClean="0">
                          <a:effectLst/>
                        </a:rPr>
                        <a:t>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818029"/>
                  </a:ext>
                </a:extLst>
              </a:tr>
              <a:tr h="360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A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0,43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p=0,005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75602570"/>
                  </a:ext>
                </a:extLst>
              </a:tr>
              <a:tr h="58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</a:rPr>
                        <a:t>C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2,33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p=0,005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371437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1671215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RDH</a:t>
                      </a:r>
                      <a:r>
                        <a:rPr lang="ru-RU" sz="2400" i="1" dirty="0">
                          <a:effectLst/>
                        </a:rPr>
                        <a:t>13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русские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CC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0,27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p=0,04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</a:t>
                      </a:r>
                      <a:endParaRPr lang="ru-RU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Не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2400" b="0" baseline="0" dirty="0" smtClean="0">
                          <a:effectLst/>
                        </a:rPr>
                        <a:t>Н</a:t>
                      </a:r>
                      <a:r>
                        <a:rPr lang="ru-RU" sz="2400" dirty="0" smtClean="0">
                          <a:effectLst/>
                        </a:rPr>
                        <a:t>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60837440"/>
                  </a:ext>
                </a:extLst>
              </a:tr>
              <a:tr h="475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2167270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LEP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русские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</a:rPr>
                        <a:t>AA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2,39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p=0,03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G</a:t>
                      </a:r>
                      <a:endParaRPr lang="ru-RU" sz="2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Не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2400" b="1" baseline="0" dirty="0" smtClean="0">
                          <a:effectLst/>
                        </a:rPr>
                        <a:t>Выявлено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3015099"/>
                  </a:ext>
                </a:extLst>
              </a:tr>
              <a:tr h="329184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2227262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NDRG</a:t>
                      </a:r>
                      <a:r>
                        <a:rPr lang="ru-RU" sz="2400" i="1" dirty="0">
                          <a:effectLst/>
                        </a:rPr>
                        <a:t>1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якуты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TT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0,09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p=0,01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</a:rPr>
                        <a:t>C</a:t>
                      </a:r>
                      <a:endParaRPr lang="ru-RU" sz="24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33453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effectLst/>
                        </a:rPr>
                        <a:t>Выявлено </a:t>
                      </a:r>
                      <a:r>
                        <a:rPr lang="ru-RU" sz="2400" b="0" baseline="0" dirty="0" smtClean="0">
                          <a:effectLst/>
                        </a:rPr>
                        <a:t>/ </a:t>
                      </a:r>
                      <a:r>
                        <a:rPr lang="ru-RU" sz="2400" b="1" baseline="0" dirty="0" smtClean="0">
                          <a:effectLst/>
                        </a:rPr>
                        <a:t>Выявлено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88962076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0,60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p=0,017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27919935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C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1,66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p=0,017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3724805"/>
                  </a:ext>
                </a:extLst>
              </a:tr>
              <a:tr h="51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rs</a:t>
                      </a:r>
                      <a:r>
                        <a:rPr lang="ru-RU" sz="2400" dirty="0" smtClean="0">
                          <a:effectLst/>
                        </a:rPr>
                        <a:t>34845949</a:t>
                      </a:r>
                      <a:endParaRPr lang="en-US" sz="2400" dirty="0" smtClean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SASH</a:t>
                      </a:r>
                      <a:r>
                        <a:rPr lang="ru-RU" sz="2400" i="1" dirty="0">
                          <a:effectLst/>
                        </a:rPr>
                        <a:t>1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якуты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CC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2,69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p=0,04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</a:t>
                      </a:r>
                      <a:endParaRPr lang="ru-RU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effectLst/>
                        </a:rPr>
                        <a:t>Выявлено </a:t>
                      </a:r>
                      <a:r>
                        <a:rPr lang="ru-RU" sz="2400" b="0" baseline="0" dirty="0" smtClean="0">
                          <a:effectLst/>
                        </a:rPr>
                        <a:t>/ Н</a:t>
                      </a:r>
                      <a:r>
                        <a:rPr lang="ru-RU" sz="2400" dirty="0" smtClean="0">
                          <a:effectLst/>
                        </a:rPr>
                        <a:t>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4255900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3802252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NDRG</a:t>
                      </a:r>
                      <a:r>
                        <a:rPr lang="ru-RU" sz="2400" i="1" dirty="0">
                          <a:effectLst/>
                        </a:rPr>
                        <a:t>1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якуты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T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1,37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p=0,02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</a:rPr>
                        <a:t>T</a:t>
                      </a:r>
                      <a:endParaRPr lang="ru-RU" sz="24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Не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2400" b="1" baseline="0" dirty="0" smtClean="0">
                          <a:effectLst/>
                        </a:rPr>
                        <a:t>Выявлено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8603135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C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0,73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p=0,02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1792451"/>
                  </a:ext>
                </a:extLst>
              </a:tr>
              <a:tr h="274320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56153523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SYDE</a:t>
                      </a:r>
                      <a:r>
                        <a:rPr lang="ru-RU" sz="2400" i="1" dirty="0">
                          <a:effectLst/>
                        </a:rPr>
                        <a:t>1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русские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CC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1,73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p=0,0007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C</a:t>
                      </a:r>
                      <a:endParaRPr lang="ru-RU" sz="2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Не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2400" b="1" baseline="0" dirty="0" smtClean="0">
                          <a:effectLst/>
                        </a:rPr>
                        <a:t>Выявлено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0190756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TT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0,33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p=0,0007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660228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C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1,74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p=0,0002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7878784"/>
                  </a:ext>
                </a:extLst>
              </a:tr>
              <a:tr h="51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0,57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p=0,0002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06165545"/>
                  </a:ext>
                </a:extLst>
              </a:tr>
              <a:tr h="360634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72959687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INHA</a:t>
                      </a:r>
                      <a:endParaRPr lang="ru-RU" sz="2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русские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</a:rPr>
                        <a:t>CC</a:t>
                      </a:r>
                      <a:r>
                        <a:rPr lang="ru-RU" sz="2400" b="1" dirty="0" smtClean="0">
                          <a:effectLst/>
                        </a:rPr>
                        <a:t> 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2,69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p=0,03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A</a:t>
                      </a:r>
                      <a:endParaRPr lang="ru-RU" sz="2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33453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effectLst/>
                        </a:rPr>
                        <a:t>Выявлено </a:t>
                      </a:r>
                      <a:r>
                        <a:rPr lang="ru-RU" sz="2400" b="0" baseline="0" dirty="0" smtClean="0">
                          <a:effectLst/>
                        </a:rPr>
                        <a:t>/ </a:t>
                      </a:r>
                      <a:r>
                        <a:rPr lang="ru-RU" sz="2400" b="1" baseline="0" dirty="0" smtClean="0">
                          <a:effectLst/>
                        </a:rPr>
                        <a:t>Выявлено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05313976"/>
                  </a:ext>
                </a:extLst>
              </a:tr>
              <a:tr h="360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</a:rPr>
                        <a:t>C</a:t>
                      </a:r>
                      <a:r>
                        <a:rPr lang="ru-RU" sz="2400" b="1" dirty="0" smtClean="0">
                          <a:effectLst/>
                        </a:rPr>
                        <a:t> 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1,39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p=0,04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963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A</a:t>
                      </a:r>
                      <a:r>
                        <a:rPr lang="ru-RU" sz="2400" dirty="0" smtClean="0">
                          <a:effectLst/>
                        </a:rPr>
                        <a:t> 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0,72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p=0,04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5267941"/>
                  </a:ext>
                </a:extLst>
              </a:tr>
              <a:tr h="360634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rs</a:t>
                      </a:r>
                      <a:r>
                        <a:rPr lang="ru-RU" sz="2400" dirty="0">
                          <a:effectLst/>
                        </a:rPr>
                        <a:t>8109071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effectLst/>
                        </a:rPr>
                        <a:t>SYDE</a:t>
                      </a:r>
                      <a:r>
                        <a:rPr lang="ru-RU" sz="2400" i="1" dirty="0" smtClean="0">
                          <a:effectLst/>
                        </a:rPr>
                        <a:t>1</a:t>
                      </a:r>
                      <a:endParaRPr lang="ru-RU" sz="2400" i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русские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</a:rPr>
                        <a:t>GG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3,92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</a:t>
                      </a:r>
                      <a:r>
                        <a:rPr lang="ru-RU" sz="2400" b="1" dirty="0" smtClean="0">
                          <a:effectLst/>
                        </a:rPr>
                        <a:t>3×10</a:t>
                      </a:r>
                      <a:r>
                        <a:rPr lang="ru-RU" sz="2400" b="1" baseline="30000" dirty="0" smtClean="0">
                          <a:effectLst/>
                        </a:rPr>
                        <a:t>-5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C</a:t>
                      </a:r>
                      <a:endParaRPr lang="ru-RU" sz="2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Не</a:t>
                      </a:r>
                      <a:r>
                        <a:rPr lang="ru-RU" sz="2400" baseline="0" dirty="0" smtClean="0">
                          <a:effectLst/>
                        </a:rPr>
                        <a:t> выявлено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2400" b="1" baseline="0" dirty="0" smtClean="0">
                          <a:effectLst/>
                        </a:rPr>
                        <a:t>Выявлено</a:t>
                      </a:r>
                      <a:endParaRPr lang="ru-RU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9323492"/>
                  </a:ext>
                </a:extLst>
              </a:tr>
              <a:tr h="360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1608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CC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0,50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</a:t>
                      </a:r>
                      <a:r>
                        <a:rPr lang="ru-RU" sz="2400" dirty="0" smtClean="0">
                          <a:effectLst/>
                        </a:rPr>
                        <a:t>3×10</a:t>
                      </a:r>
                      <a:r>
                        <a:rPr lang="ru-RU" sz="2400" baseline="30000" dirty="0" smtClean="0">
                          <a:effectLst/>
                        </a:rPr>
                        <a:t>-5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8824948"/>
                  </a:ext>
                </a:extLst>
              </a:tr>
              <a:tr h="360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G </a:t>
                      </a:r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en-US" sz="2400" b="1" dirty="0" smtClean="0">
                          <a:effectLst/>
                        </a:rPr>
                        <a:t>OR</a:t>
                      </a:r>
                      <a:r>
                        <a:rPr lang="ru-RU" sz="2400" b="1" dirty="0" smtClean="0">
                          <a:effectLst/>
                        </a:rPr>
                        <a:t>=</a:t>
                      </a:r>
                      <a:r>
                        <a:rPr lang="en-US" sz="2400" b="1" dirty="0" smtClean="0">
                          <a:effectLst/>
                        </a:rPr>
                        <a:t>1,98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en-US" sz="2400" b="1" dirty="0" smtClean="0">
                          <a:effectLst/>
                        </a:rPr>
                        <a:t>p=</a:t>
                      </a:r>
                      <a:r>
                        <a:rPr lang="ru-RU" sz="2400" b="1" dirty="0" smtClean="0">
                          <a:effectLst/>
                        </a:rPr>
                        <a:t>8×10</a:t>
                      </a:r>
                      <a:r>
                        <a:rPr lang="ru-RU" sz="2400" b="1" baseline="30000" dirty="0" smtClean="0">
                          <a:effectLst/>
                        </a:rPr>
                        <a:t>-6</a:t>
                      </a:r>
                      <a:r>
                        <a:rPr lang="ru-RU" sz="2400" b="1" dirty="0" smtClean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6E7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8727121"/>
                  </a:ext>
                </a:extLst>
              </a:tr>
              <a:tr h="30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C </a:t>
                      </a:r>
                      <a:r>
                        <a:rPr lang="ru-RU" sz="2400" dirty="0" smtClean="0">
                          <a:effectLst/>
                        </a:rPr>
                        <a:t>(</a:t>
                      </a:r>
                      <a:r>
                        <a:rPr lang="en-US" sz="2400" dirty="0" smtClean="0">
                          <a:effectLst/>
                        </a:rPr>
                        <a:t>OR</a:t>
                      </a:r>
                      <a:r>
                        <a:rPr lang="ru-RU" sz="2400" dirty="0" smtClean="0">
                          <a:effectLst/>
                        </a:rPr>
                        <a:t>=</a:t>
                      </a:r>
                      <a:r>
                        <a:rPr lang="en-US" sz="2400" dirty="0" smtClean="0">
                          <a:effectLst/>
                        </a:rPr>
                        <a:t>0,51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en-US" sz="2400" dirty="0" smtClean="0">
                          <a:effectLst/>
                        </a:rPr>
                        <a:t>p=</a:t>
                      </a:r>
                      <a:r>
                        <a:rPr lang="ru-RU" sz="2400" dirty="0" smtClean="0">
                          <a:effectLst/>
                        </a:rPr>
                        <a:t>8×10</a:t>
                      </a:r>
                      <a:r>
                        <a:rPr lang="ru-RU" sz="2400" baseline="30000" dirty="0" smtClean="0">
                          <a:effectLst/>
                        </a:rPr>
                        <a:t>-6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FF5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75388145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22716569" y="11416125"/>
            <a:ext cx="14183538" cy="22858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69179" tIns="34590" rIns="69179" bIns="34590" rtlCol="0">
            <a:spAutoFit/>
          </a:bodyPr>
          <a:lstStyle/>
          <a:p>
            <a:pPr algn="just"/>
            <a:r>
              <a:rPr lang="ru-RU" sz="2400" b="1" dirty="0" smtClean="0">
                <a:cs typeface="Arial" panose="020B0604020202020204" pitchFamily="34" charset="0"/>
              </a:rPr>
              <a:t>Рисунок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cs typeface="Arial" panose="020B0604020202020204" pitchFamily="34" charset="0"/>
              </a:rPr>
              <a:t>.</a:t>
            </a:r>
            <a:r>
              <a:rPr lang="ru-RU" sz="2400" b="1" dirty="0" smtClean="0">
                <a:cs typeface="Arial" panose="020B0604020202020204" pitchFamily="34" charset="0"/>
              </a:rPr>
              <a:t> </a:t>
            </a:r>
            <a:r>
              <a:rPr lang="ru-RU" sz="2400" dirty="0" smtClean="0">
                <a:cs typeface="Arial" panose="020B0604020202020204" pitchFamily="34" charset="0"/>
              </a:rPr>
              <a:t>Частоты предковых аллелей (ПА), </a:t>
            </a:r>
            <a:r>
              <a:rPr lang="ru-RU" sz="2400" dirty="0">
                <a:cs typeface="Arial" panose="020B0604020202020204" pitchFamily="34" charset="0"/>
              </a:rPr>
              <a:t>ассоциированных с </a:t>
            </a:r>
            <a:r>
              <a:rPr lang="ru-RU" sz="2400" dirty="0" smtClean="0">
                <a:cs typeface="Arial" panose="020B0604020202020204" pitchFamily="34" charset="0"/>
              </a:rPr>
              <a:t>ПЭ </a:t>
            </a:r>
            <a:r>
              <a:rPr lang="en-US" sz="2400" dirty="0" smtClean="0">
                <a:cs typeface="Arial" panose="020B0604020202020204" pitchFamily="34" charset="0"/>
              </a:rPr>
              <a:t>rSNP</a:t>
            </a:r>
            <a:r>
              <a:rPr lang="ru-RU" sz="2400" dirty="0" smtClean="0">
                <a:cs typeface="Arial" panose="020B0604020202020204" pitchFamily="34" charset="0"/>
              </a:rPr>
              <a:t>. Мировые популяции </a:t>
            </a:r>
            <a:r>
              <a:rPr lang="ru-RU" sz="2400" dirty="0">
                <a:cs typeface="Arial" panose="020B0604020202020204" pitchFamily="34" charset="0"/>
              </a:rPr>
              <a:t>проекта «1000 геномов</a:t>
            </a:r>
            <a:r>
              <a:rPr lang="ru-RU" sz="2400" dirty="0" smtClean="0">
                <a:cs typeface="Arial" panose="020B0604020202020204" pitchFamily="34" charset="0"/>
              </a:rPr>
              <a:t>»: </a:t>
            </a:r>
            <a:r>
              <a:rPr lang="en-US" sz="2400" dirty="0" smtClean="0">
                <a:cs typeface="Arial" panose="020B0604020202020204" pitchFamily="34" charset="0"/>
              </a:rPr>
              <a:t>ESN -</a:t>
            </a:r>
            <a:r>
              <a:rPr lang="ru-RU" sz="2400" dirty="0" smtClean="0">
                <a:cs typeface="Arial" panose="020B0604020202020204" pitchFamily="34" charset="0"/>
              </a:rPr>
              <a:t> ишаны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 smtClean="0">
                <a:cs typeface="Arial" panose="020B0604020202020204" pitchFamily="34" charset="0"/>
              </a:rPr>
              <a:t>GWD - </a:t>
            </a:r>
            <a:r>
              <a:rPr lang="ru-RU" sz="2400" dirty="0" smtClean="0">
                <a:cs typeface="Arial" panose="020B0604020202020204" pitchFamily="34" charset="0"/>
              </a:rPr>
              <a:t>гамбийцы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LWK -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cs typeface="Arial" panose="020B0604020202020204" pitchFamily="34" charset="0"/>
              </a:rPr>
              <a:t>лухья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MSL </a:t>
            </a:r>
            <a:r>
              <a:rPr lang="en-US" sz="2400" dirty="0" smtClean="0">
                <a:cs typeface="Arial" panose="020B0604020202020204" pitchFamily="34" charset="0"/>
              </a:rPr>
              <a:t>- </a:t>
            </a:r>
            <a:r>
              <a:rPr lang="ru-RU" sz="2400" dirty="0" err="1" smtClean="0">
                <a:cs typeface="Arial" panose="020B0604020202020204" pitchFamily="34" charset="0"/>
              </a:rPr>
              <a:t>менде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YRI </a:t>
            </a:r>
            <a:r>
              <a:rPr lang="en-US" sz="2400" dirty="0" smtClean="0">
                <a:cs typeface="Arial" panose="020B0604020202020204" pitchFamily="34" charset="0"/>
              </a:rPr>
              <a:t>- </a:t>
            </a:r>
            <a:r>
              <a:rPr lang="ru-RU" sz="2400" dirty="0" smtClean="0">
                <a:cs typeface="Arial" panose="020B0604020202020204" pitchFamily="34" charset="0"/>
              </a:rPr>
              <a:t>йоруба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FIN -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ru-RU" sz="2400" dirty="0" smtClean="0">
                <a:cs typeface="Arial" panose="020B0604020202020204" pitchFamily="34" charset="0"/>
              </a:rPr>
              <a:t>финны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GBR -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ru-RU" sz="2400" dirty="0" smtClean="0">
                <a:cs typeface="Arial" panose="020B0604020202020204" pitchFamily="34" charset="0"/>
              </a:rPr>
              <a:t>британцы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IBS </a:t>
            </a:r>
            <a:r>
              <a:rPr lang="en-US" sz="2400" dirty="0" smtClean="0">
                <a:cs typeface="Arial" panose="020B0604020202020204" pitchFamily="34" charset="0"/>
              </a:rPr>
              <a:t>- </a:t>
            </a:r>
            <a:r>
              <a:rPr lang="ru-RU" sz="2400" dirty="0" err="1" smtClean="0">
                <a:cs typeface="Arial" panose="020B0604020202020204" pitchFamily="34" charset="0"/>
              </a:rPr>
              <a:t>иберийцы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TSI </a:t>
            </a:r>
            <a:r>
              <a:rPr lang="en-US" sz="2400" dirty="0" smtClean="0">
                <a:cs typeface="Arial" panose="020B0604020202020204" pitchFamily="34" charset="0"/>
              </a:rPr>
              <a:t>-</a:t>
            </a:r>
            <a:r>
              <a:rPr lang="ru-RU" sz="2400" dirty="0" smtClean="0">
                <a:cs typeface="Arial" panose="020B0604020202020204" pitchFamily="34" charset="0"/>
              </a:rPr>
              <a:t> тосканцы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GIH </a:t>
            </a:r>
            <a:r>
              <a:rPr lang="en-US" sz="2400" dirty="0" smtClean="0">
                <a:cs typeface="Arial" panose="020B0604020202020204" pitchFamily="34" charset="0"/>
              </a:rPr>
              <a:t>- </a:t>
            </a:r>
            <a:r>
              <a:rPr lang="ru-RU" sz="2400" dirty="0" smtClean="0">
                <a:cs typeface="Arial" panose="020B0604020202020204" pitchFamily="34" charset="0"/>
              </a:rPr>
              <a:t>индийцы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ITU - </a:t>
            </a:r>
            <a:r>
              <a:rPr lang="ru-RU" sz="2400" dirty="0">
                <a:cs typeface="Arial" panose="020B0604020202020204" pitchFamily="34" charset="0"/>
              </a:rPr>
              <a:t>индийцы </a:t>
            </a:r>
            <a:r>
              <a:rPr lang="ru-RU" sz="2400" dirty="0" err="1" smtClean="0">
                <a:cs typeface="Arial" panose="020B0604020202020204" pitchFamily="34" charset="0"/>
              </a:rPr>
              <a:t>телугу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PJL </a:t>
            </a:r>
            <a:r>
              <a:rPr lang="en-US" sz="2400" dirty="0" smtClean="0">
                <a:cs typeface="Arial" panose="020B0604020202020204" pitchFamily="34" charset="0"/>
              </a:rPr>
              <a:t>- </a:t>
            </a:r>
            <a:r>
              <a:rPr lang="ru-RU" sz="2400" dirty="0" smtClean="0">
                <a:cs typeface="Arial" panose="020B0604020202020204" pitchFamily="34" charset="0"/>
              </a:rPr>
              <a:t>пенджабцы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STU - </a:t>
            </a:r>
            <a:r>
              <a:rPr lang="ru-RU" sz="2400" dirty="0" err="1">
                <a:cs typeface="Arial" panose="020B0604020202020204" pitchFamily="34" charset="0"/>
              </a:rPr>
              <a:t>ланкийские</a:t>
            </a:r>
            <a:r>
              <a:rPr lang="ru-RU" sz="2400" dirty="0">
                <a:cs typeface="Arial" panose="020B0604020202020204" pitchFamily="34" charset="0"/>
              </a:rPr>
              <a:t> </a:t>
            </a:r>
            <a:r>
              <a:rPr lang="ru-RU" sz="2400" dirty="0" smtClean="0">
                <a:cs typeface="Arial" panose="020B0604020202020204" pitchFamily="34" charset="0"/>
              </a:rPr>
              <a:t>тамилы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BEB </a:t>
            </a:r>
            <a:r>
              <a:rPr lang="en-US" sz="2400" dirty="0" smtClean="0">
                <a:cs typeface="Arial" panose="020B0604020202020204" pitchFamily="34" charset="0"/>
              </a:rPr>
              <a:t>- </a:t>
            </a:r>
            <a:r>
              <a:rPr lang="ru-RU" sz="2400" dirty="0" smtClean="0">
                <a:cs typeface="Arial" panose="020B0604020202020204" pitchFamily="34" charset="0"/>
              </a:rPr>
              <a:t>бенгальцы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CDX, CHB, CHS - </a:t>
            </a:r>
            <a:r>
              <a:rPr lang="ru-RU" sz="2400" dirty="0" smtClean="0">
                <a:cs typeface="Arial" panose="020B0604020202020204" pitchFamily="34" charset="0"/>
              </a:rPr>
              <a:t>китайцы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JPT - </a:t>
            </a:r>
            <a:r>
              <a:rPr lang="ru-RU" sz="2400" dirty="0" smtClean="0">
                <a:cs typeface="Arial" panose="020B0604020202020204" pitchFamily="34" charset="0"/>
              </a:rPr>
              <a:t>японцы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KHV - </a:t>
            </a:r>
            <a:r>
              <a:rPr lang="ru-RU" sz="2400" dirty="0" err="1" smtClean="0">
                <a:cs typeface="Arial" panose="020B0604020202020204" pitchFamily="34" charset="0"/>
              </a:rPr>
              <a:t>вьеты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PEL -</a:t>
            </a:r>
            <a:r>
              <a:rPr lang="ru-RU" sz="2400" dirty="0" smtClean="0">
                <a:cs typeface="Arial" panose="020B0604020202020204" pitchFamily="34" charset="0"/>
              </a:rPr>
              <a:t> перуанцы. Популяции Северной Евразии: </a:t>
            </a:r>
            <a:r>
              <a:rPr lang="en-US" sz="2400" dirty="0" smtClean="0">
                <a:cs typeface="Arial" panose="020B0604020202020204" pitchFamily="34" charset="0"/>
              </a:rPr>
              <a:t>NIN </a:t>
            </a:r>
            <a:r>
              <a:rPr lang="en-US" sz="2400" dirty="0">
                <a:cs typeface="Arial" panose="020B0604020202020204" pitchFamily="34" charset="0"/>
              </a:rPr>
              <a:t>- </a:t>
            </a:r>
            <a:r>
              <a:rPr lang="ru-RU" sz="2400" dirty="0" smtClean="0">
                <a:cs typeface="Arial" panose="020B0604020202020204" pitchFamily="34" charset="0"/>
              </a:rPr>
              <a:t>нивхи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BUR - </a:t>
            </a:r>
            <a:r>
              <a:rPr lang="ru-RU" sz="2400" dirty="0" smtClean="0">
                <a:cs typeface="Arial" panose="020B0604020202020204" pitchFamily="34" charset="0"/>
              </a:rPr>
              <a:t>буряты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KHA - </a:t>
            </a:r>
            <a:r>
              <a:rPr lang="ru-RU" sz="2400" dirty="0" smtClean="0">
                <a:cs typeface="Arial" panose="020B0604020202020204" pitchFamily="34" charset="0"/>
              </a:rPr>
              <a:t>хакасы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KGS - </a:t>
            </a:r>
            <a:r>
              <a:rPr lang="ru-RU" sz="2400" dirty="0" smtClean="0">
                <a:cs typeface="Arial" panose="020B0604020202020204" pitchFamily="34" charset="0"/>
              </a:rPr>
              <a:t>киргизы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HAR - </a:t>
            </a:r>
            <a:r>
              <a:rPr lang="ru-RU" sz="2400" dirty="0" smtClean="0">
                <a:cs typeface="Arial" panose="020B0604020202020204" pitchFamily="34" charset="0"/>
              </a:rPr>
              <a:t>ханты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KAL - </a:t>
            </a:r>
            <a:r>
              <a:rPr lang="ru-RU" sz="2400" dirty="0" smtClean="0">
                <a:cs typeface="Arial" panose="020B0604020202020204" pitchFamily="34" charset="0"/>
              </a:rPr>
              <a:t>калмыки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UDB - </a:t>
            </a:r>
            <a:r>
              <a:rPr lang="ru-RU" sz="2400" dirty="0" smtClean="0">
                <a:cs typeface="Arial" panose="020B0604020202020204" pitchFamily="34" charset="0"/>
              </a:rPr>
              <a:t>удмурты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DAG - </a:t>
            </a:r>
            <a:r>
              <a:rPr lang="ru-RU" sz="2400" dirty="0" err="1" smtClean="0">
                <a:cs typeface="Arial" panose="020B0604020202020204" pitchFamily="34" charset="0"/>
              </a:rPr>
              <a:t>цезы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RUS - </a:t>
            </a:r>
            <a:r>
              <a:rPr lang="ru-RU" sz="2400" dirty="0" smtClean="0">
                <a:cs typeface="Arial" panose="020B0604020202020204" pitchFamily="34" charset="0"/>
              </a:rPr>
              <a:t>русские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YAK - </a:t>
            </a:r>
            <a:r>
              <a:rPr lang="ru-RU" sz="2400" dirty="0" smtClean="0">
                <a:cs typeface="Arial" panose="020B0604020202020204" pitchFamily="34" charset="0"/>
              </a:rPr>
              <a:t>якуты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CON - </a:t>
            </a:r>
            <a:r>
              <a:rPr lang="ru-RU" sz="2400" dirty="0">
                <a:cs typeface="Arial" panose="020B0604020202020204" pitchFamily="34" charset="0"/>
              </a:rPr>
              <a:t>группа </a:t>
            </a:r>
            <a:r>
              <a:rPr lang="ru-RU" sz="2400" dirty="0" smtClean="0">
                <a:cs typeface="Arial" panose="020B0604020202020204" pitchFamily="34" charset="0"/>
              </a:rPr>
              <a:t>контроля</a:t>
            </a:r>
            <a:r>
              <a:rPr lang="en-US" sz="2400" dirty="0" smtClean="0">
                <a:cs typeface="Arial" panose="020B0604020202020204" pitchFamily="34" charset="0"/>
              </a:rPr>
              <a:t>,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PE - </a:t>
            </a:r>
            <a:r>
              <a:rPr lang="ru-RU" sz="2400" dirty="0">
                <a:cs typeface="Arial" panose="020B0604020202020204" pitchFamily="34" charset="0"/>
              </a:rPr>
              <a:t>больные ПЭ. 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560766" y="19876867"/>
            <a:ext cx="12830419" cy="8085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69179" tIns="34590" rIns="69179" bIns="34590" rtlCol="0">
            <a:spAutoFit/>
          </a:bodyPr>
          <a:lstStyle/>
          <a:p>
            <a:pPr algn="ctr"/>
            <a:r>
              <a:rPr lang="ru-RU" sz="2400" b="1" dirty="0" smtClean="0">
                <a:cs typeface="Arial" panose="020B0604020202020204" pitchFamily="34" charset="0"/>
              </a:rPr>
              <a:t>Рисунок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ru-RU" sz="2400" b="1" dirty="0">
                <a:cs typeface="Arial" panose="020B0604020202020204" pitchFamily="34" charset="0"/>
              </a:rPr>
              <a:t>1</a:t>
            </a:r>
            <a:r>
              <a:rPr lang="en-US" sz="2400" b="1" dirty="0" smtClean="0">
                <a:cs typeface="Arial" panose="020B0604020202020204" pitchFamily="34" charset="0"/>
              </a:rPr>
              <a:t>.</a:t>
            </a:r>
            <a:r>
              <a:rPr lang="ru-RU" sz="2400" b="1" dirty="0" smtClean="0">
                <a:cs typeface="Arial" panose="020B0604020202020204" pitchFamily="34" charset="0"/>
              </a:rPr>
              <a:t> </a:t>
            </a:r>
            <a:r>
              <a:rPr lang="ru-RU" sz="2400" dirty="0" smtClean="0">
                <a:cs typeface="Arial" panose="020B0604020202020204" pitchFamily="34" charset="0"/>
              </a:rPr>
              <a:t>Эволюционная </a:t>
            </a:r>
            <a:r>
              <a:rPr lang="ru-RU" sz="2400" dirty="0">
                <a:cs typeface="Arial" panose="020B0604020202020204" pitchFamily="34" charset="0"/>
              </a:rPr>
              <a:t>дивергенция между </a:t>
            </a:r>
            <a:r>
              <a:rPr lang="ru-RU" sz="2400" dirty="0" err="1">
                <a:cs typeface="Arial" panose="020B0604020202020204" pitchFamily="34" charset="0"/>
              </a:rPr>
              <a:t>ортологичными</a:t>
            </a:r>
            <a:r>
              <a:rPr lang="ru-RU" sz="2400" dirty="0">
                <a:cs typeface="Arial" panose="020B0604020202020204" pitchFamily="34" charset="0"/>
              </a:rPr>
              <a:t> генами представителей отряда Primates и человека, основанная на отношении </a:t>
            </a:r>
            <a:r>
              <a:rPr lang="ru-RU" sz="2400" dirty="0" smtClean="0">
                <a:cs typeface="Arial" panose="020B0604020202020204" pitchFamily="34" charset="0"/>
              </a:rPr>
              <a:t>dN/dS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8684065" y="16358910"/>
            <a:ext cx="2449960" cy="769441"/>
          </a:xfrm>
          <a:prstGeom prst="rect">
            <a:avLst/>
          </a:prstGeom>
          <a:solidFill>
            <a:srgbClr val="FFF3F3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A50000"/>
                </a:solidFill>
                <a:cs typeface="Arial" panose="020B0604020202020204" pitchFamily="34" charset="0"/>
              </a:rPr>
              <a:t>ВОСПРИИМЧИВЫ к преэклампсии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="" xmlns:a16="http://schemas.microsoft.com/office/drawing/2014/main" id="{2D064668-7F5E-4604-8D3F-DF405007424A}"/>
              </a:ext>
            </a:extLst>
          </p:cNvPr>
          <p:cNvSpPr/>
          <p:nvPr/>
        </p:nvSpPr>
        <p:spPr>
          <a:xfrm>
            <a:off x="16076141" y="16030313"/>
            <a:ext cx="1899804" cy="1343223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ot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2039904E-0A01-4C33-B426-093685575414}"/>
              </a:ext>
            </a:extLst>
          </p:cNvPr>
          <p:cNvSpPr/>
          <p:nvPr/>
        </p:nvSpPr>
        <p:spPr>
          <a:xfrm>
            <a:off x="10900215" y="16358907"/>
            <a:ext cx="2439622" cy="76944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cs typeface="Arial" panose="020B0604020202020204" pitchFamily="34" charset="0"/>
              </a:rPr>
              <a:t>НЕ восприимчивы к преэклампсии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="" xmlns:a16="http://schemas.microsoft.com/office/drawing/2014/main" id="{F46F02F5-E86B-40E4-B308-581CE0C2CC9F}"/>
              </a:ext>
            </a:extLst>
          </p:cNvPr>
          <p:cNvSpPr/>
          <p:nvPr/>
        </p:nvSpPr>
        <p:spPr>
          <a:xfrm>
            <a:off x="13987909" y="16030313"/>
            <a:ext cx="576064" cy="1584175"/>
          </a:xfrm>
          <a:prstGeom prst="rect">
            <a:avLst/>
          </a:prstGeom>
          <a:solidFill>
            <a:srgbClr val="11C6FF">
              <a:alpha val="10196"/>
            </a:srgbClr>
          </a:solidFill>
          <a:ln w="38100">
            <a:solidFill>
              <a:srgbClr val="11C6FF"/>
            </a:solidFill>
            <a:prstDash val="sysDot"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="" xmlns:a16="http://schemas.microsoft.com/office/drawing/2014/main" id="{F46F02F5-E86B-40E4-B308-581CE0C2CC9F}"/>
              </a:ext>
            </a:extLst>
          </p:cNvPr>
          <p:cNvSpPr/>
          <p:nvPr/>
        </p:nvSpPr>
        <p:spPr>
          <a:xfrm>
            <a:off x="14635979" y="16030313"/>
            <a:ext cx="1335237" cy="1584176"/>
          </a:xfrm>
          <a:prstGeom prst="rect">
            <a:avLst/>
          </a:prstGeom>
          <a:solidFill>
            <a:srgbClr val="7FD97F">
              <a:alpha val="10196"/>
            </a:srgbClr>
          </a:solidFill>
          <a:ln w="38100">
            <a:solidFill>
              <a:srgbClr val="00B400"/>
            </a:solidFill>
            <a:prstDash val="sysDot"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716570" y="2945838"/>
            <a:ext cx="141835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5600" algn="just" defTabSz="914400" eaLnBrk="0" hangingPunct="0"/>
            <a:r>
              <a:rPr lang="ru-RU" sz="2400" dirty="0" smtClean="0"/>
              <a:t>Распределения </a:t>
            </a:r>
            <a:r>
              <a:rPr lang="ru-RU" sz="2400" dirty="0"/>
              <a:t>частот </a:t>
            </a:r>
            <a:r>
              <a:rPr lang="ru-RU" sz="2400" dirty="0" smtClean="0"/>
              <a:t>предковых аллелей (ПА) </a:t>
            </a:r>
            <a:r>
              <a:rPr lang="ru-RU" sz="2400" dirty="0"/>
              <a:t>10 </a:t>
            </a:r>
            <a:r>
              <a:rPr lang="en-US" sz="2400" dirty="0"/>
              <a:t>rSNP</a:t>
            </a:r>
            <a:r>
              <a:rPr lang="en-US" sz="2400" i="1" dirty="0"/>
              <a:t> </a:t>
            </a:r>
            <a:r>
              <a:rPr lang="ru-RU" sz="2400" dirty="0"/>
              <a:t>в 14 популяциях Северной Евразии </a:t>
            </a:r>
            <a:r>
              <a:rPr lang="ru-RU" sz="2400" dirty="0" smtClean="0"/>
              <a:t>соответствует распределению частот ПА данных </a:t>
            </a:r>
            <a:r>
              <a:rPr lang="en-US" sz="2400" dirty="0" smtClean="0"/>
              <a:t>rSNP</a:t>
            </a:r>
            <a:r>
              <a:rPr lang="ru-RU" sz="2400" dirty="0" smtClean="0"/>
              <a:t> в </a:t>
            </a:r>
            <a:r>
              <a:rPr lang="ru-RU" sz="2400" dirty="0"/>
              <a:t>20 мировых популяциях </a:t>
            </a:r>
            <a:r>
              <a:rPr lang="ru-RU" sz="2400" dirty="0" smtClean="0"/>
              <a:t>проекта </a:t>
            </a:r>
            <a:r>
              <a:rPr lang="ru-RU" sz="2400" dirty="0"/>
              <a:t>«1000 геномов» (рис. </a:t>
            </a:r>
            <a:r>
              <a:rPr lang="ru-RU" sz="2400" dirty="0" smtClean="0"/>
              <a:t>2). </a:t>
            </a:r>
            <a:r>
              <a:rPr lang="ru-RU" sz="2400" dirty="0"/>
              <a:t>Общий коэффициент генетической дифференциации (</a:t>
            </a:r>
            <a:r>
              <a:rPr lang="en-US" sz="2400" dirty="0"/>
              <a:t>F</a:t>
            </a:r>
            <a:r>
              <a:rPr lang="en-US" sz="2400" baseline="-25000" dirty="0"/>
              <a:t>ST</a:t>
            </a:r>
            <a:r>
              <a:rPr lang="ru-RU" sz="2400" dirty="0"/>
              <a:t>) </a:t>
            </a:r>
            <a:r>
              <a:rPr lang="ru-RU" sz="2400" dirty="0" smtClean="0"/>
              <a:t>изученных популяций </a:t>
            </a:r>
            <a:r>
              <a:rPr lang="ru-RU" sz="2400" dirty="0"/>
              <a:t>составил 0.0697</a:t>
            </a:r>
            <a:r>
              <a:rPr lang="ru-RU" sz="2400" dirty="0" smtClean="0"/>
              <a:t>. С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игналы 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действия естественного отбора 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на 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микроэволюционном уровне обнаружены для 7 </a:t>
            </a:r>
            <a:r>
              <a:rPr lang="en-US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rSNP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5 ДЭГ: rs72959687 гена </a:t>
            </a:r>
            <a:r>
              <a:rPr lang="ru-RU" altLang="ru-RU" sz="2400" i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INHA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rs2167270 гена </a:t>
            </a:r>
            <a:r>
              <a:rPr lang="ru-RU" altLang="ru-RU" sz="2400" i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LEP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rs10423795 гена </a:t>
            </a:r>
            <a:r>
              <a:rPr lang="ru-RU" altLang="ru-RU" sz="2400" i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LHB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rs2227262 и rs3802252 гена </a:t>
            </a:r>
            <a:r>
              <a:rPr lang="ru-RU" altLang="ru-RU" sz="2400" i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NDRG1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rs8109071 и rs56153523 и гена </a:t>
            </a:r>
            <a:r>
              <a:rPr lang="ru-RU" altLang="ru-RU" sz="2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SYDE1</a:t>
            </a:r>
            <a:r>
              <a:rPr lang="ru-RU" alt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. 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Для rs72959687 гена </a:t>
            </a:r>
            <a:r>
              <a:rPr lang="ru-RU" altLang="ru-RU" sz="2400" i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INHA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и rs2227262 гена </a:t>
            </a:r>
            <a:r>
              <a:rPr lang="ru-RU" altLang="ru-RU" sz="2400" i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NDRG1 </a:t>
            </a:r>
            <a:r>
              <a:rPr lang="ru-RU" alt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вклад очищающего отбора выявлен на микроэволюционном и макроэволюционном уровне. </a:t>
            </a:r>
            <a:endParaRPr lang="ru-RU" altLang="ru-RU" sz="24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2249" y="15790956"/>
            <a:ext cx="86631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3538" algn="just">
              <a:tabLst>
                <a:tab pos="442913" algn="l"/>
              </a:tabLst>
            </a:pPr>
            <a:r>
              <a:rPr lang="ru-RU" sz="2400" dirty="0">
                <a:solidFill>
                  <a:prstClr val="black"/>
                </a:solidFill>
              </a:rPr>
              <a:t>Для поиска сигналов естественного отбора на макроэволюционном уровне использовали тест dN/dS (в ряду представителей отряда Primates: лемур, галаго, макака, гиббон, орангутан, шимпанзе) и метод INSIGHT (в ряду представителей </a:t>
            </a:r>
            <a:r>
              <a:rPr lang="ru-RU" sz="2400" dirty="0" err="1">
                <a:solidFill>
                  <a:prstClr val="black"/>
                </a:solidFill>
              </a:rPr>
              <a:t>парвотряда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Catarrhini</a:t>
            </a:r>
            <a:r>
              <a:rPr lang="ru-RU" sz="2400" dirty="0">
                <a:solidFill>
                  <a:prstClr val="black"/>
                </a:solidFill>
              </a:rPr>
              <a:t>: макак-резус, орангутан, шимпанзе). Для поиска сигналов естественного отбора на микроэволюционном уровне в популяциях Северной Евразии и мировых популяциях </a:t>
            </a:r>
            <a:r>
              <a:rPr lang="ru-RU" sz="2400" dirty="0" smtClean="0">
                <a:solidFill>
                  <a:prstClr val="black"/>
                </a:solidFill>
              </a:rPr>
              <a:t>использовали </a:t>
            </a:r>
            <a:r>
              <a:rPr lang="ru-RU" sz="2400" dirty="0">
                <a:solidFill>
                  <a:prstClr val="black"/>
                </a:solidFill>
              </a:rPr>
              <a:t>тест </a:t>
            </a:r>
            <a:r>
              <a:rPr lang="ru-RU" sz="2400" dirty="0" err="1">
                <a:solidFill>
                  <a:prstClr val="black"/>
                </a:solidFill>
              </a:rPr>
              <a:t>Эвенса-Ваттерсона</a:t>
            </a:r>
            <a:r>
              <a:rPr lang="ru-RU" sz="2400" dirty="0">
                <a:solidFill>
                  <a:prstClr val="black"/>
                </a:solidFill>
              </a:rPr>
              <a:t>, тест Фу, индекс фиксации Райта (F</a:t>
            </a:r>
            <a:r>
              <a:rPr lang="ru-RU" sz="2400" baseline="-25000" dirty="0">
                <a:solidFill>
                  <a:prstClr val="black"/>
                </a:solidFill>
              </a:rPr>
              <a:t>ST</a:t>
            </a:r>
            <a:r>
              <a:rPr lang="ru-RU" sz="2400" dirty="0">
                <a:solidFill>
                  <a:prstClr val="black"/>
                </a:solidFill>
              </a:rPr>
              <a:t>). Суммарный объем выборки популяций Северной Евразии составил 955 неродственных индивидов из 10 этнических групп,</a:t>
            </a:r>
            <a:r>
              <a:rPr lang="ru-RU" sz="2400" dirty="0">
                <a:solidFill>
                  <a:srgbClr val="FF0066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генотипирование проводили методом ПЦР в реальном времени. Выборка мировых популяций представлена 1986 индивидами из 20 популяций проекта «1000 геномов».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8110588" y="9163323"/>
            <a:ext cx="134912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40155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1304</Words>
  <Application>Microsoft Office PowerPoint</Application>
  <PresentationFormat>Произвольный</PresentationFormat>
  <Paragraphs>135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Виктория Сереброва</cp:lastModifiedBy>
  <cp:revision>175</cp:revision>
  <dcterms:created xsi:type="dcterms:W3CDTF">2021-06-21T07:21:33Z</dcterms:created>
  <dcterms:modified xsi:type="dcterms:W3CDTF">2021-06-25T03:29:46Z</dcterms:modified>
</cp:coreProperties>
</file>