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7480875" cy="21062950"/>
  <p:notesSz cx="6858000" cy="9144000"/>
  <p:defaultTextStyle>
    <a:defPPr>
      <a:defRPr lang="ru-RU"/>
    </a:defPPr>
    <a:lvl1pPr marL="0" algn="l" defTabSz="374675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3377" algn="l" defTabSz="374675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46754" algn="l" defTabSz="374675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20131" algn="l" defTabSz="374675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493508" algn="l" defTabSz="374675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66885" algn="l" defTabSz="374675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40262" algn="l" defTabSz="374675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13639" algn="l" defTabSz="374675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4987016" algn="l" defTabSz="374675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8400" autoAdjust="0"/>
  </p:normalViewPr>
  <p:slideViewPr>
    <p:cSldViewPr>
      <p:cViewPr>
        <p:scale>
          <a:sx n="30" d="100"/>
          <a:sy n="30" d="100"/>
        </p:scale>
        <p:origin x="-1458" y="-492"/>
      </p:cViewPr>
      <p:guideLst>
        <p:guide orient="horz" pos="6634"/>
        <p:guide pos="118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800"/>
            </a:pPr>
            <a:r>
              <a:rPr lang="en-US" sz="2800"/>
              <a:t>rs2239704*C</a:t>
            </a:r>
            <a:endParaRPr lang="ru-RU" sz="28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'[Диаграмма в Microsoft PowerPoint]Лист2'!$B$11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'[Диаграмма в Microsoft PowerPoint]Лист2'!$C$10:$E$10</c:f>
              <c:strCache>
                <c:ptCount val="3"/>
                <c:pt idx="0">
                  <c:v>БА</c:v>
                </c:pt>
                <c:pt idx="1">
                  <c:v>Контроль</c:v>
                </c:pt>
                <c:pt idx="2">
                  <c:v>ТБ</c:v>
                </c:pt>
              </c:strCache>
            </c:strRef>
          </c:cat>
          <c:val>
            <c:numRef>
              <c:f>'[Диаграмма в Microsoft PowerPoint]Лист2'!$C$11:$E$11</c:f>
              <c:numCache>
                <c:formatCode>General</c:formatCode>
                <c:ptCount val="3"/>
                <c:pt idx="0">
                  <c:v>49.71</c:v>
                </c:pt>
                <c:pt idx="1">
                  <c:v>56.7</c:v>
                </c:pt>
                <c:pt idx="2">
                  <c:v>48.68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B0-44AC-B09F-C5CCE9CD40DB}"/>
            </c:ext>
          </c:extLst>
        </c:ser>
        <c:ser>
          <c:idx val="2"/>
          <c:order val="1"/>
          <c:tx>
            <c:strRef>
              <c:f>'[Диаграмма в Microsoft PowerPoint]Лист2'!$B$12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PowerPoint]Лист2'!$C$10:$E$10</c:f>
              <c:strCache>
                <c:ptCount val="3"/>
                <c:pt idx="0">
                  <c:v>БА</c:v>
                </c:pt>
                <c:pt idx="1">
                  <c:v>Контроль</c:v>
                </c:pt>
                <c:pt idx="2">
                  <c:v>ТБ</c:v>
                </c:pt>
              </c:strCache>
            </c:strRef>
          </c:cat>
          <c:val>
            <c:numRef>
              <c:f>'[Диаграмма в Microsoft PowerPoint]Лист2'!$C$12:$E$12</c:f>
              <c:numCache>
                <c:formatCode>General</c:formatCode>
                <c:ptCount val="3"/>
                <c:pt idx="0">
                  <c:v>50.29</c:v>
                </c:pt>
                <c:pt idx="1">
                  <c:v>43.3</c:v>
                </c:pt>
                <c:pt idx="2">
                  <c:v>51.32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B0-44AC-B09F-C5CCE9CD40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33688576"/>
        <c:axId val="85590016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Лист2!$A$2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alpha val="85000"/>
                    </a:schemeClr>
                  </a:solidFill>
                  <a:ln w="9525" cap="flat" cmpd="sng" algn="ctr"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1">
                        <a:lumMod val="75000"/>
                      </a:schemeClr>
                    </a:contourClr>
                  </a:sp3d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Лист2!$B$1:$D$1</c15:sqref>
                        </c15:formulaRef>
                      </c:ext>
                    </c:extLst>
                    <c:strCache>
                      <c:ptCount val="3"/>
                      <c:pt idx="0">
                        <c:v>BA</c:v>
                      </c:pt>
                      <c:pt idx="1">
                        <c:v>TB</c:v>
                      </c:pt>
                      <c:pt idx="2">
                        <c:v>CONTROL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Лист2!$B$2:$D$2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9B0-44AC-B09F-C5CCE9CD40DB}"/>
                  </c:ext>
                </c:extLst>
              </c15:ser>
            </c15:filteredBarSeries>
          </c:ext>
        </c:extLst>
      </c:bar3DChart>
      <c:catAx>
        <c:axId val="3368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000"/>
            </a:pPr>
            <a:endParaRPr lang="ru-RU"/>
          </a:p>
        </c:txPr>
        <c:crossAx val="85590016"/>
        <c:crosses val="autoZero"/>
        <c:auto val="1"/>
        <c:lblAlgn val="ctr"/>
        <c:lblOffset val="100"/>
        <c:noMultiLvlLbl val="0"/>
      </c:catAx>
      <c:valAx>
        <c:axId val="8559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368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600"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s1800629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A/A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7609866522366522"/>
          <c:y val="8.9424603174603177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PowerPoint]Лист5'!$B$22</c:f>
              <c:strCache>
                <c:ptCount val="1"/>
                <c:pt idx="0">
                  <c:v>g/g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'[Диаграмма в Microsoft PowerPoint]Лист5'!$C$21:$F$21</c:f>
              <c:strCache>
                <c:ptCount val="4"/>
                <c:pt idx="0">
                  <c:v>БА</c:v>
                </c:pt>
                <c:pt idx="1">
                  <c:v>Контроль</c:v>
                </c:pt>
                <c:pt idx="2">
                  <c:v>ТБ взрослые </c:v>
                </c:pt>
                <c:pt idx="3">
                  <c:v>ТБ дети</c:v>
                </c:pt>
              </c:strCache>
            </c:strRef>
          </c:cat>
          <c:val>
            <c:numRef>
              <c:f>'[Диаграмма в Microsoft PowerPoint]Лист5'!$C$22:$F$22</c:f>
              <c:numCache>
                <c:formatCode>General</c:formatCode>
                <c:ptCount val="4"/>
                <c:pt idx="0">
                  <c:v>75.56</c:v>
                </c:pt>
                <c:pt idx="1">
                  <c:v>78.81</c:v>
                </c:pt>
                <c:pt idx="2">
                  <c:v>77.94</c:v>
                </c:pt>
                <c:pt idx="3">
                  <c:v>83.16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BD-4D7F-85AC-8350591B8863}"/>
            </c:ext>
          </c:extLst>
        </c:ser>
        <c:ser>
          <c:idx val="1"/>
          <c:order val="1"/>
          <c:tx>
            <c:strRef>
              <c:f>'[Диаграмма в Microsoft PowerPoint]Лист5'!$B$23</c:f>
              <c:strCache>
                <c:ptCount val="1"/>
                <c:pt idx="0">
                  <c:v>g/a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'[Диаграмма в Microsoft PowerPoint]Лист5'!$C$21:$F$21</c:f>
              <c:strCache>
                <c:ptCount val="4"/>
                <c:pt idx="0">
                  <c:v>БА</c:v>
                </c:pt>
                <c:pt idx="1">
                  <c:v>Контроль</c:v>
                </c:pt>
                <c:pt idx="2">
                  <c:v>ТБ взрослые </c:v>
                </c:pt>
                <c:pt idx="3">
                  <c:v>ТБ дети</c:v>
                </c:pt>
              </c:strCache>
            </c:strRef>
          </c:cat>
          <c:val>
            <c:numRef>
              <c:f>'[Диаграмма в Microsoft PowerPoint]Лист5'!$C$23:$F$23</c:f>
              <c:numCache>
                <c:formatCode>General</c:formatCode>
                <c:ptCount val="4"/>
                <c:pt idx="0">
                  <c:v>22.67</c:v>
                </c:pt>
                <c:pt idx="1">
                  <c:v>20</c:v>
                </c:pt>
                <c:pt idx="2">
                  <c:v>20.28</c:v>
                </c:pt>
                <c:pt idx="3">
                  <c:v>12.63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BD-4D7F-85AC-8350591B8863}"/>
            </c:ext>
          </c:extLst>
        </c:ser>
        <c:ser>
          <c:idx val="2"/>
          <c:order val="2"/>
          <c:tx>
            <c:strRef>
              <c:f>'[Диаграмма в Microsoft PowerPoint]Лист5'!$B$24</c:f>
              <c:strCache>
                <c:ptCount val="1"/>
                <c:pt idx="0">
                  <c:v>a/a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9102098244089576E-2"/>
                  <c:y val="-0.10839784569950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944-4DB5-A13F-8D22DECA4BE3}"/>
                </c:ext>
              </c:extLst>
            </c:dLbl>
            <c:dLbl>
              <c:idx val="1"/>
              <c:layout>
                <c:manualLayout>
                  <c:x val="2.7288711777270825E-3"/>
                  <c:y val="-0.100922132202989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944-4DB5-A13F-8D22DECA4BE3}"/>
                </c:ext>
              </c:extLst>
            </c:dLbl>
            <c:dLbl>
              <c:idx val="2"/>
              <c:layout>
                <c:manualLayout>
                  <c:x val="1.9102098244089576E-2"/>
                  <c:y val="7.4756840645748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944-4DB5-A13F-8D22DECA4BE3}"/>
                </c:ext>
              </c:extLst>
            </c:dLbl>
            <c:dLbl>
              <c:idx val="3"/>
              <c:layout>
                <c:manualLayout>
                  <c:x val="1.9727818243105748E-2"/>
                  <c:y val="-3.9711282448841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944-4DB5-A13F-8D22DECA4B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PowerPoint]Лист5'!$C$21:$F$21</c:f>
              <c:strCache>
                <c:ptCount val="4"/>
                <c:pt idx="0">
                  <c:v>БА</c:v>
                </c:pt>
                <c:pt idx="1">
                  <c:v>Контроль</c:v>
                </c:pt>
                <c:pt idx="2">
                  <c:v>ТБ взрослые </c:v>
                </c:pt>
                <c:pt idx="3">
                  <c:v>ТБ дети</c:v>
                </c:pt>
              </c:strCache>
            </c:strRef>
          </c:cat>
          <c:val>
            <c:numRef>
              <c:f>'[Диаграмма в Microsoft PowerPoint]Лист5'!$C$24:$F$24</c:f>
              <c:numCache>
                <c:formatCode>General</c:formatCode>
                <c:ptCount val="4"/>
                <c:pt idx="0">
                  <c:v>1.78</c:v>
                </c:pt>
                <c:pt idx="1">
                  <c:v>1.19</c:v>
                </c:pt>
                <c:pt idx="2">
                  <c:v>1.78</c:v>
                </c:pt>
                <c:pt idx="3">
                  <c:v>4.21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BD-4D7F-85AC-8350591B8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33509376"/>
        <c:axId val="85591168"/>
        <c:axId val="0"/>
      </c:bar3DChart>
      <c:catAx>
        <c:axId val="3350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5591168"/>
        <c:crosses val="autoZero"/>
        <c:auto val="1"/>
        <c:lblAlgn val="ctr"/>
        <c:lblOffset val="100"/>
        <c:noMultiLvlLbl val="0"/>
      </c:catAx>
      <c:valAx>
        <c:axId val="8559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3509376"/>
        <c:crosses val="autoZero"/>
        <c:crossBetween val="between"/>
      </c:valAx>
      <c:spPr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876457"/>
            <a:ext cx="37480875" cy="918649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4533" tIns="167267" rIns="334533" bIns="167267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7480875" cy="1187645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4533" tIns="167267" rIns="334533" bIns="167267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8146033"/>
            <a:ext cx="37480875" cy="702098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4533" tIns="167267" rIns="334533" bIns="167267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4914688"/>
            <a:ext cx="37480875" cy="1568019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4533" tIns="167267" rIns="334533" bIns="167267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1024" y="15517864"/>
            <a:ext cx="23105869" cy="2709249"/>
          </a:xfrm>
        </p:spPr>
        <p:txBody>
          <a:bodyPr>
            <a:normAutofit/>
          </a:bodyPr>
          <a:lstStyle>
            <a:lvl1pPr marL="0" indent="0" algn="l">
              <a:buNone/>
              <a:defRPr sz="8000">
                <a:solidFill>
                  <a:schemeClr val="tx2"/>
                </a:solidFill>
              </a:defRPr>
            </a:lvl1pPr>
            <a:lvl2pPr marL="167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4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17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690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363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03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708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381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4CFF-F69A-469C-92EC-C37B9F2B116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B3DB-48E5-43C0-9B50-48DFCAEFACF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1232" y="9620192"/>
            <a:ext cx="29411465" cy="5507347"/>
          </a:xfrm>
          <a:effectLst/>
        </p:spPr>
        <p:txBody>
          <a:bodyPr>
            <a:noAutofit/>
          </a:bodyPr>
          <a:lstStyle>
            <a:lvl1pPr marL="2341733" indent="-1672666" algn="l">
              <a:defRPr sz="19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08515" y="2246711"/>
            <a:ext cx="26236613" cy="106718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4CFF-F69A-469C-92EC-C37B9F2B116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B3DB-48E5-43C0-9B50-48DFCAEFA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29206" y="1156397"/>
            <a:ext cx="8433197" cy="16088491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25403" y="2246713"/>
            <a:ext cx="19795046" cy="15033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4CFF-F69A-469C-92EC-C37B9F2B116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B3DB-48E5-43C0-9B50-48DFCAEFA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4CFF-F69A-469C-92EC-C37B9F2B116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B3DB-48E5-43C0-9B50-48DFCAEFAC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85109" y="2246715"/>
            <a:ext cx="26236613" cy="106718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876457"/>
            <a:ext cx="37480875" cy="918649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4533" tIns="167267" rIns="334533" bIns="16726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7480875" cy="1187645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4533" tIns="167267" rIns="334533" bIns="16726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8146033"/>
            <a:ext cx="37480875" cy="702098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4533" tIns="167267" rIns="334533" bIns="16726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4914688"/>
            <a:ext cx="37480875" cy="1568019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4533" tIns="167267" rIns="334533" bIns="16726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982" y="6672846"/>
            <a:ext cx="24457115" cy="7442814"/>
          </a:xfrm>
          <a:effectLst/>
        </p:spPr>
        <p:txBody>
          <a:bodyPr anchor="b"/>
          <a:lstStyle>
            <a:lvl1pPr algn="r">
              <a:defRPr sz="168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9889" y="14151032"/>
            <a:ext cx="24472806" cy="2565945"/>
          </a:xfrm>
        </p:spPr>
        <p:txBody>
          <a:bodyPr anchor="t"/>
          <a:lstStyle>
            <a:lvl1pPr marL="0" indent="0" algn="r">
              <a:buNone/>
              <a:defRPr sz="7300">
                <a:solidFill>
                  <a:schemeClr val="tx2"/>
                </a:solidFill>
              </a:defRPr>
            </a:lvl1pPr>
            <a:lvl2pPr marL="167266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345332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3pPr>
            <a:lvl4pPr marL="5017999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4pPr>
            <a:lvl5pPr marL="6690665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5pPr>
            <a:lvl6pPr marL="8363331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6pPr>
            <a:lvl7pPr marL="10035997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7pPr>
            <a:lvl8pPr marL="11708663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8pPr>
            <a:lvl9pPr marL="1338133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4CFF-F69A-469C-92EC-C37B9F2B116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B3DB-48E5-43C0-9B50-48DFCAEFA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4CFF-F69A-469C-92EC-C37B9F2B116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B3DB-48E5-43C0-9B50-48DFCAEFAC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85105" y="2246711"/>
            <a:ext cx="13718000" cy="106718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9040285" y="2246715"/>
            <a:ext cx="13718000" cy="106718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5110" y="2246714"/>
            <a:ext cx="13718000" cy="196489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8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1672666" indent="0">
              <a:buNone/>
              <a:defRPr sz="7300" b="1"/>
            </a:lvl2pPr>
            <a:lvl3pPr marL="3345332" indent="0">
              <a:buNone/>
              <a:defRPr sz="6600" b="1"/>
            </a:lvl3pPr>
            <a:lvl4pPr marL="5017999" indent="0">
              <a:buNone/>
              <a:defRPr sz="5900" b="1"/>
            </a:lvl4pPr>
            <a:lvl5pPr marL="6690665" indent="0">
              <a:buNone/>
              <a:defRPr sz="5900" b="1"/>
            </a:lvl5pPr>
            <a:lvl6pPr marL="8363331" indent="0">
              <a:buNone/>
              <a:defRPr sz="5900" b="1"/>
            </a:lvl6pPr>
            <a:lvl7pPr marL="10035997" indent="0">
              <a:buNone/>
              <a:defRPr sz="5900" b="1"/>
            </a:lvl7pPr>
            <a:lvl8pPr marL="11708663" indent="0">
              <a:buNone/>
              <a:defRPr sz="5900" b="1"/>
            </a:lvl8pPr>
            <a:lvl9pPr marL="13381330" indent="0">
              <a:buNone/>
              <a:defRPr sz="5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0228" y="4300819"/>
            <a:ext cx="13718000" cy="8425180"/>
          </a:xfrm>
        </p:spPr>
        <p:txBody>
          <a:bodyPr>
            <a:normAutofit/>
          </a:bodyPr>
          <a:lstStyle>
            <a:lvl1pPr>
              <a:defRPr sz="6600"/>
            </a:lvl1pPr>
            <a:lvl2pPr>
              <a:defRPr sz="6600"/>
            </a:lvl2pPr>
            <a:lvl3pPr>
              <a:defRPr sz="59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49097" y="2246714"/>
            <a:ext cx="13718000" cy="196489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8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1672666" indent="0">
              <a:buNone/>
              <a:defRPr sz="7300" b="1"/>
            </a:lvl2pPr>
            <a:lvl3pPr marL="3345332" indent="0">
              <a:buNone/>
              <a:defRPr sz="6600" b="1"/>
            </a:lvl3pPr>
            <a:lvl4pPr marL="5017999" indent="0">
              <a:buNone/>
              <a:defRPr sz="5900" b="1"/>
            </a:lvl4pPr>
            <a:lvl5pPr marL="6690665" indent="0">
              <a:buNone/>
              <a:defRPr sz="5900" b="1"/>
            </a:lvl5pPr>
            <a:lvl6pPr marL="8363331" indent="0">
              <a:buNone/>
              <a:defRPr sz="5900" b="1"/>
            </a:lvl6pPr>
            <a:lvl7pPr marL="10035997" indent="0">
              <a:buNone/>
              <a:defRPr sz="5900" b="1"/>
            </a:lvl7pPr>
            <a:lvl8pPr marL="11708663" indent="0">
              <a:buNone/>
              <a:defRPr sz="5900" b="1"/>
            </a:lvl8pPr>
            <a:lvl9pPr marL="13381330" indent="0">
              <a:buNone/>
              <a:defRPr sz="5900" b="1"/>
            </a:lvl9pPr>
          </a:lstStyle>
          <a:p>
            <a:pPr marL="0" lvl="0" indent="0" algn="ctr" defTabSz="3345332" rtl="0" eaLnBrk="1" latinLnBrk="0" hangingPunct="1">
              <a:spcBef>
                <a:spcPct val="20000"/>
              </a:spcBef>
              <a:spcAft>
                <a:spcPts val="109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039764" y="4296842"/>
            <a:ext cx="13718000" cy="8425180"/>
          </a:xfrm>
        </p:spPr>
        <p:txBody>
          <a:bodyPr>
            <a:normAutofit/>
          </a:bodyPr>
          <a:lstStyle>
            <a:lvl1pPr>
              <a:defRPr sz="6600"/>
            </a:lvl1pPr>
            <a:lvl2pPr>
              <a:defRPr sz="6600"/>
            </a:lvl2pPr>
            <a:lvl3pPr>
              <a:defRPr sz="59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4CFF-F69A-469C-92EC-C37B9F2B116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B3DB-48E5-43C0-9B50-48DFCAEFAC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4CFF-F69A-469C-92EC-C37B9F2B116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B3DB-48E5-43C0-9B50-48DFCAEFA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4CFF-F69A-469C-92EC-C37B9F2B116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B3DB-48E5-43C0-9B50-48DFCAEFA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417" y="6786952"/>
            <a:ext cx="14904161" cy="3865205"/>
          </a:xfrm>
          <a:effectLst/>
        </p:spPr>
        <p:txBody>
          <a:bodyPr anchor="b">
            <a:noAutofit/>
          </a:bodyPr>
          <a:lstStyle>
            <a:lvl1pPr marL="836333" indent="-836333" algn="l">
              <a:defRPr sz="102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8629" y="2246715"/>
            <a:ext cx="16465864" cy="15033166"/>
          </a:xfrm>
        </p:spPr>
        <p:txBody>
          <a:bodyPr anchor="ctr"/>
          <a:lstStyle>
            <a:lvl1pPr>
              <a:defRPr sz="8000"/>
            </a:lvl1pPr>
            <a:lvl2pPr>
              <a:defRPr sz="7300"/>
            </a:lvl2pPr>
            <a:lvl3pPr>
              <a:defRPr sz="6600"/>
            </a:lvl3pPr>
            <a:lvl4pPr>
              <a:defRPr sz="5900"/>
            </a:lvl4pPr>
            <a:lvl5pPr>
              <a:defRPr sz="51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9516" y="10742786"/>
            <a:ext cx="13889976" cy="6571094"/>
          </a:xfrm>
        </p:spPr>
        <p:txBody>
          <a:bodyPr/>
          <a:lstStyle>
            <a:lvl1pPr marL="0" indent="0">
              <a:buNone/>
              <a:defRPr sz="5100"/>
            </a:lvl1pPr>
            <a:lvl2pPr marL="1672666" indent="0">
              <a:buNone/>
              <a:defRPr sz="4400"/>
            </a:lvl2pPr>
            <a:lvl3pPr marL="3345332" indent="0">
              <a:buNone/>
              <a:defRPr sz="3700"/>
            </a:lvl3pPr>
            <a:lvl4pPr marL="5017999" indent="0">
              <a:buNone/>
              <a:defRPr sz="3300"/>
            </a:lvl4pPr>
            <a:lvl5pPr marL="6690665" indent="0">
              <a:buNone/>
              <a:defRPr sz="3300"/>
            </a:lvl5pPr>
            <a:lvl6pPr marL="8363331" indent="0">
              <a:buNone/>
              <a:defRPr sz="3300"/>
            </a:lvl6pPr>
            <a:lvl7pPr marL="10035997" indent="0">
              <a:buNone/>
              <a:defRPr sz="3300"/>
            </a:lvl7pPr>
            <a:lvl8pPr marL="11708663" indent="0">
              <a:buNone/>
              <a:defRPr sz="3300"/>
            </a:lvl8pPr>
            <a:lvl9pPr marL="13381330" indent="0">
              <a:buNone/>
              <a:defRPr sz="3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4CFF-F69A-469C-92EC-C37B9F2B116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B3DB-48E5-43C0-9B50-48DFCAEFA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876457"/>
            <a:ext cx="37480875" cy="918649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4533" tIns="167267" rIns="334533" bIns="167267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7480875" cy="1187645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4533" tIns="167267" rIns="334533" bIns="167267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8146033"/>
            <a:ext cx="37480875" cy="702098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4533" tIns="167267" rIns="334533" bIns="16726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4914688"/>
            <a:ext cx="37480875" cy="1568019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4533" tIns="167267" rIns="334533" bIns="167267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43556" y="3510492"/>
            <a:ext cx="16866394" cy="9606419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7300"/>
            </a:lvl1pPr>
            <a:lvl2pPr marL="1672666" indent="0">
              <a:buNone/>
              <a:defRPr sz="10200"/>
            </a:lvl2pPr>
            <a:lvl3pPr marL="3345332" indent="0">
              <a:buNone/>
              <a:defRPr sz="8800"/>
            </a:lvl3pPr>
            <a:lvl4pPr marL="5017999" indent="0">
              <a:buNone/>
              <a:defRPr sz="7300"/>
            </a:lvl4pPr>
            <a:lvl5pPr marL="6690665" indent="0">
              <a:buNone/>
              <a:defRPr sz="7300"/>
            </a:lvl5pPr>
            <a:lvl6pPr marL="8363331" indent="0">
              <a:buNone/>
              <a:defRPr sz="7300"/>
            </a:lvl6pPr>
            <a:lvl7pPr marL="10035997" indent="0">
              <a:buNone/>
              <a:defRPr sz="7300"/>
            </a:lvl7pPr>
            <a:lvl8pPr marL="11708663" indent="0">
              <a:buNone/>
              <a:defRPr sz="7300"/>
            </a:lvl8pPr>
            <a:lvl9pPr marL="13381330" indent="0">
              <a:buNone/>
              <a:defRPr sz="7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98422" y="3103502"/>
            <a:ext cx="15142019" cy="6643275"/>
          </a:xfrm>
        </p:spPr>
        <p:txBody>
          <a:bodyPr anchor="b"/>
          <a:lstStyle>
            <a:lvl1pPr marL="669066" indent="-669066">
              <a:buFont typeface="Georgia" pitchFamily="18" charset="0"/>
              <a:buChar char="*"/>
              <a:defRPr sz="5900"/>
            </a:lvl1pPr>
            <a:lvl2pPr marL="1672666" indent="0">
              <a:buNone/>
              <a:defRPr sz="4400"/>
            </a:lvl2pPr>
            <a:lvl3pPr marL="3345332" indent="0">
              <a:buNone/>
              <a:defRPr sz="3700"/>
            </a:lvl3pPr>
            <a:lvl4pPr marL="5017999" indent="0">
              <a:buNone/>
              <a:defRPr sz="3300"/>
            </a:lvl4pPr>
            <a:lvl5pPr marL="6690665" indent="0">
              <a:buNone/>
              <a:defRPr sz="3300"/>
            </a:lvl5pPr>
            <a:lvl6pPr marL="8363331" indent="0">
              <a:buNone/>
              <a:defRPr sz="3300"/>
            </a:lvl6pPr>
            <a:lvl7pPr marL="10035997" indent="0">
              <a:buNone/>
              <a:defRPr sz="3300"/>
            </a:lvl7pPr>
            <a:lvl8pPr marL="11708663" indent="0">
              <a:buNone/>
              <a:defRPr sz="3300"/>
            </a:lvl8pPr>
            <a:lvl9pPr marL="13381330" indent="0">
              <a:buNone/>
              <a:defRPr sz="3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4CFF-F69A-469C-92EC-C37B9F2B116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B3DB-48E5-43C0-9B50-48DFCAEFACF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041" y="13711560"/>
            <a:ext cx="26165856" cy="3510492"/>
          </a:xfrm>
        </p:spPr>
        <p:txBody>
          <a:bodyPr anchor="b">
            <a:noAutofit/>
          </a:bodyPr>
          <a:lstStyle>
            <a:lvl1pPr algn="l">
              <a:defRPr sz="16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680196"/>
            <a:ext cx="37480875" cy="5382754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4533" tIns="167267" rIns="334533" bIns="16726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7480875" cy="156801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4533" tIns="167267" rIns="334533" bIns="16726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1573578"/>
            <a:ext cx="37480875" cy="702098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4533" tIns="167267" rIns="334533" bIns="16726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4914688"/>
            <a:ext cx="37480875" cy="1568019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4533" tIns="167267" rIns="334533" bIns="16726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19" y="13428223"/>
            <a:ext cx="26694511" cy="3510492"/>
          </a:xfrm>
          <a:prstGeom prst="rect">
            <a:avLst/>
          </a:prstGeom>
          <a:effectLst/>
        </p:spPr>
        <p:txBody>
          <a:bodyPr vert="horz" lIns="334533" tIns="167267" rIns="334533" bIns="167267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5109" y="2248987"/>
            <a:ext cx="26236613" cy="10671895"/>
          </a:xfrm>
          <a:prstGeom prst="rect">
            <a:avLst/>
          </a:prstGeom>
        </p:spPr>
        <p:txBody>
          <a:bodyPr vert="horz" lIns="334533" tIns="167267" rIns="334533" bIns="16726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99590" y="18956657"/>
            <a:ext cx="10307241" cy="1121407"/>
          </a:xfrm>
          <a:prstGeom prst="rect">
            <a:avLst/>
          </a:prstGeom>
        </p:spPr>
        <p:txBody>
          <a:bodyPr vert="horz" lIns="334533" tIns="167267" rIns="334533" bIns="167267" rtlCol="0" anchor="ctr"/>
          <a:lstStyle>
            <a:lvl1pPr algn="r">
              <a:defRPr sz="4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B54CFF-F69A-469C-92EC-C37B9F2B116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042" y="18956657"/>
            <a:ext cx="13742992" cy="1121407"/>
          </a:xfrm>
          <a:prstGeom prst="rect">
            <a:avLst/>
          </a:prstGeom>
        </p:spPr>
        <p:txBody>
          <a:bodyPr vert="horz" lIns="334533" tIns="167267" rIns="334533" bIns="167267" rtlCol="0" anchor="ctr"/>
          <a:lstStyle>
            <a:lvl1pPr algn="l">
              <a:defRPr sz="4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17031" y="18956657"/>
            <a:ext cx="7496175" cy="1121407"/>
          </a:xfrm>
          <a:prstGeom prst="rect">
            <a:avLst/>
          </a:prstGeom>
        </p:spPr>
        <p:txBody>
          <a:bodyPr vert="horz" lIns="334533" tIns="167267" rIns="334533" bIns="167267" rtlCol="0" anchor="ctr"/>
          <a:lstStyle>
            <a:lvl1pPr algn="ctr">
              <a:defRPr sz="4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59B3DB-48E5-43C0-9B50-48DFCAEFAC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1170866" indent="-1170866" algn="r" defTabSz="3345332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168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836333" indent="-669066" algn="l" defTabSz="3345332" rtl="0" eaLnBrk="1" latinLnBrk="0" hangingPunct="1">
        <a:spcBef>
          <a:spcPct val="20000"/>
        </a:spcBef>
        <a:spcAft>
          <a:spcPts val="109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8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007199" indent="-669066" algn="l" defTabSz="3345332" rtl="0" eaLnBrk="1" latinLnBrk="0" hangingPunct="1">
        <a:spcBef>
          <a:spcPct val="20000"/>
        </a:spcBef>
        <a:spcAft>
          <a:spcPts val="109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7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010799" indent="-669066" algn="l" defTabSz="3345332" rtl="0" eaLnBrk="1" latinLnBrk="0" hangingPunct="1">
        <a:spcBef>
          <a:spcPct val="20000"/>
        </a:spcBef>
        <a:spcAft>
          <a:spcPts val="109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6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014399" indent="-669066" algn="l" defTabSz="3345332" rtl="0" eaLnBrk="1" latinLnBrk="0" hangingPunct="1">
        <a:spcBef>
          <a:spcPct val="20000"/>
        </a:spcBef>
        <a:spcAft>
          <a:spcPts val="109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5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084905" indent="-669066" algn="l" defTabSz="3345332" rtl="0" eaLnBrk="1" latinLnBrk="0" hangingPunct="1">
        <a:spcBef>
          <a:spcPct val="20000"/>
        </a:spcBef>
        <a:spcAft>
          <a:spcPts val="109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5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6088505" indent="-669066" algn="l" defTabSz="3345332" rtl="0" eaLnBrk="1" latinLnBrk="0" hangingPunct="1">
        <a:spcBef>
          <a:spcPct val="20000"/>
        </a:spcBef>
        <a:spcAft>
          <a:spcPts val="109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5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7192465" indent="-669066" algn="l" defTabSz="3345332" rtl="0" eaLnBrk="1" latinLnBrk="0" hangingPunct="1">
        <a:spcBef>
          <a:spcPct val="20000"/>
        </a:spcBef>
        <a:spcAft>
          <a:spcPts val="109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5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8363331" indent="-669066" algn="l" defTabSz="3345332" rtl="0" eaLnBrk="1" latinLnBrk="0" hangingPunct="1">
        <a:spcBef>
          <a:spcPct val="20000"/>
        </a:spcBef>
        <a:spcAft>
          <a:spcPts val="109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5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9467291" indent="-669066" algn="l" defTabSz="3345332" rtl="0" eaLnBrk="1" latinLnBrk="0" hangingPunct="1">
        <a:spcBef>
          <a:spcPct val="20000"/>
        </a:spcBef>
        <a:spcAft>
          <a:spcPts val="109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5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4533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72666" algn="l" defTabSz="334533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345332" algn="l" defTabSz="334533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017999" algn="l" defTabSz="334533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690665" algn="l" defTabSz="334533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363331" algn="l" defTabSz="334533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035997" algn="l" defTabSz="334533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708663" algn="l" defTabSz="334533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381330" algn="l" defTabSz="334533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chart" Target="../charts/chart2.xml"/><Relationship Id="rId10" Type="http://schemas.openxmlformats.org/officeDocument/2006/relationships/image" Target="../media/image7.png"/><Relationship Id="rId4" Type="http://schemas.openxmlformats.org/officeDocument/2006/relationships/chart" Target="../charts/chart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6390" y="222967"/>
            <a:ext cx="36868095" cy="45794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user\Desktop\Downloads\LOGO-НИИМГ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883" y="2720573"/>
            <a:ext cx="4995366" cy="1561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485854" y="11858258"/>
            <a:ext cx="56754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Наличие </a:t>
            </a:r>
            <a:r>
              <a:rPr lang="ru-RU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аллеля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(генотипы AA+AG) по варианту rs1800629 способствовало </a:t>
            </a:r>
            <a:r>
              <a:rPr lang="ru-RU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двухкратному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снижению относительной экспрессии гена </a:t>
            </a:r>
            <a:r>
              <a:rPr lang="ru-RU" sz="32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TNF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стимуляции  IFN-γ по сравнению с альтернативными </a:t>
            </a:r>
            <a:r>
              <a:rPr lang="ru-RU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гомозиготами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(GG). 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6390" y="90315"/>
            <a:ext cx="27759664" cy="471205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31405513" algn="l"/>
              </a:tabLst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Роль полиморфизма генов </a:t>
            </a:r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TNF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(rs1800629), </a:t>
            </a:r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TNFB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(rs2239704)) и рецептора </a:t>
            </a:r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TNFRSF1B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(rs652625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в развитии аллергических и инфекционных заболеваний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Жалсанова И.Ж., Брагина Е.Ю., Бабушкина Н.П., Тарасенко Н.В., Назаренко М.С., Пузырев В.П. </a:t>
            </a:r>
            <a:endParaRPr lang="ru-RU" sz="3200" baseline="30000" dirty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НИИ медицинской генетики, Томский НИМЦ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РАН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выполнено при финансовой поддержке РФФИ №15-04-05852 и Комплексной программы фундаментальных научных исследований СО РАН (№ 0550-2018-0003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8" r="14579"/>
          <a:stretch/>
        </p:blipFill>
        <p:spPr bwMode="auto">
          <a:xfrm>
            <a:off x="28599883" y="433550"/>
            <a:ext cx="4995366" cy="181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894" y="4950106"/>
            <a:ext cx="1172979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endParaRPr lang="ru-RU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Бронхиальная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астма (БА) занимает лидирующие позиции в структуре общей заболеваемости,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охватывая треть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мира.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числа аллергических заболеваний связывают с высоким уровнем жизни и недостаточным микробным разнообразием, необходимым для формирования устойчивого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иммунного ответа. Соответственно факторы иммунитета, на которые нацелены инфекционные агенты, являются ключевыми в обеспечении защиты от развития БА и других аллергических заболеваний.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микобактериальной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инфекционной нагрузки в развитии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атопии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остается неопределенной. Поэтому задача исследования, связанная с поиском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супрессорных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механизмов туберкулезной инфекции на риск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атопии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является актуальной.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331725" y="10951748"/>
            <a:ext cx="759251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</a:p>
          <a:p>
            <a:pPr algn="just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Выявлена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полиморфизма rs2239704 гена </a:t>
            </a:r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TNFB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развитием БА и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ТБ: частота </a:t>
            </a:r>
            <a:r>
              <a:rPr lang="ru-RU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аллеля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в группах пациентов с БА (50,3%) и ТБ (51,3%) была значительно выше, чем в контрольной группе (43,3%) (p=0,040, p=0,006, соответственно).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965996"/>
              </p:ext>
            </p:extLst>
          </p:nvPr>
        </p:nvGraphicFramePr>
        <p:xfrm>
          <a:off x="19993046" y="10748812"/>
          <a:ext cx="5515890" cy="4449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215513" y="15344690"/>
            <a:ext cx="75817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Значительное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перераспределение генотипов наблюдали при сравнении исследуемых групп по варианту гена </a:t>
            </a:r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TNF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(rs1800629). Максимальная частота генотипа АА регистрировалась у пациентов с первичным ТБ (4,21%), что повлияло на выраженные различия как при сравнении с контрольной группой (1,19%; р=0,033), так и при сравнении с больными БА (1,78%; p=0,047).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004060"/>
              </p:ext>
            </p:extLst>
          </p:nvPr>
        </p:nvGraphicFramePr>
        <p:xfrm>
          <a:off x="12403733" y="15476064"/>
          <a:ext cx="5544000" cy="456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2117" y="1279531"/>
            <a:ext cx="2543175" cy="2333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06390" y="13771835"/>
            <a:ext cx="117373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 </a:t>
            </a:r>
            <a:r>
              <a:rPr lang="ru-RU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Генотипирование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с помощью реал-тайм ПЦР с использованием </a:t>
            </a:r>
            <a:r>
              <a:rPr lang="ru-RU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TaqMan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-зондов среди пациентов с аллергической БА (n=250),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легочным ТБ, включая первичные и вторичные формы заболевания (n=421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в контрольной группе (n=560).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15101" y="16364123"/>
            <a:ext cx="4416391" cy="4104000"/>
          </a:xfrm>
          <a:prstGeom prst="roundRect">
            <a:avLst>
              <a:gd name="adj" fmla="val 10000"/>
            </a:avLst>
          </a:prstGeom>
          <a:blipFill rotWithShape="1">
            <a:blip r:embed="rId7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рямоугольник 25"/>
          <p:cNvSpPr/>
          <p:nvPr/>
        </p:nvSpPr>
        <p:spPr>
          <a:xfrm>
            <a:off x="743443" y="16364123"/>
            <a:ext cx="4678750" cy="4245776"/>
          </a:xfrm>
          <a:prstGeom prst="rect">
            <a:avLst/>
          </a:prstGeom>
          <a:blipFill rotWithShape="1">
            <a:blip r:embed="rId8"/>
            <a:srcRect/>
            <a:stretch>
              <a:fillRect l="-26369" r="-24021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Прямоугольник 18"/>
          <p:cNvSpPr/>
          <p:nvPr/>
        </p:nvSpPr>
        <p:spPr>
          <a:xfrm>
            <a:off x="16646970" y="5442548"/>
            <a:ext cx="90782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экспрессии генов </a:t>
            </a:r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TNF, TNFB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TNFRSF1B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оценивали в стимулированных индукторами иммунного ответа культурах </a:t>
            </a:r>
            <a:r>
              <a:rPr lang="ru-RU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мононуклеаров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крови у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здоровых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доноров, дифференцированных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генотипов (n=49). Инкубацию образцов осуществляли в течение суток при +37С в присутствии индукторов (</a:t>
            </a:r>
            <a:r>
              <a:rPr lang="ru-RU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липополисахарид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(LPS), 6,6′-Di-O-mycoloyl-α,α-</a:t>
            </a:r>
            <a:r>
              <a:rPr lang="ru-RU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trehalose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</a:t>
            </a:r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bovis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(TDM) и интерферон гамма (IFN-γ)), и в контрольных образцах без индукторов</a:t>
            </a:r>
          </a:p>
          <a:p>
            <a:pPr algn="just"/>
            <a:endParaRPr lang="ru-RU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725" y="6213155"/>
            <a:ext cx="4315245" cy="365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Рисунок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9322" y="5442548"/>
            <a:ext cx="5112000" cy="44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26157261" y="5442548"/>
            <a:ext cx="55344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Уровень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относительной нормализованной экспрессии гена </a:t>
            </a:r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TNF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культурах </a:t>
            </a:r>
            <a:r>
              <a:rPr lang="ru-RU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мононуклеаров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крови изменялся в зависимости от вида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стимулятора. Выраженное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активирующее действие на транскрипцию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гена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157261" y="9990369"/>
            <a:ext cx="106571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TNF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вызывал стимулятор иммунного ответа IFN-γ (в 4,7 раз) по сравнению с </a:t>
            </a:r>
            <a:r>
              <a:rPr lang="ru-RU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нестимулированными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культурами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7261" y="11491381"/>
            <a:ext cx="5112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26157260" y="16904705"/>
            <a:ext cx="110040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механизмы, реализующиеся через TNF, являются важными для аллергических и инфекционных заболеваний, что было показано с помощью выявленных ассоциаций генов кластера фактора некроза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развитием БА и ТБ.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346672" y="20361448"/>
            <a:ext cx="3939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ir.zhalsanova@gmail.com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147" y="11539587"/>
            <a:ext cx="117525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особенности ассоциаций полиморфизма генов </a:t>
            </a:r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TNF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(rs1800629), </a:t>
            </a:r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TNFB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(rs2239704) и </a:t>
            </a:r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TNFRSF1B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(rs652625, rs603151) с развитием инфекционных (туберкулез) и аллергических заболеваний (астма).</a:t>
            </a:r>
          </a:p>
        </p:txBody>
      </p:sp>
    </p:spTree>
    <p:extLst>
      <p:ext uri="{BB962C8B-B14F-4D97-AF65-F5344CB8AC3E}">
        <p14:creationId xmlns:p14="http://schemas.microsoft.com/office/powerpoint/2010/main" val="246568681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278</TotalTime>
  <Words>522</Words>
  <Application>Microsoft Office PowerPoint</Application>
  <PresentationFormat>Произвольный</PresentationFormat>
  <Paragraphs>23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Попович</dc:creator>
  <cp:lastModifiedBy>Попович</cp:lastModifiedBy>
  <cp:revision>23</cp:revision>
  <dcterms:created xsi:type="dcterms:W3CDTF">2021-06-24T05:56:39Z</dcterms:created>
  <dcterms:modified xsi:type="dcterms:W3CDTF">2021-06-25T14:02:51Z</dcterms:modified>
</cp:coreProperties>
</file>