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7" autoAdjust="0"/>
    <p:restoredTop sz="94660"/>
  </p:normalViewPr>
  <p:slideViewPr>
    <p:cSldViewPr snapToGrid="0">
      <p:cViewPr>
        <p:scale>
          <a:sx n="80" d="100"/>
          <a:sy n="80" d="100"/>
        </p:scale>
        <p:origin x="1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9C2CAA-6693-4286-8035-EAD5B28C0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2AF0213-AC83-42C2-A5A8-0B8E47E1B8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51C8E5-FA1B-4031-9888-D1438FC40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1031-F276-43E5-A49C-6531C77479B2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27EC16-41BC-4B61-8927-D48904FBB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FA261E-9EBB-4404-83E1-04AFB72A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D2A2-6788-471A-8631-A4E929F14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255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91AD58-07F9-4E73-BA28-BE9DE92D8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CAA32DF-892C-49D8-A33A-879808B404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FBC19B-885C-4C7B-9DEC-280353C0B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1031-F276-43E5-A49C-6531C77479B2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FB0A70-376B-4B94-B335-B24CD723D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94511-4F17-4BB4-9E0E-BDE31177A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D2A2-6788-471A-8631-A4E929F14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0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32827AB-7930-4696-A7A6-8C54E0F585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BE2DA29-5BB5-4707-91C9-E1A2EC93C3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86A63A3-3CE1-4B8C-AD64-49EBFE985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1031-F276-43E5-A49C-6531C77479B2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17863A-6468-4771-BEE3-05AA83FDF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230BE6-6EC5-46A6-ACDA-A0D803DCD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D2A2-6788-471A-8631-A4E929F14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1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315FC9-0518-4650-9086-31F84F25C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7FE5E3-F403-4B0D-BB61-2569F879E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9C2644-ABC4-4297-97C7-D0F5F725D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1031-F276-43E5-A49C-6531C77479B2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E2672F-D216-4B8E-A11B-F6B1ABA03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F4A888-09E2-4A4F-920B-C4A3BD87D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D2A2-6788-471A-8631-A4E929F14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401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E1D14E-00E7-47A1-8FB6-211D2881E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B499BD2-D955-4A9F-A1BA-FD4E8DFAF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9E35F8-0F80-46C6-8ADA-D8239509E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1031-F276-43E5-A49C-6531C77479B2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79607E-19A5-4F23-A7BF-0DD469CB5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6D8FAD-FDCC-41DD-B70D-F4069DF05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D2A2-6788-471A-8631-A4E929F14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084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8A793-58FD-45F5-8BB0-11A98B80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492B6D-4661-479C-8053-63841FC282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1053F94-92D2-4908-99C1-8319C063A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5BF68F-5F1B-4B0D-B5EA-563EAAA5B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1031-F276-43E5-A49C-6531C77479B2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09522B-5D79-47A6-8B3C-0A5215E49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5705A81-2B17-4F14-9DA5-3ADE8F2D2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D2A2-6788-471A-8631-A4E929F14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50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9B97B0-84BC-40B9-8DF0-CE5098734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0657F3D-6860-42AC-93A8-86F3B2500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CFD522E-31AB-4581-8B1D-FCCEAF334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F4C1D69-9FC6-4BA7-9B42-D6FE9422FF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C284481-AAEA-469F-894F-5FE64CE35A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8F92BAC-5464-49AB-863B-9CE05D9F2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1031-F276-43E5-A49C-6531C77479B2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26FB5A7-CEFD-43EA-AFAF-6482827FD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58C6369-0849-48C6-875C-F414A4A36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D2A2-6788-471A-8631-A4E929F14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078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2CC5A1-77F8-42EF-ACBD-73BCDDDB2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14D9175-AC92-4C67-A81C-C8EB83724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1031-F276-43E5-A49C-6531C77479B2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474AC4D-634C-49A5-A2BA-6B9B12544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09BD656-91AF-455F-9FBA-A71DED0C2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D2A2-6788-471A-8631-A4E929F14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656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B083E0E-1287-464D-AE7E-3C7808196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1031-F276-43E5-A49C-6531C77479B2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F74CB93-5605-4A9E-8619-36006DF7E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C83F594-8B7C-457E-B0D5-A22F0A23E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D2A2-6788-471A-8631-A4E929F14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370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45B74C-26D8-43E6-AEB9-4E0FFD180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49920D-03F1-4CA3-A397-3292025C6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3AEEDD7-0C76-439A-8D57-02CC81C15F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664D50F-BA7A-40E1-98F4-A6AF47DEE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1031-F276-43E5-A49C-6531C77479B2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90767B0-2C79-40ED-9313-2140C1E26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73468C-1094-42A1-8222-104E07C2C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D2A2-6788-471A-8631-A4E929F14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60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C030DF-EAA6-4C58-B477-D90B4FF26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5843169-1A6F-4A91-9950-B3220CE96F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95D541-8671-4CBB-BA1A-C4A8DA397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EB73F65-E806-472C-8563-201AA5221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1031-F276-43E5-A49C-6531C77479B2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45BCC58-E6C7-4F6C-A6ED-7B5407055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2305481-E07F-45A3-A48C-269B5B3CF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D2A2-6788-471A-8631-A4E929F14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305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656AD9-0085-4725-8D14-1A92F368F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5224BE3-2DBC-4BAA-967A-5026BEEE3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F1CA41-45A3-46C7-ACB8-133FB08DF8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01031-F276-43E5-A49C-6531C77479B2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3F0EA7-67AD-4070-B409-EC5B9D277A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F885AC-D8C5-4C59-A672-FB7B510627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7D2A2-6788-471A-8631-A4E929F14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064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41D9279-E074-4FE6-810E-D342E715A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236" y="-147675"/>
            <a:ext cx="11090564" cy="1838364"/>
          </a:xfrm>
        </p:spPr>
        <p:txBody>
          <a:bodyPr>
            <a:normAutofit/>
          </a:bodyPr>
          <a:lstStyle/>
          <a:p>
            <a:pPr algn="ctr"/>
            <a:r>
              <a:rPr 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МИТОХОНДРИАЛЬНЫЕ НАРУШЕНИЯ, МРТ ГОЛОВНОГО МОЗГА И МЫШЦ КОНЕЧНОСТЕЙ ПРИ МИОТОНИЧЕСКОЙ ДИСТРОФИИ 1 ТИПА</a:t>
            </a:r>
            <a:br>
              <a:rPr 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Бунак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М.С.1, Котов С.В.1, Василенко И.А.1, Сидорова О.П.1, Бородатая Е.В.1, Поляков А.В.2</a:t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1-ГБУЗМО «Московский областной научно-исследовательский клинический институт им. М.Ф. Владимирского»(МОНИКИ)</a:t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2- ФГБНУ «Медико-генетический научный центр им. Академика Н.П. Бочкова»</a:t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Финансирование государственное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15B6113D-6F2E-46A0-BE98-D2B6BF9D44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552075"/>
            <a:ext cx="12192000" cy="1327604"/>
          </a:xfrm>
        </p:spPr>
        <p:txBody>
          <a:bodyPr>
            <a:normAutofit fontScale="25000" lnSpcReduction="20000"/>
          </a:bodyPr>
          <a:lstStyle/>
          <a:p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Введение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Миотоническая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дистрофия — один из самых распространенных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типо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мышечной дистрофии у взрослых. Тип наследования – аутосомно-доминантный. Выделяют два типа заболевания. Дефектный ген типа 1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митонической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дистрофии  локализован в хромосоме 19 (19q 13.2—13.3), и в норме кодирует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миотонин-протеинкиназу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— фермент, встречающийся в различных тканях и отвечающий за процесс фосфорилирования белков. Генерализацию заболевания объясняют широкой представленностью фермента в клетках. На молекулярном уровне дефект гена характеризуется экспансией триплетов (амплификацией повторения триплетов) гуанин-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цитозинтимин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. Ген второго типа заболевания локализован на 2-й хромосоме. Исследование мышечного поражения можно проводить с помощью МРТ мышц. Существует шкала степеней дегенерации мышечной ткани, выявляемой при оценке МРТ мышц (модификация по E.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Mercuri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,  2002):</a:t>
            </a:r>
          </a:p>
          <a:p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1DE8372-54B6-4B82-BCA9-96E31C056C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2693527"/>
            <a:ext cx="8784879" cy="2832191"/>
          </a:xfrm>
        </p:spPr>
        <p:txBody>
          <a:bodyPr>
            <a:normAutofit fontScale="25000" lnSpcReduction="20000"/>
          </a:bodyPr>
          <a:lstStyle/>
          <a:p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Материал и методы исследования: обследовано 11 больных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миотонической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дистрофией 1 типа. Диагноз подтвержден методом ДНК-диагностики для выявления мутации гене DPMK.   Для цитохимического исследования активности митохондриальных ферментов в лимфоцитах периферической крови использовали метод, предложенный  A.G.E.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Pearse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. Определяли уровень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лактата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в крови. МРТ мышц нижних конечностей проводили на аппарате с индукцией магнитного поля 1,5Тл (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Optima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MR450w, GE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Healthcare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) в режиме TH1 и TH2.  МРТ головного мозга.</a:t>
            </a:r>
          </a:p>
          <a:p>
            <a:r>
              <a:rPr lang="ru-RU" sz="5600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Результаты: 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медианы показателей активности митохондриальных ферментов 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сукцинатдегидрогеназы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(СДГ), α-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глицерофосфатдегидрогеназы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(ГФДГ), </a:t>
            </a:r>
            <a:r>
              <a:rPr lang="ru-RU" sz="5600" dirty="0" err="1">
                <a:latin typeface="Arial" panose="020B0604020202020204" pitchFamily="34" charset="0"/>
                <a:cs typeface="Arial" panose="020B0604020202020204" pitchFamily="34" charset="0"/>
              </a:rPr>
              <a:t>глутаматдегидрогеназы</a:t>
            </a:r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 (ГДГ) и лактатдегидрогеназы (ЛДГ) были снижены статистически значимо по сравнению с контрольными данными. </a:t>
            </a:r>
          </a:p>
          <a:p>
            <a:endParaRPr lang="ru-RU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0A91FED-CA4A-49F8-8CD9-CB8655341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5077" y="2537579"/>
            <a:ext cx="1473777" cy="144074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D9A612D-1A76-426E-8578-819017D25A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95810" y="105072"/>
            <a:ext cx="896190" cy="725487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C46F03D-5284-427B-8286-A6D30A8FC2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236" y="105072"/>
            <a:ext cx="658425" cy="71939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E3C904D1-73C4-46F0-A780-75751A621F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5939" y="3021632"/>
            <a:ext cx="3322608" cy="174970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125505C-9016-433B-8D8D-30EAF07D064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68893" y="2693527"/>
            <a:ext cx="880352" cy="90098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5334F68-8140-4D3F-81FD-DE53A6196849}"/>
              </a:ext>
            </a:extLst>
          </p:cNvPr>
          <p:cNvSpPr txBox="1"/>
          <p:nvPr/>
        </p:nvSpPr>
        <p:spPr>
          <a:xfrm>
            <a:off x="8599864" y="3594512"/>
            <a:ext cx="157885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Рис. Активность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ГФДГ в лимфоцитах.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0AAA1A5-DA60-4084-ACF8-CBAE0F470188}"/>
              </a:ext>
            </a:extLst>
          </p:cNvPr>
          <p:cNvSpPr txBox="1"/>
          <p:nvPr/>
        </p:nvSpPr>
        <p:spPr>
          <a:xfrm>
            <a:off x="10479505" y="4040714"/>
            <a:ext cx="17512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Рис. Показатели активности СДГ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9247191-1CB2-4BC0-83A4-0BD359724DA4}"/>
              </a:ext>
            </a:extLst>
          </p:cNvPr>
          <p:cNvSpPr txBox="1"/>
          <p:nvPr/>
        </p:nvSpPr>
        <p:spPr>
          <a:xfrm>
            <a:off x="0" y="4509977"/>
            <a:ext cx="12191999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Показатель медианы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лактата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в крови у больных был повышен до еды (2,8 ммоль/л) и после нагрузки углеводами (3,2 ммоль/л) при нормальном значении до 2,2 ммоль/л. . МРТ мышц нижних конечностей исследовали у 5 больных. Во всех случаях отмечалось поражение медиальной головки икроножной мышцы. У 4 из 5 больных (80%)  была атрофия передней большеберцовой мышцы,  камбаловидной мышцы и латеральной головки икроножной мышцы. У 3 из 5 больных (60%) были поражены  промежуточная и медиальная  широкая мышца бедра, длинный разгибатель пальцев стопы, длинная и короткая малоберцовые мышцы. У 2 больных были атрофированы латеральная широкая мышца бедра. И по 1 наблюдению было отмечено поражение  портняжной, полусухожильной, полуперепончатой мышц. На МРТ головного мозга (у 2 больных)  выявлены очаги субкортикальных отделах белого вещества больших полушарий .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при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миотонической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дистрофии 1 типа имеются выраженные митохондриальные нарушения, что является показанием для назначения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энерготропной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терапии (препаратов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идебенона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(так как этот синтетический аналог коэнзима Q10роникает через гематоэнцефалический барьер в отличие от природного вещества), карнитина,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карнозин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).   Наличие очаговых изменений  в белом веществе головного мозга  у этих больных необходимо учитывать при диагностике рассеянного склероза в неврологической практике.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24947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554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МИТОХОНДРИАЛЬНЫЕ НАРУШЕНИЯ, МРТ ГОЛОВНОГО МОЗГА И МЫШЦ КОНЕЧНОСТЕЙ ПРИ МИОТОНИЧЕСКОЙ ДИСТРОФИИ 1 ТИПА Бунак М.С.1, Котов С.В.1, Василенко И.А.1, Сидорова О.П.1, Бородатая Е.В.1, Поляков А.В.2 1-ГБУЗМО «Московский областной научно-исследовательский клинический институт им. М.Ф. Владимирского»(МОНИКИ) 2- ФГБНУ «Медико-генетический научный центр им. Академика Н.П. Бочкова» Финансирование государственное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МИТОХОНДРИАЛЬНЫЕ НАРУШЕНИЯ, МРТ ГОЛОВНОГО МОЗГА И МЫШЦ КОНЕЧНОСТЕЙ ПРИ МИОТОНИЧЕСКОЙ ДИСТРОФИИ 1 ТИПА</dc:title>
  <dc:creator>Ольга</dc:creator>
  <cp:lastModifiedBy>Ольга</cp:lastModifiedBy>
  <cp:revision>7</cp:revision>
  <dcterms:created xsi:type="dcterms:W3CDTF">2021-06-24T08:24:52Z</dcterms:created>
  <dcterms:modified xsi:type="dcterms:W3CDTF">2021-06-24T09:07:21Z</dcterms:modified>
</cp:coreProperties>
</file>