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5"/>
    <a:srgbClr val="FF9900"/>
    <a:srgbClr val="0A1446"/>
    <a:srgbClr val="EE6636"/>
    <a:srgbClr val="E47162"/>
    <a:srgbClr val="225686"/>
    <a:srgbClr val="3E5B6E"/>
    <a:srgbClr val="1D2A33"/>
    <a:srgbClr val="B06900"/>
    <a:srgbClr val="86A5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522" y="-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Nastya\WORK\article%20HPA%202015%20solar%20activity\HP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Nastya\WORK\article%20HPA%202015%20solar%20activity\HP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69558284825155"/>
          <c:y val="5.9690966048598838E-2"/>
          <c:w val="0.52423435442402055"/>
          <c:h val="0.79123912748029357"/>
        </c:manualLayout>
      </c:layout>
      <c:barChart>
        <c:barDir val="col"/>
        <c:grouping val="clustered"/>
        <c:ser>
          <c:idx val="0"/>
          <c:order val="0"/>
          <c:tx>
            <c:strRef>
              <c:f>graphs!$A$20</c:f>
              <c:strCache>
                <c:ptCount val="1"/>
                <c:pt idx="0">
                  <c:v>A/A</c:v>
                </c:pt>
              </c:strCache>
            </c:strRef>
          </c:tx>
          <c:errBars>
            <c:errBarType val="both"/>
            <c:errValType val="cust"/>
            <c:plus>
              <c:numRef>
                <c:f>(graphs!$D$20,graphs!$D$25)</c:f>
                <c:numCache>
                  <c:formatCode>General</c:formatCode>
                  <c:ptCount val="2"/>
                  <c:pt idx="0">
                    <c:v>1.2273213713064128</c:v>
                  </c:pt>
                  <c:pt idx="1">
                    <c:v>1.2119734601260017</c:v>
                  </c:pt>
                </c:numCache>
              </c:numRef>
            </c:plus>
            <c:minus>
              <c:numRef>
                <c:f>(graphs!$D$20,graphs!$D$25)</c:f>
                <c:numCache>
                  <c:formatCode>General</c:formatCode>
                  <c:ptCount val="2"/>
                  <c:pt idx="0">
                    <c:v>1.2273213713064128</c:v>
                  </c:pt>
                  <c:pt idx="1">
                    <c:v>1.2119734601260017</c:v>
                  </c:pt>
                </c:numCache>
              </c:numRef>
            </c:minus>
          </c:errBars>
          <c:cat>
            <c:strRef>
              <c:f>(graphs!$A$4,graphs!$A$9)</c:f>
              <c:strCache>
                <c:ptCount val="2"/>
                <c:pt idx="0">
                  <c:v>низкая СА</c:v>
                </c:pt>
                <c:pt idx="1">
                  <c:v>высокая СА</c:v>
                </c:pt>
              </c:strCache>
            </c:strRef>
          </c:cat>
          <c:val>
            <c:numRef>
              <c:f>(graphs!$C$20,graphs!$C$25)</c:f>
              <c:numCache>
                <c:formatCode>General</c:formatCode>
                <c:ptCount val="2"/>
                <c:pt idx="0">
                  <c:v>2.8911290322580632</c:v>
                </c:pt>
                <c:pt idx="1">
                  <c:v>2.4545454545454537</c:v>
                </c:pt>
              </c:numCache>
            </c:numRef>
          </c:val>
        </c:ser>
        <c:ser>
          <c:idx val="1"/>
          <c:order val="1"/>
          <c:tx>
            <c:strRef>
              <c:f>graphs!$A$6</c:f>
              <c:strCache>
                <c:ptCount val="1"/>
                <c:pt idx="0">
                  <c:v>G/G+G/A</c:v>
                </c:pt>
              </c:strCache>
            </c:strRef>
          </c:tx>
          <c:errBars>
            <c:errBarType val="both"/>
            <c:errValType val="cust"/>
            <c:plus>
              <c:numRef>
                <c:f>(graphs!$D$21,graphs!$D$26)</c:f>
                <c:numCache>
                  <c:formatCode>General</c:formatCode>
                  <c:ptCount val="2"/>
                  <c:pt idx="0">
                    <c:v>1.1660547990838181</c:v>
                  </c:pt>
                  <c:pt idx="1">
                    <c:v>1.2472191289246473</c:v>
                  </c:pt>
                </c:numCache>
              </c:numRef>
            </c:plus>
            <c:minus>
              <c:numRef>
                <c:f>(graphs!$D$21,graphs!$D$26)</c:f>
                <c:numCache>
                  <c:formatCode>General</c:formatCode>
                  <c:ptCount val="2"/>
                  <c:pt idx="0">
                    <c:v>1.1660547990838181</c:v>
                  </c:pt>
                  <c:pt idx="1">
                    <c:v>1.2472191289246473</c:v>
                  </c:pt>
                </c:numCache>
              </c:numRef>
            </c:minus>
          </c:errBars>
          <c:cat>
            <c:strRef>
              <c:f>(graphs!$A$4,graphs!$A$9)</c:f>
              <c:strCache>
                <c:ptCount val="2"/>
                <c:pt idx="0">
                  <c:v>низкая СА</c:v>
                </c:pt>
                <c:pt idx="1">
                  <c:v>высокая СА</c:v>
                </c:pt>
              </c:strCache>
            </c:strRef>
          </c:cat>
          <c:val>
            <c:numRef>
              <c:f>(graphs!$C$21,graphs!$C$26)</c:f>
              <c:numCache>
                <c:formatCode>General</c:formatCode>
                <c:ptCount val="2"/>
                <c:pt idx="0">
                  <c:v>2.2173913043478275</c:v>
                </c:pt>
                <c:pt idx="1">
                  <c:v>3</c:v>
                </c:pt>
              </c:numCache>
            </c:numRef>
          </c:val>
        </c:ser>
        <c:axId val="177690112"/>
        <c:axId val="177691648"/>
      </c:barChart>
      <c:catAx>
        <c:axId val="1776901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7691648"/>
        <c:crosses val="autoZero"/>
        <c:auto val="1"/>
        <c:lblAlgn val="ctr"/>
        <c:lblOffset val="100"/>
      </c:catAx>
      <c:valAx>
        <c:axId val="177691648"/>
        <c:scaling>
          <c:orientation val="minMax"/>
          <c:max val="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76901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 w="19050" cmpd="sng">
      <a:solidFill>
        <a:srgbClr val="112275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562514345304138"/>
          <c:y val="0.11207141884952795"/>
          <c:w val="0.54181293463564872"/>
          <c:h val="0.70740945817196454"/>
        </c:manualLayout>
      </c:layout>
      <c:barChart>
        <c:barDir val="col"/>
        <c:grouping val="clustered"/>
        <c:ser>
          <c:idx val="0"/>
          <c:order val="0"/>
          <c:tx>
            <c:strRef>
              <c:f>graphs!$A$35</c:f>
              <c:strCache>
                <c:ptCount val="1"/>
                <c:pt idx="0">
                  <c:v>C/C</c:v>
                </c:pt>
              </c:strCache>
            </c:strRef>
          </c:tx>
          <c:errBars>
            <c:errBarType val="both"/>
            <c:errValType val="cust"/>
            <c:plus>
              <c:numRef>
                <c:f>(graphs!$D$35,graphs!$D$40)</c:f>
                <c:numCache>
                  <c:formatCode>General</c:formatCode>
                  <c:ptCount val="2"/>
                  <c:pt idx="0">
                    <c:v>3.5977649240466518</c:v>
                  </c:pt>
                  <c:pt idx="1">
                    <c:v>3.9871389035757301</c:v>
                  </c:pt>
                </c:numCache>
              </c:numRef>
            </c:plus>
            <c:minus>
              <c:numRef>
                <c:f>(graphs!$D$35,graphs!$D$40)</c:f>
                <c:numCache>
                  <c:formatCode>General</c:formatCode>
                  <c:ptCount val="2"/>
                  <c:pt idx="0">
                    <c:v>3.5977649240466518</c:v>
                  </c:pt>
                  <c:pt idx="1">
                    <c:v>3.9871389035757301</c:v>
                  </c:pt>
                </c:numCache>
              </c:numRef>
            </c:minus>
          </c:errBars>
          <c:cat>
            <c:strRef>
              <c:f>(graphs!$A$4,graphs!$A$9)</c:f>
              <c:strCache>
                <c:ptCount val="2"/>
                <c:pt idx="0">
                  <c:v>низкая СА</c:v>
                </c:pt>
                <c:pt idx="1">
                  <c:v>высокая СА</c:v>
                </c:pt>
              </c:strCache>
            </c:strRef>
          </c:cat>
          <c:val>
            <c:numRef>
              <c:f>(graphs!$C$35,graphs!$C$40)</c:f>
              <c:numCache>
                <c:formatCode>General</c:formatCode>
                <c:ptCount val="2"/>
                <c:pt idx="0">
                  <c:v>12.790697674418604</c:v>
                </c:pt>
                <c:pt idx="1">
                  <c:v>13.282608695652169</c:v>
                </c:pt>
              </c:numCache>
            </c:numRef>
          </c:val>
        </c:ser>
        <c:ser>
          <c:idx val="1"/>
          <c:order val="1"/>
          <c:tx>
            <c:strRef>
              <c:f>graphs!$A$36</c:f>
              <c:strCache>
                <c:ptCount val="1"/>
                <c:pt idx="0">
                  <c:v>C/G+G/G</c:v>
                </c:pt>
              </c:strCache>
            </c:strRef>
          </c:tx>
          <c:errBars>
            <c:errBarType val="both"/>
            <c:errValType val="cust"/>
            <c:plus>
              <c:numRef>
                <c:f>(graphs!$D$36,graphs!$D$41)</c:f>
                <c:numCache>
                  <c:formatCode>General</c:formatCode>
                  <c:ptCount val="2"/>
                  <c:pt idx="0">
                    <c:v>3.3607660333271157</c:v>
                  </c:pt>
                  <c:pt idx="1">
                    <c:v>3.8479882481011844</c:v>
                  </c:pt>
                </c:numCache>
              </c:numRef>
            </c:plus>
            <c:minus>
              <c:numRef>
                <c:f>(graphs!$D$36,graphs!$D$41)</c:f>
                <c:numCache>
                  <c:formatCode>General</c:formatCode>
                  <c:ptCount val="2"/>
                  <c:pt idx="0">
                    <c:v>3.3607660333271157</c:v>
                  </c:pt>
                  <c:pt idx="1">
                    <c:v>3.8479882481011844</c:v>
                  </c:pt>
                </c:numCache>
              </c:numRef>
            </c:minus>
          </c:errBars>
          <c:cat>
            <c:strRef>
              <c:f>(graphs!$A$4,graphs!$A$9)</c:f>
              <c:strCache>
                <c:ptCount val="2"/>
                <c:pt idx="0">
                  <c:v>низкая СА</c:v>
                </c:pt>
                <c:pt idx="1">
                  <c:v>высокая СА</c:v>
                </c:pt>
              </c:strCache>
            </c:strRef>
          </c:cat>
          <c:val>
            <c:numRef>
              <c:f>(graphs!$C$36,graphs!$C$41)</c:f>
              <c:numCache>
                <c:formatCode>General</c:formatCode>
                <c:ptCount val="2"/>
                <c:pt idx="0">
                  <c:v>12.384180790960452</c:v>
                </c:pt>
                <c:pt idx="1">
                  <c:v>14.509202453987729</c:v>
                </c:pt>
              </c:numCache>
            </c:numRef>
          </c:val>
        </c:ser>
        <c:axId val="107623552"/>
        <c:axId val="107625088"/>
      </c:barChart>
      <c:catAx>
        <c:axId val="10762355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625088"/>
        <c:crosses val="autoZero"/>
        <c:auto val="1"/>
        <c:lblAlgn val="ctr"/>
        <c:lblOffset val="100"/>
      </c:catAx>
      <c:valAx>
        <c:axId val="107625088"/>
        <c:scaling>
          <c:orientation val="minMax"/>
          <c:max val="18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623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427603093475513"/>
          <c:y val="0.50551901986744041"/>
          <c:w val="0.24005760352365418"/>
          <c:h val="0.25086407074244094"/>
        </c:manualLayout>
      </c:layout>
      <c:txPr>
        <a:bodyPr/>
        <a:lstStyle/>
        <a:p>
          <a:pPr>
            <a:defRPr sz="1200" b="1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 w="19050">
      <a:solidFill>
        <a:srgbClr val="112275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0.00219</cdr:x>
      <cdr:y>0.46019</cdr:y>
    </cdr:from>
    <cdr:to>
      <cdr:x>0.08574</cdr:x>
      <cdr:y>0.99461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318885" y="1139167"/>
          <a:ext cx="943743" cy="290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Настойчивость, баллы</a:t>
          </a:r>
        </a:p>
      </cdr:txBody>
    </cdr:sp>
  </cdr:relSizeAnchor>
  <cdr:relSizeAnchor xmlns:cdr="http://schemas.openxmlformats.org/drawingml/2006/chartDrawing">
    <cdr:from>
      <cdr:x>0.70709</cdr:x>
      <cdr:y>0.03776</cdr:y>
    </cdr:from>
    <cdr:to>
      <cdr:x>0.99735</cdr:x>
      <cdr:y>0.29846</cdr:y>
    </cdr:to>
    <cdr:sp macro="" textlink="">
      <cdr:nvSpPr>
        <cdr:cNvPr id="3" name="Прямоугольник 2"/>
        <cdr:cNvSpPr>
          <a:spLocks xmlns:a="http://schemas.openxmlformats.org/drawingml/2006/main" noChangeArrowheads="1"/>
        </cdr:cNvSpPr>
      </cdr:nvSpPr>
      <cdr:spPr bwMode="white">
        <a:xfrm xmlns:a="http://schemas.openxmlformats.org/drawingml/2006/main">
          <a:off x="2460307" y="66675"/>
          <a:ext cx="1009968" cy="460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en-US" sz="1200" i="1" dirty="0">
              <a:solidFill>
                <a:schemeClr val="tx1"/>
              </a:solidFill>
            </a:rPr>
            <a:t>NR3C1 </a:t>
          </a:r>
          <a:r>
            <a:rPr lang="en-US" sz="1200" dirty="0" err="1">
              <a:solidFill>
                <a:schemeClr val="tx1"/>
              </a:solidFill>
            </a:rPr>
            <a:t>rs</a:t>
          </a:r>
          <a:r>
            <a:rPr lang="ru-RU" sz="1200" dirty="0">
              <a:solidFill>
                <a:schemeClr val="tx1"/>
              </a:solidFill>
            </a:rPr>
            <a:t>56149945 </a:t>
          </a:r>
          <a:endParaRPr lang="ru-RU" altLang="ru-RU" sz="12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0.01152</cdr:x>
      <cdr:y>0.06875</cdr:y>
    </cdr:from>
    <cdr:to>
      <cdr:x>0.09507</cdr:x>
      <cdr:y>0.85903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581832" y="755087"/>
          <a:ext cx="1532866" cy="289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Нейротизм</a:t>
          </a:r>
          <a:r>
            <a: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ru-RU" sz="1200" b="1" baseline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баллы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0.68925</cdr:x>
      <cdr:y>0.25044</cdr:y>
    </cdr:from>
    <cdr:to>
      <cdr:x>1</cdr:x>
      <cdr:y>0.48846</cdr:y>
    </cdr:to>
    <cdr:sp macro="" textlink="">
      <cdr:nvSpPr>
        <cdr:cNvPr id="3" name="Прямоугольник 2"/>
        <cdr:cNvSpPr>
          <a:spLocks xmlns:a="http://schemas.openxmlformats.org/drawingml/2006/main" noChangeArrowheads="1"/>
        </cdr:cNvSpPr>
      </cdr:nvSpPr>
      <cdr:spPr bwMode="white">
        <a:xfrm xmlns:a="http://schemas.openxmlformats.org/drawingml/2006/main">
          <a:off x="2387351" y="485775"/>
          <a:ext cx="1076325" cy="461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rgbClr val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sz="2400" b="1" kern="1200">
              <a:solidFill>
                <a:srgbClr val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en-US" sz="1200" i="1" dirty="0">
              <a:solidFill>
                <a:schemeClr val="tx1"/>
              </a:solidFill>
            </a:rPr>
            <a:t>NR3C1 </a:t>
          </a:r>
          <a:r>
            <a:rPr lang="en-US" sz="1200" dirty="0" err="1" smtClean="0">
              <a:solidFill>
                <a:schemeClr val="tx1"/>
              </a:solidFill>
            </a:rPr>
            <a:t>rs</a:t>
          </a:r>
          <a:r>
            <a:rPr lang="ru-RU" sz="1200" dirty="0">
              <a:solidFill>
                <a:schemeClr val="tx1"/>
              </a:solidFill>
            </a:rPr>
            <a:t>41423247</a:t>
          </a:r>
          <a:endParaRPr lang="ru-RU" altLang="ru-RU" sz="1200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D16C41-BB6E-4FBD-9C4E-7620B2633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3C6793C-AD60-4F2E-88E1-ADECE4976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DB7BCC-F826-4EF5-8E48-C24F2C69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7ED749-EA73-4A11-90BA-ED6AC8A9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070852-CF35-4D1F-BF05-DD4D03D3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92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DEFD18-1FCE-4D85-8D23-3BF9A0D3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74F36F8-8B9E-4D0C-8657-45DCE8625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21577E-7956-405C-970F-E6A42C6A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57CD92-B3DB-4603-87E0-23E9D4EDD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DE425C-4521-4984-A42B-B35FA215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256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12877AA-9A26-478C-90AD-8CC1383AF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CEE51C0-6223-4835-8CA3-484315060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C627B8D-089D-4036-A3E7-DBF97FF4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3D4EDD-8F90-40C2-BE37-20151A990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0B2F166-E4A4-4D7E-8EF0-6B6B41BF7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20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826151-5BAF-4DDF-9869-92EB6D0A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C8A79D-AFDE-44B6-946E-914E57871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B34815-89A8-49EE-83CA-3A6AAE5F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1753BB-A0A4-4E6B-BC91-A5A9313F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04ED12E-918A-4935-8D84-47D0DE83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819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EE7DE8-A6F9-4F5A-B2A4-DED94BD1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7CFA71-4E83-4857-89A2-EA169FB4B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489CC7-F89A-411B-BE39-0EE9A1C6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072585-BDFF-4AA7-9D5D-B33936F1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353EB2-FD90-496F-BEC4-9C40452FE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673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5EB5A9-7EF9-4610-B85F-40F7BDE5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E7F3F0-06A9-48A0-A1FF-14B1BBAEE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B8D8FF5-2BE5-46A5-8DAB-29AF40BCE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AE53D22-F5AF-468A-9DB4-0D820AEA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2F7264-B3C3-4E25-9D86-67278B63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98ECB8-61A0-48AA-9D96-DCD56F54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39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0BB0AE-4849-46A4-930E-27892E1F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64AAB3-83D4-4EF3-9581-6B84B89F1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5E0163A-05B3-4BB2-8B93-871E19774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9FE58B3-2D94-4DA3-84DC-E1848B8B0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F6D3F15-B66F-4B58-960F-613258450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CD73F2B-CA33-44FA-A208-A0A41A14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E581E6D-83BA-486D-AC85-1D4430B9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2DCCE4C-F566-41EE-B92E-67A2D5E9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298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3CEC8C-3E1C-4703-B0D0-C93F3F88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9B2B734-01AA-445C-A3AF-FFB96B802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42C79EC-29DA-4BC7-A304-344FB6CC6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A65FFCC-15B0-4E8F-91BC-B73CA4C50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10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4B88231-5C0D-458A-A2E6-2F571534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BB14D10-9A5B-4545-B88F-CBA7D377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CCE3B6A-68A2-492D-8AE4-6D93EDF44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32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EAD72F-589D-4817-B408-97A2A5E77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B91817-F6AF-46EA-B68D-17D5C8E0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43FCFB-7B02-4DE0-9669-CEB497D0E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0F5EA6D-C0D0-4030-B317-B009777D2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B2FF8A1-B375-4856-A8B4-2C3AC3B9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1A9032-AA97-45F4-A235-AB36F550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743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E5F17D-D10C-4559-ACB5-CDFF745B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CD75381-3261-4328-8DF1-DB7FB29F5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2BC61E2-6403-4265-BEE4-9A84CC098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F97091-77F0-49A9-9D63-2FE7FCE5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4F0D317-7314-49B2-8C8B-4D112AC84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F7375E-2532-453C-B064-7B9C805D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72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97BDB1-880D-4B53-A997-6AAEA554E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918EFA0-3D4A-440F-82F8-8FDD57DDA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73EF50-E096-435C-991A-F965EFC5D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A573B-820E-45F5-8BD0-AD0B99DCC5BE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BEAA019-96E2-4AB1-8B47-9F7039EF83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37B32B-A47D-4A3B-9B0B-818FC2FF3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FE62C-CAA3-465B-9137-D4BA5FA50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086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0000">
              <a:srgbClr val="86A5BC"/>
            </a:gs>
            <a:gs pos="100000">
              <a:srgbClr val="547B96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878C99C-DC06-49FE-A1F2-7072AA03859C}"/>
              </a:ext>
            </a:extLst>
          </p:cNvPr>
          <p:cNvSpPr/>
          <p:nvPr/>
        </p:nvSpPr>
        <p:spPr>
          <a:xfrm>
            <a:off x="0" y="79663"/>
            <a:ext cx="12192000" cy="175952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8D86126-33E4-4C78-ABCA-26A476176EDE}"/>
              </a:ext>
            </a:extLst>
          </p:cNvPr>
          <p:cNvSpPr/>
          <p:nvPr/>
        </p:nvSpPr>
        <p:spPr>
          <a:xfrm>
            <a:off x="0" y="0"/>
            <a:ext cx="12192000" cy="1759528"/>
          </a:xfrm>
          <a:prstGeom prst="rect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5BD1ED-8613-4026-A4F0-427B2D5E10AB}"/>
              </a:ext>
            </a:extLst>
          </p:cNvPr>
          <p:cNvSpPr txBox="1"/>
          <p:nvPr/>
        </p:nvSpPr>
        <p:spPr>
          <a:xfrm>
            <a:off x="1485900" y="0"/>
            <a:ext cx="9010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Вовлеченность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генов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гипоталамо-гипофизарно-надпочечниковой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системы в формирование индивидуальных различий в уровне стрессовой неустойчивости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20F1663-5BC3-4AB0-87F2-4CBD1B721291}"/>
              </a:ext>
            </a:extLst>
          </p:cNvPr>
          <p:cNvSpPr txBox="1"/>
          <p:nvPr/>
        </p:nvSpPr>
        <p:spPr>
          <a:xfrm>
            <a:off x="0" y="937400"/>
            <a:ext cx="123063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Казанцева </a:t>
            </a:r>
            <a:r>
              <a:rPr lang="ru-RU" sz="14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А.В.</a:t>
            </a:r>
            <a:r>
              <a:rPr lang="ru-RU" sz="1400" b="1" i="1" u="sng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Еникеева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Р.Ф.</a:t>
            </a:r>
            <a:r>
              <a:rPr lang="ru-RU" sz="1400" b="1" i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Давыдова </a:t>
            </a: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Ю.Д.</a:t>
            </a:r>
            <a:r>
              <a:rPr lang="ru-RU" sz="1400" b="1" i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Малых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С.Б.</a:t>
            </a:r>
            <a:r>
              <a:rPr lang="ru-RU" sz="1400" b="1" i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Лобаскова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М.М.</a:t>
            </a:r>
            <a:r>
              <a:rPr lang="ru-RU" sz="1400" b="1" i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Хуснутдинова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Э.К.</a:t>
            </a:r>
            <a:r>
              <a:rPr lang="ru-RU" sz="1400" b="1" i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b="1" i="1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F820CED-3C39-4F0D-9B24-5DE398CCE57A}"/>
              </a:ext>
            </a:extLst>
          </p:cNvPr>
          <p:cNvSpPr txBox="1"/>
          <p:nvPr/>
        </p:nvSpPr>
        <p:spPr>
          <a:xfrm>
            <a:off x="0" y="1197552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Институт биохимии и генетики Уфимского федерального исследовательского центра Российской академии наук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Уфа, Россия</a:t>
            </a:r>
          </a:p>
          <a:p>
            <a:r>
              <a:rPr lang="ru-RU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Психологический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институт Российской академии образования, Москва, Россия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*E-mail: </a:t>
            </a:r>
            <a:r>
              <a:rPr lang="en-US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Kazantsa</a:t>
            </a:r>
            <a:r>
              <a:rPr lang="en-US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@mail.ru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EF97457-385F-4DA3-9A47-4EEDBAA14F34}"/>
              </a:ext>
            </a:extLst>
          </p:cNvPr>
          <p:cNvSpPr txBox="1"/>
          <p:nvPr/>
        </p:nvSpPr>
        <p:spPr>
          <a:xfrm>
            <a:off x="38538" y="1813360"/>
            <a:ext cx="12107917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3E5B6E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исследования: 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основного эффекта полиморфных локусов генов глюкокортикоидного (</a:t>
            </a:r>
            <a:r>
              <a:rPr lang="en-US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ru-RU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 минералокортикоидного (</a:t>
            </a:r>
            <a:r>
              <a:rPr lang="en-US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ru-RU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400" i="1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рецепторов, а также </a:t>
            </a:r>
            <a:r>
              <a:rPr lang="ru-RU" sz="1400" dirty="0" err="1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ген-средовых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взаимодействий в формирование </a:t>
            </a:r>
            <a:r>
              <a:rPr lang="ru-RU" sz="1400" dirty="0" err="1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межиндивидуальных</a:t>
            </a:r>
            <a:r>
              <a:rPr lang="ru-RU" sz="1400" dirty="0" smtClean="0">
                <a:solidFill>
                  <a:srgbClr val="1D2A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различий в индивидуальных психологических свойствах у 1215 психически здоровых индивидов 17-25 лет.</a:t>
            </a:r>
            <a:endParaRPr lang="ru-RU" sz="1400" dirty="0">
              <a:solidFill>
                <a:srgbClr val="1D2A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11F480F-FD63-4CCC-BFF1-6BD4F31593A7}"/>
              </a:ext>
            </a:extLst>
          </p:cNvPr>
          <p:cNvSpPr txBox="1"/>
          <p:nvPr/>
        </p:nvSpPr>
        <p:spPr>
          <a:xfrm>
            <a:off x="38538" y="2895598"/>
            <a:ext cx="3276162" cy="3962401"/>
          </a:xfrm>
          <a:prstGeom prst="rect">
            <a:avLst/>
          </a:prstGeom>
          <a:solidFill>
            <a:schemeClr val="bg1"/>
          </a:solidFill>
          <a:ln w="19050">
            <a:solidFill>
              <a:srgbClr val="3E5B6E"/>
            </a:solidFill>
          </a:ln>
        </p:spPr>
        <p:txBody>
          <a:bodyPr wrap="square">
            <a:spAutoFit/>
          </a:bodyPr>
          <a:lstStyle/>
          <a:p>
            <a:pPr marL="174625" indent="-174625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1215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психически здоровых индивидов (68 </a:t>
            </a:r>
            <a:r>
              <a:rPr lang="ru-RU" sz="1400" dirty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% женщин) (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ср. </a:t>
            </a:r>
            <a:r>
              <a:rPr lang="ru-RU" sz="1400" dirty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19.53 ± 2.24 лет</a:t>
            </a:r>
            <a:r>
              <a:rPr lang="ru-RU" sz="1400" dirty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), прошедших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тестирование по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опросникам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TCI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-125, </a:t>
            </a:r>
            <a:r>
              <a:rPr lang="en-US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EPI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(русские, татары, башкиры, удмурты). </a:t>
            </a:r>
            <a:endParaRPr lang="ru-RU" sz="1400" dirty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Генотипирование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10 полиморфных локусов генов </a:t>
            </a:r>
            <a:r>
              <a:rPr lang="en-US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6198, </a:t>
            </a:r>
            <a:r>
              <a:rPr lang="en-US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6196, </a:t>
            </a:r>
            <a:r>
              <a:rPr lang="en-US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41423247, rs56149945,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rs13182800) и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NR3C2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(rs7695118, rs6844155, rs5525,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rs5522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, rs2070951) </a:t>
            </a:r>
            <a:r>
              <a:rPr lang="en-US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Изучен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факторы, характеризующие 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особенности детско-родительских отношений, уровень солнечной активности в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пренатальный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период, наличие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заболеваний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табакокурения</a:t>
            </a:r>
            <a:endParaRPr lang="en-US" sz="1400" dirty="0" err="1" smtClean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Линейный регрессионный </a:t>
            </a:r>
            <a:r>
              <a:rPr lang="ru-RU" sz="1400" dirty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с поправкой FDR (PLINK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. 1.9) .</a:t>
            </a:r>
            <a:endParaRPr lang="ru-RU" sz="1400" dirty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426017-EC06-4F0A-97FE-4342ED1986E5}"/>
              </a:ext>
            </a:extLst>
          </p:cNvPr>
          <p:cNvSpPr txBox="1"/>
          <p:nvPr/>
        </p:nvSpPr>
        <p:spPr>
          <a:xfrm>
            <a:off x="38538" y="2596499"/>
            <a:ext cx="3266637" cy="307777"/>
          </a:xfrm>
          <a:prstGeom prst="rect">
            <a:avLst/>
          </a:prstGeom>
          <a:solidFill>
            <a:srgbClr val="112275"/>
          </a:solidFill>
          <a:ln w="19050">
            <a:solidFill>
              <a:srgbClr val="3E5B6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Материалы и методы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457BBAF-6E30-4657-8F2B-18663DA699E5}"/>
              </a:ext>
            </a:extLst>
          </p:cNvPr>
          <p:cNvSpPr/>
          <p:nvPr/>
        </p:nvSpPr>
        <p:spPr>
          <a:xfrm>
            <a:off x="3365811" y="2644356"/>
            <a:ext cx="3564306" cy="4213643"/>
          </a:xfrm>
          <a:prstGeom prst="rect">
            <a:avLst/>
          </a:prstGeom>
          <a:solidFill>
            <a:schemeClr val="bg1"/>
          </a:solidFill>
          <a:ln w="19050">
            <a:solidFill>
              <a:srgbClr val="3E5B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48AA7D-71A6-4D0C-B603-DD22E3E8C9FE}"/>
              </a:ext>
            </a:extLst>
          </p:cNvPr>
          <p:cNvSpPr txBox="1"/>
          <p:nvPr/>
        </p:nvSpPr>
        <p:spPr>
          <a:xfrm>
            <a:off x="3365811" y="2606024"/>
            <a:ext cx="3520764" cy="307777"/>
          </a:xfrm>
          <a:prstGeom prst="rect">
            <a:avLst/>
          </a:prstGeom>
          <a:solidFill>
            <a:srgbClr val="FF9900"/>
          </a:solidFill>
          <a:ln w="25400">
            <a:solidFill>
              <a:srgbClr val="11227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F1213C2A-C6D4-49E8-9B23-39799048F9C8}"/>
              </a:ext>
            </a:extLst>
          </p:cNvPr>
          <p:cNvSpPr/>
          <p:nvPr/>
        </p:nvSpPr>
        <p:spPr>
          <a:xfrm>
            <a:off x="6991350" y="6353175"/>
            <a:ext cx="5200650" cy="485774"/>
          </a:xfrm>
          <a:prstGeom prst="rect">
            <a:avLst/>
          </a:prstGeom>
          <a:solidFill>
            <a:schemeClr val="bg1"/>
          </a:solidFill>
          <a:ln w="38100">
            <a:solidFill>
              <a:srgbClr val="3E5B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Работа выполнена при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частичной поддержке гранта РФФИ (№ 17-29-02195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офи_м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400" dirty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xmlns="" id="{692DD6A3-73D9-4F34-A1FB-5AEE65A8F2B5}"/>
              </a:ext>
            </a:extLst>
          </p:cNvPr>
          <p:cNvSpPr/>
          <p:nvPr/>
        </p:nvSpPr>
        <p:spPr>
          <a:xfrm>
            <a:off x="7020820" y="2609850"/>
            <a:ext cx="5171180" cy="2219325"/>
          </a:xfrm>
          <a:prstGeom prst="roundRect">
            <a:avLst/>
          </a:prstGeom>
          <a:solidFill>
            <a:srgbClr val="112275">
              <a:alpha val="88000"/>
            </a:srgbClr>
          </a:solidFill>
          <a:ln w="19050">
            <a:solidFill>
              <a:srgbClr val="3E5B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</a:t>
            </a:r>
            <a:r>
              <a:rPr lang="ru-RU" sz="1400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ген-средовых</a:t>
            </a:r>
            <a:r>
              <a:rPr 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взаимодействий  (по полиморфным вариантам генов </a:t>
            </a:r>
            <a:r>
              <a:rPr lang="en-US" alt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NR3C1</a:t>
            </a:r>
            <a:r>
              <a:rPr lang="ru-RU" alt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alt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NR3C2</a:t>
            </a:r>
            <a:r>
              <a:rPr lang="ru-RU" alt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ct val="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пренатального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развития, характеризующегося повышенным уровнем солнечной активности:</a:t>
            </a:r>
          </a:p>
          <a:p>
            <a:pPr marL="285750" indent="-285750" algn="just">
              <a:spcBef>
                <a:spcPct val="0"/>
              </a:spcBef>
              <a:buFontTx/>
              <a:buChar char="-"/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аллель 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56149945*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гене </a:t>
            </a:r>
            <a:r>
              <a:rPr lang="en-US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ассоциирован с более высоким уровнем «настойчивости» (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FDR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012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по сравнению с генотипом 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56149945*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spcBef>
                <a:spcPct val="0"/>
              </a:spcBef>
              <a:buFontTx/>
              <a:buChar char="-"/>
              <a:defRPr/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генотип 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41423247*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гене </a:t>
            </a:r>
            <a:r>
              <a:rPr lang="en-US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ассоциирован с более низким уровнем «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нейротизма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FDR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021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по сравнению с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аллелем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41423247*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811F9C83-4211-4F5F-9E8C-1411CE93F0F8}"/>
              </a:ext>
            </a:extLst>
          </p:cNvPr>
          <p:cNvSpPr/>
          <p:nvPr/>
        </p:nvSpPr>
        <p:spPr>
          <a:xfrm>
            <a:off x="6983343" y="5229226"/>
            <a:ext cx="5208657" cy="1066800"/>
          </a:xfrm>
          <a:prstGeom prst="rect">
            <a:avLst/>
          </a:prstGeom>
          <a:solidFill>
            <a:schemeClr val="bg1"/>
          </a:solidFill>
          <a:ln w="19050">
            <a:solidFill>
              <a:srgbClr val="3E5B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Полученные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подтверждают, что солнечная активность (и/или уровень вырабатываемого мелатонина) оказывает модулирующий эффект на гены </a:t>
            </a:r>
            <a:r>
              <a:rPr lang="ru-RU" sz="1400" dirty="0" err="1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гипоталамо-гипофизарно-надпочечниковой</a:t>
            </a:r>
            <a:r>
              <a:rPr lang="ru-RU" sz="1400" dirty="0" smtClean="0">
                <a:solidFill>
                  <a:srgbClr val="1D2A33"/>
                </a:solidFill>
                <a:latin typeface="Times New Roman" pitchFamily="18" charset="0"/>
                <a:cs typeface="Times New Roman" pitchFamily="18" charset="0"/>
              </a:rPr>
              <a:t> оси, ассоциированные с развитием тревожности и связанных с ней расстройств.</a:t>
            </a:r>
            <a:endParaRPr lang="ru-RU" sz="1400" dirty="0">
              <a:solidFill>
                <a:srgbClr val="1D2A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C659964E-18BB-4091-AA9A-2C9C6413D819}"/>
              </a:ext>
            </a:extLst>
          </p:cNvPr>
          <p:cNvSpPr txBox="1"/>
          <p:nvPr/>
        </p:nvSpPr>
        <p:spPr>
          <a:xfrm>
            <a:off x="6983343" y="4888743"/>
            <a:ext cx="5208657" cy="307777"/>
          </a:xfrm>
          <a:prstGeom prst="rect">
            <a:avLst/>
          </a:prstGeom>
          <a:solidFill>
            <a:srgbClr val="FF9900"/>
          </a:solidFill>
          <a:ln w="19050">
            <a:solidFill>
              <a:srgbClr val="11227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</a:p>
        </p:txBody>
      </p:sp>
      <p:pic>
        <p:nvPicPr>
          <p:cNvPr id="1026" name="Picture 2" descr="C:\Users\Psychogenetics_227_1\Downloads\0001-001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85900" cy="665163"/>
          </a:xfrm>
          <a:prstGeom prst="rect">
            <a:avLst/>
          </a:prstGeom>
          <a:noFill/>
        </p:spPr>
      </p:pic>
      <p:pic>
        <p:nvPicPr>
          <p:cNvPr id="1027" name="Picture 3" descr="C:\Users\Psychogenetics_227_1\Downloads\UNC-R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39425" y="0"/>
            <a:ext cx="1552575" cy="709595"/>
          </a:xfrm>
          <a:prstGeom prst="rect">
            <a:avLst/>
          </a:prstGeom>
          <a:noFill/>
        </p:spPr>
      </p:pic>
      <p:graphicFrame>
        <p:nvGraphicFramePr>
          <p:cNvPr id="54" name="Диаграмма 53"/>
          <p:cNvGraphicFramePr>
            <a:graphicFrameLocks/>
          </p:cNvGraphicFramePr>
          <p:nvPr/>
        </p:nvGraphicFramePr>
        <p:xfrm>
          <a:off x="3407093" y="2910854"/>
          <a:ext cx="3479482" cy="1813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9" name="Левая круглая скобка 39"/>
          <p:cNvSpPr>
            <a:spLocks/>
          </p:cNvSpPr>
          <p:nvPr/>
        </p:nvSpPr>
        <p:spPr bwMode="auto">
          <a:xfrm rot="5400000">
            <a:off x="5326856" y="2974183"/>
            <a:ext cx="192087" cy="488950"/>
          </a:xfrm>
          <a:prstGeom prst="leftBracket">
            <a:avLst>
              <a:gd name="adj" fmla="val 8333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61" name="Прямоугольник 43"/>
          <p:cNvSpPr>
            <a:spLocks noChangeArrowheads="1"/>
          </p:cNvSpPr>
          <p:nvPr/>
        </p:nvSpPr>
        <p:spPr bwMode="auto">
          <a:xfrm>
            <a:off x="5256213" y="2909888"/>
            <a:ext cx="3603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dirty="0"/>
              <a:t> </a:t>
            </a:r>
            <a:r>
              <a:rPr lang="en-US" altLang="ru-RU" sz="1600" dirty="0"/>
              <a:t>*</a:t>
            </a:r>
            <a:endParaRPr lang="ru-RU" altLang="ru-RU" sz="1600" dirty="0"/>
          </a:p>
        </p:txBody>
      </p:sp>
      <p:graphicFrame>
        <p:nvGraphicFramePr>
          <p:cNvPr id="64" name="Диаграмма 63"/>
          <p:cNvGraphicFramePr>
            <a:graphicFrameLocks/>
          </p:cNvGraphicFramePr>
          <p:nvPr/>
        </p:nvGraphicFramePr>
        <p:xfrm>
          <a:off x="3413373" y="4791075"/>
          <a:ext cx="3463677" cy="193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3" name="Прямоугольник 42"/>
          <p:cNvSpPr>
            <a:spLocks noChangeArrowheads="1"/>
          </p:cNvSpPr>
          <p:nvPr/>
        </p:nvSpPr>
        <p:spPr bwMode="auto">
          <a:xfrm>
            <a:off x="5835650" y="4205289"/>
            <a:ext cx="1041400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2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1200" b="0" dirty="0">
                <a:latin typeface="Times New Roman" pitchFamily="18" charset="0"/>
                <a:cs typeface="Times New Roman" pitchFamily="18" charset="0"/>
              </a:rPr>
              <a:t>*P&lt;0,05</a:t>
            </a:r>
            <a:endParaRPr lang="ru-RU" altLang="ru-RU" sz="1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200" b="0" dirty="0">
                <a:latin typeface="Times New Roman" pitchFamily="18" charset="0"/>
                <a:cs typeface="Times New Roman" pitchFamily="18" charset="0"/>
              </a:rPr>
              <a:t>СА – солнечная активность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Левая круглая скобка 39"/>
          <p:cNvSpPr>
            <a:spLocks/>
          </p:cNvSpPr>
          <p:nvPr/>
        </p:nvSpPr>
        <p:spPr bwMode="auto">
          <a:xfrm rot="5400000">
            <a:off x="5298281" y="4764886"/>
            <a:ext cx="192087" cy="488950"/>
          </a:xfrm>
          <a:prstGeom prst="leftBracket">
            <a:avLst>
              <a:gd name="adj" fmla="val 8333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66" name="Прямоугольник 43"/>
          <p:cNvSpPr>
            <a:spLocks noChangeArrowheads="1"/>
          </p:cNvSpPr>
          <p:nvPr/>
        </p:nvSpPr>
        <p:spPr bwMode="auto">
          <a:xfrm>
            <a:off x="5208588" y="4710114"/>
            <a:ext cx="3603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dirty="0"/>
              <a:t> </a:t>
            </a:r>
            <a:r>
              <a:rPr lang="en-US" altLang="ru-RU" sz="1600" dirty="0"/>
              <a:t>*</a:t>
            </a:r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613492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365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Psychogenetics_227_1</cp:lastModifiedBy>
  <cp:revision>34</cp:revision>
  <dcterms:created xsi:type="dcterms:W3CDTF">2021-06-23T11:46:08Z</dcterms:created>
  <dcterms:modified xsi:type="dcterms:W3CDTF">2021-06-25T16:11:22Z</dcterms:modified>
</cp:coreProperties>
</file>