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7480875" cy="21062950"/>
  <p:notesSz cx="6858000" cy="9144000"/>
  <p:defaultTextStyle>
    <a:defPPr>
      <a:defRPr lang="ru-RU"/>
    </a:defPPr>
    <a:lvl1pPr marL="0" algn="l" defTabSz="3745967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72984" algn="l" defTabSz="3745967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45967" algn="l" defTabSz="3745967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18951" algn="l" defTabSz="3745967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491935" algn="l" defTabSz="3745967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364918" algn="l" defTabSz="3745967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37902" algn="l" defTabSz="3745967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10885" algn="l" defTabSz="3745967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4983869" algn="l" defTabSz="3745967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906" y="-216"/>
      </p:cViewPr>
      <p:guideLst>
        <p:guide orient="horz" pos="6634"/>
        <p:guide pos="118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11066" y="6543174"/>
            <a:ext cx="31858744" cy="45148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22131" y="11935672"/>
            <a:ext cx="26236613" cy="53827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72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45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18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91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364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37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10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983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78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84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7173634" y="633837"/>
            <a:ext cx="8433197" cy="1347639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74044" y="633837"/>
            <a:ext cx="24674909" cy="134763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2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71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0731" y="13534900"/>
            <a:ext cx="31858744" cy="4183335"/>
          </a:xfrm>
        </p:spPr>
        <p:txBody>
          <a:bodyPr anchor="t"/>
          <a:lstStyle>
            <a:lvl1pPr algn="l">
              <a:defRPr sz="16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60731" y="8927378"/>
            <a:ext cx="31858744" cy="460751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7298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4596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18951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9193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36491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23790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311088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98386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202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74044" y="3686018"/>
            <a:ext cx="16554053" cy="10424209"/>
          </a:xfrm>
        </p:spPr>
        <p:txBody>
          <a:bodyPr/>
          <a:lstStyle>
            <a:lvl1pPr>
              <a:defRPr sz="11500"/>
            </a:lvl1pPr>
            <a:lvl2pPr>
              <a:defRPr sz="98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052778" y="3686018"/>
            <a:ext cx="16554053" cy="10424209"/>
          </a:xfrm>
        </p:spPr>
        <p:txBody>
          <a:bodyPr/>
          <a:lstStyle>
            <a:lvl1pPr>
              <a:defRPr sz="11500"/>
            </a:lvl1pPr>
            <a:lvl2pPr>
              <a:defRPr sz="98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66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4" y="843497"/>
            <a:ext cx="33732788" cy="351049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714788"/>
            <a:ext cx="16560562" cy="1964901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72984" indent="0">
              <a:buNone/>
              <a:defRPr sz="8200" b="1"/>
            </a:lvl2pPr>
            <a:lvl3pPr marL="3745967" indent="0">
              <a:buNone/>
              <a:defRPr sz="7400" b="1"/>
            </a:lvl3pPr>
            <a:lvl4pPr marL="5618951" indent="0">
              <a:buNone/>
              <a:defRPr sz="6600" b="1"/>
            </a:lvl4pPr>
            <a:lvl5pPr marL="7491935" indent="0">
              <a:buNone/>
              <a:defRPr sz="6600" b="1"/>
            </a:lvl5pPr>
            <a:lvl6pPr marL="9364918" indent="0">
              <a:buNone/>
              <a:defRPr sz="6600" b="1"/>
            </a:lvl6pPr>
            <a:lvl7pPr marL="11237902" indent="0">
              <a:buNone/>
              <a:defRPr sz="6600" b="1"/>
            </a:lvl7pPr>
            <a:lvl8pPr marL="13110885" indent="0">
              <a:buNone/>
              <a:defRPr sz="6600" b="1"/>
            </a:lvl8pPr>
            <a:lvl9pPr marL="14983869" indent="0">
              <a:buNone/>
              <a:defRPr sz="6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874044" y="6679685"/>
            <a:ext cx="16560562" cy="12135576"/>
          </a:xfrm>
        </p:spPr>
        <p:txBody>
          <a:bodyPr/>
          <a:lstStyle>
            <a:lvl1pPr>
              <a:defRPr sz="98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9039774" y="4714788"/>
            <a:ext cx="16567067" cy="1964901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72984" indent="0">
              <a:buNone/>
              <a:defRPr sz="8200" b="1"/>
            </a:lvl2pPr>
            <a:lvl3pPr marL="3745967" indent="0">
              <a:buNone/>
              <a:defRPr sz="7400" b="1"/>
            </a:lvl3pPr>
            <a:lvl4pPr marL="5618951" indent="0">
              <a:buNone/>
              <a:defRPr sz="6600" b="1"/>
            </a:lvl4pPr>
            <a:lvl5pPr marL="7491935" indent="0">
              <a:buNone/>
              <a:defRPr sz="6600" b="1"/>
            </a:lvl5pPr>
            <a:lvl6pPr marL="9364918" indent="0">
              <a:buNone/>
              <a:defRPr sz="6600" b="1"/>
            </a:lvl6pPr>
            <a:lvl7pPr marL="11237902" indent="0">
              <a:buNone/>
              <a:defRPr sz="6600" b="1"/>
            </a:lvl7pPr>
            <a:lvl8pPr marL="13110885" indent="0">
              <a:buNone/>
              <a:defRPr sz="6600" b="1"/>
            </a:lvl8pPr>
            <a:lvl9pPr marL="14983869" indent="0">
              <a:buNone/>
              <a:defRPr sz="6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9039774" y="6679685"/>
            <a:ext cx="16567067" cy="12135576"/>
          </a:xfrm>
        </p:spPr>
        <p:txBody>
          <a:bodyPr/>
          <a:lstStyle>
            <a:lvl1pPr>
              <a:defRPr sz="98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49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31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32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54" y="838615"/>
            <a:ext cx="12330950" cy="356900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53981" y="838626"/>
            <a:ext cx="20952850" cy="17976645"/>
          </a:xfrm>
        </p:spPr>
        <p:txBody>
          <a:bodyPr/>
          <a:lstStyle>
            <a:lvl1pPr>
              <a:defRPr sz="13100"/>
            </a:lvl1pPr>
            <a:lvl2pPr>
              <a:defRPr sz="11500"/>
            </a:lvl2pPr>
            <a:lvl3pPr>
              <a:defRPr sz="98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74054" y="4407628"/>
            <a:ext cx="12330950" cy="14407643"/>
          </a:xfrm>
        </p:spPr>
        <p:txBody>
          <a:bodyPr/>
          <a:lstStyle>
            <a:lvl1pPr marL="0" indent="0">
              <a:buNone/>
              <a:defRPr sz="5700"/>
            </a:lvl1pPr>
            <a:lvl2pPr marL="1872984" indent="0">
              <a:buNone/>
              <a:defRPr sz="4900"/>
            </a:lvl2pPr>
            <a:lvl3pPr marL="3745967" indent="0">
              <a:buNone/>
              <a:defRPr sz="4100"/>
            </a:lvl3pPr>
            <a:lvl4pPr marL="5618951" indent="0">
              <a:buNone/>
              <a:defRPr sz="3700"/>
            </a:lvl4pPr>
            <a:lvl5pPr marL="7491935" indent="0">
              <a:buNone/>
              <a:defRPr sz="3700"/>
            </a:lvl5pPr>
            <a:lvl6pPr marL="9364918" indent="0">
              <a:buNone/>
              <a:defRPr sz="3700"/>
            </a:lvl6pPr>
            <a:lvl7pPr marL="11237902" indent="0">
              <a:buNone/>
              <a:defRPr sz="3700"/>
            </a:lvl7pPr>
            <a:lvl8pPr marL="13110885" indent="0">
              <a:buNone/>
              <a:defRPr sz="3700"/>
            </a:lvl8pPr>
            <a:lvl9pPr marL="14983869" indent="0">
              <a:buNone/>
              <a:defRPr sz="3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3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6514" y="14744065"/>
            <a:ext cx="22488525" cy="174062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346514" y="1882013"/>
            <a:ext cx="22488525" cy="12637770"/>
          </a:xfrm>
        </p:spPr>
        <p:txBody>
          <a:bodyPr/>
          <a:lstStyle>
            <a:lvl1pPr marL="0" indent="0">
              <a:buNone/>
              <a:defRPr sz="13100"/>
            </a:lvl1pPr>
            <a:lvl2pPr marL="1872984" indent="0">
              <a:buNone/>
              <a:defRPr sz="11500"/>
            </a:lvl2pPr>
            <a:lvl3pPr marL="3745967" indent="0">
              <a:buNone/>
              <a:defRPr sz="9800"/>
            </a:lvl3pPr>
            <a:lvl4pPr marL="5618951" indent="0">
              <a:buNone/>
              <a:defRPr sz="8200"/>
            </a:lvl4pPr>
            <a:lvl5pPr marL="7491935" indent="0">
              <a:buNone/>
              <a:defRPr sz="8200"/>
            </a:lvl5pPr>
            <a:lvl6pPr marL="9364918" indent="0">
              <a:buNone/>
              <a:defRPr sz="8200"/>
            </a:lvl6pPr>
            <a:lvl7pPr marL="11237902" indent="0">
              <a:buNone/>
              <a:defRPr sz="8200"/>
            </a:lvl7pPr>
            <a:lvl8pPr marL="13110885" indent="0">
              <a:buNone/>
              <a:defRPr sz="8200"/>
            </a:lvl8pPr>
            <a:lvl9pPr marL="14983869" indent="0">
              <a:buNone/>
              <a:defRPr sz="8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46514" y="16484685"/>
            <a:ext cx="22488525" cy="2471972"/>
          </a:xfrm>
        </p:spPr>
        <p:txBody>
          <a:bodyPr/>
          <a:lstStyle>
            <a:lvl1pPr marL="0" indent="0">
              <a:buNone/>
              <a:defRPr sz="5700"/>
            </a:lvl1pPr>
            <a:lvl2pPr marL="1872984" indent="0">
              <a:buNone/>
              <a:defRPr sz="4900"/>
            </a:lvl2pPr>
            <a:lvl3pPr marL="3745967" indent="0">
              <a:buNone/>
              <a:defRPr sz="4100"/>
            </a:lvl3pPr>
            <a:lvl4pPr marL="5618951" indent="0">
              <a:buNone/>
              <a:defRPr sz="3700"/>
            </a:lvl4pPr>
            <a:lvl5pPr marL="7491935" indent="0">
              <a:buNone/>
              <a:defRPr sz="3700"/>
            </a:lvl5pPr>
            <a:lvl6pPr marL="9364918" indent="0">
              <a:buNone/>
              <a:defRPr sz="3700"/>
            </a:lvl6pPr>
            <a:lvl7pPr marL="11237902" indent="0">
              <a:buNone/>
              <a:defRPr sz="3700"/>
            </a:lvl7pPr>
            <a:lvl8pPr marL="13110885" indent="0">
              <a:buNone/>
              <a:defRPr sz="3700"/>
            </a:lvl8pPr>
            <a:lvl9pPr marL="14983869" indent="0">
              <a:buNone/>
              <a:defRPr sz="3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71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4" y="843497"/>
            <a:ext cx="33732788" cy="3510492"/>
          </a:xfrm>
          <a:prstGeom prst="rect">
            <a:avLst/>
          </a:prstGeom>
        </p:spPr>
        <p:txBody>
          <a:bodyPr vert="horz" lIns="374598" tIns="187297" rIns="374598" bIns="18729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914693"/>
            <a:ext cx="33732788" cy="13900572"/>
          </a:xfrm>
          <a:prstGeom prst="rect">
            <a:avLst/>
          </a:prstGeom>
        </p:spPr>
        <p:txBody>
          <a:bodyPr vert="horz" lIns="374598" tIns="187297" rIns="374598" bIns="18729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874044" y="19522236"/>
            <a:ext cx="8745538" cy="1121408"/>
          </a:xfrm>
          <a:prstGeom prst="rect">
            <a:avLst/>
          </a:prstGeom>
        </p:spPr>
        <p:txBody>
          <a:bodyPr vert="horz" lIns="374598" tIns="187297" rIns="374598" bIns="187297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7CCDF-639E-4CB9-AA48-99242C9D1D3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5966" y="19522236"/>
            <a:ext cx="11868944" cy="1121408"/>
          </a:xfrm>
          <a:prstGeom prst="rect">
            <a:avLst/>
          </a:prstGeom>
        </p:spPr>
        <p:txBody>
          <a:bodyPr vert="horz" lIns="374598" tIns="187297" rIns="374598" bIns="187297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6861294" y="19522236"/>
            <a:ext cx="8745538" cy="1121408"/>
          </a:xfrm>
          <a:prstGeom prst="rect">
            <a:avLst/>
          </a:prstGeom>
        </p:spPr>
        <p:txBody>
          <a:bodyPr vert="horz" lIns="374598" tIns="187297" rIns="374598" bIns="187297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F7497-8E3E-4124-9B78-5A42A89CF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30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45967" rtl="0" eaLnBrk="1" latinLnBrk="0" hangingPunct="1">
        <a:spcBef>
          <a:spcPct val="0"/>
        </a:spcBef>
        <a:buNone/>
        <a:defRPr sz="18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04738" indent="-1404738" algn="l" defTabSz="3745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1pPr>
      <a:lvl2pPr marL="3043598" indent="-1170615" algn="l" defTabSz="3745967" rtl="0" eaLnBrk="1" latinLnBrk="0" hangingPunct="1">
        <a:spcBef>
          <a:spcPct val="20000"/>
        </a:spcBef>
        <a:buFont typeface="Arial" panose="020B0604020202020204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682459" indent="-936492" algn="l" defTabSz="3745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6555443" indent="-936492" algn="l" defTabSz="3745967" rtl="0" eaLnBrk="1" latinLnBrk="0" hangingPunct="1">
        <a:spcBef>
          <a:spcPct val="20000"/>
        </a:spcBef>
        <a:buFont typeface="Arial" panose="020B0604020202020204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28426" indent="-936492" algn="l" defTabSz="3745967" rtl="0" eaLnBrk="1" latinLnBrk="0" hangingPunct="1">
        <a:spcBef>
          <a:spcPct val="20000"/>
        </a:spcBef>
        <a:buFont typeface="Arial" panose="020B0604020202020204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01410" indent="-936492" algn="l" defTabSz="3745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174394" indent="-936492" algn="l" defTabSz="3745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047377" indent="-936492" algn="l" defTabSz="3745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20361" indent="-936492" algn="l" defTabSz="3745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745967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72984" algn="l" defTabSz="3745967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45967" algn="l" defTabSz="3745967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18951" algn="l" defTabSz="3745967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491935" algn="l" defTabSz="3745967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364918" algn="l" defTabSz="3745967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37902" algn="l" defTabSz="3745967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0885" algn="l" defTabSz="3745967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4983869" algn="l" defTabSz="3745967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95221" y="189816"/>
            <a:ext cx="27435048" cy="2871242"/>
          </a:xfrm>
          <a:prstGeom prst="rect">
            <a:avLst/>
          </a:prstGeom>
          <a:noFill/>
        </p:spPr>
        <p:txBody>
          <a:bodyPr wrap="square" lIns="374598" tIns="187297" rIns="374598" bIns="187297" rtlCol="0">
            <a:spAutoFit/>
          </a:bodyPr>
          <a:lstStyle/>
          <a:p>
            <a:pPr algn="ctr"/>
            <a:r>
              <a:rPr lang="ru-RU" sz="5400" b="1" dirty="0">
                <a:cs typeface="Times New Roman" panose="02020603050405020304" pitchFamily="18" charset="0"/>
              </a:rPr>
              <a:t>Ассоциация когнитивных доменов с генетической вариабельностью аполипопротеина Е в выборке русских пожилых людей</a:t>
            </a:r>
            <a:endParaRPr lang="ru-RU" sz="5400" dirty="0">
              <a:cs typeface="Times New Roman" panose="02020603050405020304" pitchFamily="18" charset="0"/>
            </a:endParaRPr>
          </a:p>
          <a:p>
            <a:pPr algn="ctr"/>
            <a:endParaRPr lang="ru-RU" sz="5400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5" y="522363"/>
            <a:ext cx="3528392" cy="121086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741" y="248441"/>
            <a:ext cx="4752528" cy="1642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Герб Томска 201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5910" y="141152"/>
            <a:ext cx="1372591" cy="254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67629" y="2291617"/>
            <a:ext cx="180512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/>
              <a:t>Марусин А.В</a:t>
            </a:r>
            <a:r>
              <a:rPr lang="ru-RU" sz="4400" dirty="0" smtClean="0"/>
              <a:t>.</a:t>
            </a:r>
            <a:r>
              <a:rPr lang="ru-RU" sz="4400" dirty="0" smtClean="0">
                <a:solidFill>
                  <a:srgbClr val="FF0000"/>
                </a:solidFill>
              </a:rPr>
              <a:t>*</a:t>
            </a:r>
            <a:r>
              <a:rPr lang="ru-RU" sz="4400" dirty="0" smtClean="0"/>
              <a:t>, </a:t>
            </a:r>
            <a:r>
              <a:rPr lang="ru-RU" sz="4400" dirty="0"/>
              <a:t>Макеева О.А., </a:t>
            </a:r>
            <a:r>
              <a:rPr lang="ru-RU" sz="4400" dirty="0" err="1"/>
              <a:t>Вагайцева</a:t>
            </a:r>
            <a:r>
              <a:rPr lang="ru-RU" sz="4400" dirty="0"/>
              <a:t> К.В., </a:t>
            </a:r>
            <a:r>
              <a:rPr lang="ru-RU" sz="4400" dirty="0" err="1"/>
              <a:t>Бочарова</a:t>
            </a:r>
            <a:r>
              <a:rPr lang="ru-RU" sz="4400" dirty="0"/>
              <a:t> А.В., Степанов В.А.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79880" y="3173011"/>
            <a:ext cx="3042948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/>
              <a:t>Научно-исследовательский институт медицинской генетики, Томский национальный исследовательский медицинский центр РАН, г. Томск</a:t>
            </a:r>
          </a:p>
          <a:p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700239" y="3939378"/>
            <a:ext cx="216334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Исследование выполнено за счет гранта Российского фонда фундаментальных исследований (проект № 20-015-00397).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12433" y="20324563"/>
            <a:ext cx="5934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*</a:t>
            </a:r>
            <a:r>
              <a:rPr lang="en-US" sz="3200" dirty="0" smtClean="0">
                <a:solidFill>
                  <a:srgbClr val="FF0000"/>
                </a:solidFill>
              </a:rPr>
              <a:t>andrey.marusin@medgenetics.ru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2373" y="4146554"/>
            <a:ext cx="6120680" cy="1264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Введение</a:t>
            </a:r>
          </a:p>
          <a:p>
            <a:r>
              <a:rPr lang="ru-RU" sz="2800" dirty="0"/>
              <a:t>Существенную роль в метаболизме липидов играет  </a:t>
            </a:r>
            <a:r>
              <a:rPr lang="ru-RU" sz="2800" dirty="0" err="1"/>
              <a:t>аполипопротеин</a:t>
            </a:r>
            <a:r>
              <a:rPr lang="ru-RU" sz="2800" dirty="0"/>
              <a:t> Е (</a:t>
            </a:r>
            <a:r>
              <a:rPr lang="ru-RU" sz="2800" dirty="0" err="1"/>
              <a:t>ароЕ</a:t>
            </a:r>
            <a:r>
              <a:rPr lang="ru-RU" sz="2800" dirty="0"/>
              <a:t>), который синтезируется в печени и головном мозге. Ранее многочисленными исследованиями показано, что полиморфные варианты APOE являются факторами риска сердечно-сосудистых заболеваний, болезни Альцгеймера (БА) и  вносят вклад в феномен долгожительства.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/>
              <a:t>Предполагается</a:t>
            </a:r>
            <a:r>
              <a:rPr lang="ru-RU" sz="2800" dirty="0"/>
              <a:t>, что физиологические изменения мозга при естественном старении и развитие деменции имеют общую генетическую основу, что делает актуальным поиск генетических вариантов </a:t>
            </a:r>
            <a:r>
              <a:rPr lang="ru-RU" sz="2800" dirty="0" err="1"/>
              <a:t>ароЕ</a:t>
            </a:r>
            <a:r>
              <a:rPr lang="ru-RU" sz="2800" dirty="0"/>
              <a:t>, отвечающих за различные сферы умственной деятельности.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/>
              <a:t>МоСА-тест (</a:t>
            </a:r>
            <a:r>
              <a:rPr lang="ru-RU" sz="2800" dirty="0" err="1" smtClean="0"/>
              <a:t>Монреальская</a:t>
            </a:r>
            <a:r>
              <a:rPr lang="ru-RU" sz="2800" dirty="0" smtClean="0"/>
              <a:t> шкала оценки когнитивных функций) </a:t>
            </a:r>
            <a:r>
              <a:rPr lang="ru-RU" sz="2800" dirty="0"/>
              <a:t>оценивает различные когнитивные сферы: внимание и концентрацию, исполнительные функции, память, язык, зрительно-конструктивные навыки, абстрактное мышление, счет и ориентацию.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86029" y="16929729"/>
            <a:ext cx="760919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dirty="0"/>
              <a:t>Цель исследования </a:t>
            </a:r>
            <a:r>
              <a:rPr lang="ru-RU" sz="3400" dirty="0"/>
              <a:t>- поиск взаимосвязи белковых гаплотипов двух полиморфных вариантов (rs429358 и rs7412) гена APOE с вариабельностью восьми доменов когнитивных функций пожилых людей, определяемых по баллам батареи тестов МоСА.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499077" y="5168037"/>
            <a:ext cx="1029679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dirty="0"/>
              <a:t>Методы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3000" dirty="0" smtClean="0"/>
              <a:t>Исследование </a:t>
            </a:r>
            <a:r>
              <a:rPr lang="ru-RU" sz="3000" dirty="0"/>
              <a:t>выполнено на группе из 695 пожилых людей (177 мужчина и 518 женщин), у которых проведена оценка когнитивного статуса с помощью батареи тестов - </a:t>
            </a:r>
            <a:r>
              <a:rPr lang="ru-RU" sz="3000" dirty="0" err="1"/>
              <a:t>Монреальская</a:t>
            </a:r>
            <a:r>
              <a:rPr lang="ru-RU" sz="3000" dirty="0"/>
              <a:t> шкала оценки когнитивных функций (</a:t>
            </a:r>
            <a:r>
              <a:rPr lang="ru-RU" sz="3000" dirty="0" err="1"/>
              <a:t>MoCA</a:t>
            </a:r>
            <a:r>
              <a:rPr lang="ru-RU" sz="3000" dirty="0" smtClean="0"/>
              <a:t>).</a:t>
            </a:r>
            <a:endParaRPr lang="ru-RU" sz="3000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6571085" y="7867179"/>
            <a:ext cx="11233248" cy="6960532"/>
            <a:chOff x="9259992" y="6715051"/>
            <a:chExt cx="11233248" cy="6960532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59992" y="6715051"/>
              <a:ext cx="5196837" cy="6960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Прямоугольник 14"/>
            <p:cNvSpPr/>
            <p:nvPr/>
          </p:nvSpPr>
          <p:spPr>
            <a:xfrm>
              <a:off x="14641223" y="6787059"/>
              <a:ext cx="5852017" cy="65556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b="1" dirty="0"/>
                <a:t>Оценивает различные когнитивные сферы: </a:t>
              </a:r>
            </a:p>
            <a:p>
              <a:r>
                <a:rPr lang="ru-RU" sz="2800" dirty="0"/>
                <a:t>- </a:t>
              </a:r>
              <a:r>
                <a:rPr lang="ru-RU" sz="2800" dirty="0" smtClean="0"/>
                <a:t>внимание </a:t>
              </a:r>
              <a:r>
                <a:rPr lang="ru-RU" sz="2800" dirty="0"/>
                <a:t>и концентрацию, </a:t>
              </a:r>
            </a:p>
            <a:p>
              <a:r>
                <a:rPr lang="ru-RU" sz="2800" dirty="0"/>
                <a:t>- исполнительные функции, </a:t>
              </a:r>
            </a:p>
            <a:p>
              <a:r>
                <a:rPr lang="ru-RU" sz="2800" dirty="0"/>
                <a:t>- память, </a:t>
              </a:r>
            </a:p>
            <a:p>
              <a:r>
                <a:rPr lang="ru-RU" sz="2800" dirty="0"/>
                <a:t>- язык, </a:t>
              </a:r>
            </a:p>
            <a:p>
              <a:r>
                <a:rPr lang="ru-RU" sz="2800" dirty="0"/>
                <a:t>- зрительно-</a:t>
              </a:r>
              <a:r>
                <a:rPr lang="ru-RU" sz="2800" dirty="0" err="1"/>
                <a:t>конструктивные</a:t>
              </a:r>
              <a:r>
                <a:rPr lang="ru-RU" sz="2800" dirty="0"/>
                <a:t> навыки, </a:t>
              </a:r>
            </a:p>
            <a:p>
              <a:r>
                <a:rPr lang="ru-RU" sz="2800" dirty="0"/>
                <a:t>- абстрактное мышление, </a:t>
              </a:r>
            </a:p>
            <a:p>
              <a:r>
                <a:rPr lang="ru-RU" sz="2800" dirty="0"/>
                <a:t>- счет,</a:t>
              </a:r>
            </a:p>
            <a:p>
              <a:pPr marL="285750" indent="-285750">
                <a:buFontTx/>
                <a:buChar char="-"/>
              </a:pPr>
              <a:r>
                <a:rPr lang="ru-RU" sz="2800" dirty="0" smtClean="0"/>
                <a:t>ориентация</a:t>
              </a:r>
              <a:r>
                <a:rPr lang="ru-RU" sz="2800" dirty="0"/>
                <a:t>. </a:t>
              </a:r>
            </a:p>
            <a:p>
              <a:r>
                <a:rPr lang="ru-RU" sz="2800" dirty="0"/>
                <a:t>Время для </a:t>
              </a:r>
              <a:r>
                <a:rPr lang="ru-RU" sz="2800" dirty="0" smtClean="0"/>
                <a:t>проведения </a:t>
              </a:r>
              <a:r>
                <a:rPr lang="ru-RU" sz="2800" dirty="0" smtClean="0"/>
                <a:t>МоСА теста </a:t>
              </a:r>
              <a:r>
                <a:rPr lang="ru-RU" sz="2800" dirty="0"/>
                <a:t>составляет примерно 10 минут. Максимально возможное </a:t>
              </a:r>
              <a:r>
                <a:rPr lang="ru-RU" sz="2800" dirty="0" smtClean="0"/>
                <a:t>количество</a:t>
              </a:r>
              <a:r>
                <a:rPr lang="en-US" sz="2800" dirty="0" smtClean="0"/>
                <a:t> </a:t>
              </a:r>
              <a:r>
                <a:rPr lang="ru-RU" sz="2800" dirty="0" smtClean="0"/>
                <a:t>баллов </a:t>
              </a:r>
              <a:r>
                <a:rPr lang="ru-RU" sz="2800" dirty="0"/>
                <a:t>– 30; 26 и более баллов </a:t>
              </a:r>
              <a:r>
                <a:rPr lang="ru-RU" sz="2800" dirty="0" smtClean="0"/>
                <a:t>считается</a:t>
              </a:r>
              <a:r>
                <a:rPr lang="en-US" sz="2800" dirty="0" smtClean="0"/>
                <a:t> </a:t>
              </a:r>
              <a:r>
                <a:rPr lang="ru-RU" sz="2800" dirty="0" smtClean="0"/>
                <a:t>нормальным</a:t>
              </a:r>
              <a:r>
                <a:rPr lang="ru-RU" sz="2800" dirty="0"/>
                <a:t>.</a:t>
              </a:r>
            </a:p>
          </p:txBody>
        </p:sp>
      </p:grp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692319"/>
              </p:ext>
            </p:extLst>
          </p:nvPr>
        </p:nvGraphicFramePr>
        <p:xfrm>
          <a:off x="7986632" y="15428019"/>
          <a:ext cx="10105733" cy="539800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692665"/>
                <a:gridCol w="1971631"/>
                <a:gridCol w="1997598"/>
                <a:gridCol w="2230896"/>
                <a:gridCol w="2230896"/>
                <a:gridCol w="982047"/>
              </a:tblGrid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№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Признак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Мужчины (177)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Женщины (518)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Всего (695)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р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Возраст (г)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71</a:t>
                      </a:r>
                      <a:r>
                        <a:rPr lang="en-US" sz="2800" dirty="0">
                          <a:effectLst/>
                        </a:rPr>
                        <a:t>,7 ± 6,0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71,8 ± 5,6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71,8 ± 5,7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0,782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Рост</a:t>
                      </a:r>
                      <a:r>
                        <a:rPr lang="en-US" sz="2800" dirty="0">
                          <a:effectLst/>
                        </a:rPr>
                        <a:t> (</a:t>
                      </a:r>
                      <a:r>
                        <a:rPr lang="ru-RU" sz="2800" dirty="0">
                          <a:effectLst/>
                        </a:rPr>
                        <a:t>см</a:t>
                      </a:r>
                      <a:r>
                        <a:rPr lang="en-US" sz="2800" dirty="0">
                          <a:effectLst/>
                        </a:rPr>
                        <a:t>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170,9 ± 6,6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157,8 ± 6,3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161,2 ± 8,6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&lt;10</a:t>
                      </a:r>
                      <a:r>
                        <a:rPr lang="en-US" sz="2800" baseline="30000" dirty="0">
                          <a:effectLst/>
                        </a:rPr>
                        <a:t>-6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Вес (кг)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80,0 ± 13,5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73</a:t>
                      </a:r>
                      <a:r>
                        <a:rPr lang="en-US" sz="2800" dirty="0">
                          <a:effectLst/>
                        </a:rPr>
                        <a:t>,3 ± 13,2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75,0 ± 13,6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&lt;10</a:t>
                      </a:r>
                      <a:r>
                        <a:rPr lang="en-US" sz="2800" baseline="30000" dirty="0">
                          <a:effectLst/>
                        </a:rPr>
                        <a:t>-6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ИМТ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27,3 ± 4,1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29,4 ± 4,9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28,9 ± 4,8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10</a:t>
                      </a:r>
                      <a:r>
                        <a:rPr lang="en-US" sz="2800" baseline="30000" dirty="0">
                          <a:effectLst/>
                        </a:rPr>
                        <a:t>-6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СД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140,9 ± 20,7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141,7 ± 21,9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141,5 ± 21,6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0,695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ДД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80,2 ± 12,8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79,3 ± 12,1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79,6 ± 12,3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0,434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ЧСС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71,4 ± 10,8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72,3 ± 9,8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72,1 ± 10,1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0,326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Ур. обр. (г)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14,3 ± 3,2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13,0 ± 3,1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13,3 ± 3,1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10</a:t>
                      </a:r>
                      <a:r>
                        <a:rPr lang="en-US" sz="2800" baseline="30000" dirty="0">
                          <a:effectLst/>
                        </a:rPr>
                        <a:t>-6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9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МоСА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21,8 ± 4,2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22,2 ± 3,8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22,1 ± 3,9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0,184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505548" y="14710841"/>
            <a:ext cx="67335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Общие данные о структуре выборки</a:t>
            </a:r>
          </a:p>
          <a:p>
            <a:endParaRPr lang="ru-RU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597693" y="4482803"/>
            <a:ext cx="10720807" cy="1135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200" b="1" dirty="0"/>
              <a:t> </a:t>
            </a:r>
            <a:r>
              <a:rPr lang="ru-RU" sz="3200" b="1" dirty="0" smtClean="0"/>
              <a:t>Результаты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При </a:t>
            </a:r>
            <a:r>
              <a:rPr lang="ru-RU" sz="2800" dirty="0"/>
              <a:t>анализе вклада всех шести генотипов </a:t>
            </a:r>
            <a:r>
              <a:rPr lang="ru-RU" sz="2800" dirty="0" err="1"/>
              <a:t>ароЕ</a:t>
            </a:r>
            <a:r>
              <a:rPr lang="ru-RU" sz="2800" dirty="0"/>
              <a:t> в сферы когнитивной деятельности обнаружена только одна, близкая к статистически значимой ассоциация с доменом памяти (р=0,06).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/>
              <a:t>В результате анализа носителей аллеля ɛ2 против всех остальных не выявлено статистически значимых ассоциаций ни с одним из 8 доменов когнитивных функций.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/>
              <a:t>Для носителей аллеля ɛ4 по сравнению со всеми остальными генотипами показаны две ассоциации: с памятью (р=0,017) и зрительно-конструктивными навыками (р=0,0289).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/>
              <a:t>В ходе сравнения гомозигот ɛ3/ɛ3 против носителей всех остальных не обнаружено статистически значимых ассоциаций.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/>
              <a:t>Также не показано статистически значимых ассоциаций для гомозигот ɛ3/ɛ3 относительно носителей аллеля ɛ2.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/>
              <a:t>Две наиболее высоко статистически значимые ассоциации выявлены для генотипа ɛ3/ɛ3 в сравнении с носителями аллеля  ɛ4. Это домены памяти (р=0,002) и зрительно-конструктивных навыков (р=0,007).</a:t>
            </a:r>
          </a:p>
          <a:p>
            <a:r>
              <a:rPr lang="ru-RU" sz="2800" dirty="0"/>
              <a:t>Следовательно, носительство аллея ɛ4 вызывает негативный эффект на память и зрительно-конструкторские  </a:t>
            </a:r>
            <a:r>
              <a:rPr lang="ru-RU" sz="2800" dirty="0" smtClean="0"/>
              <a:t>навыки у пожилых людей. </a:t>
            </a:r>
            <a:r>
              <a:rPr lang="ru-RU" sz="2800" dirty="0"/>
              <a:t>Более подробно влияние аллеля ɛ4 обсуждено в </a:t>
            </a:r>
            <a:r>
              <a:rPr lang="ru-RU" sz="2800" dirty="0" smtClean="0"/>
              <a:t>работе [Марусин А.В. с  </a:t>
            </a:r>
            <a:r>
              <a:rPr lang="ru-RU" sz="2800" dirty="0" err="1" smtClean="0"/>
              <a:t>соавт</a:t>
            </a:r>
            <a:r>
              <a:rPr lang="ru-RU" sz="2800" dirty="0" smtClean="0"/>
              <a:t>., 2018 г. в «Мед. генетика»]. Там </a:t>
            </a:r>
            <a:r>
              <a:rPr lang="ru-RU" sz="2800" dirty="0"/>
              <a:t>также приведены частоты аллелей, генотипов и белковых </a:t>
            </a:r>
            <a:r>
              <a:rPr lang="ru-RU" sz="2800" dirty="0" smtClean="0"/>
              <a:t>гаплотипов. </a:t>
            </a:r>
            <a:r>
              <a:rPr lang="ru-RU" sz="2800" dirty="0"/>
              <a:t>В обзоре </a:t>
            </a:r>
            <a:r>
              <a:rPr lang="ru-RU" sz="2800" dirty="0" err="1"/>
              <a:t>Smith</a:t>
            </a:r>
            <a:r>
              <a:rPr lang="ru-RU" sz="2800" dirty="0"/>
              <a:t> C.J. </a:t>
            </a:r>
            <a:r>
              <a:rPr lang="en-US" sz="2800" dirty="0"/>
              <a:t>et al</a:t>
            </a:r>
            <a:r>
              <a:rPr lang="ru-RU" sz="2800" dirty="0"/>
              <a:t>. (2019) связывают предполагаемые преимущества </a:t>
            </a:r>
            <a:r>
              <a:rPr lang="ru-RU" sz="2800" dirty="0" smtClean="0"/>
              <a:t>выживания молодых </a:t>
            </a:r>
            <a:r>
              <a:rPr lang="ru-RU" sz="2800" dirty="0"/>
              <a:t>носителей аполипопротеина ɛ4 с повышенным нервным </a:t>
            </a:r>
            <a:r>
              <a:rPr lang="ru-RU" sz="2800" dirty="0" smtClean="0"/>
              <a:t>стрессом.</a:t>
            </a:r>
            <a:endParaRPr lang="ru-RU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6597693" y="16292115"/>
            <a:ext cx="108831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rgbClr val="FF0000"/>
                </a:solidFill>
              </a:rPr>
              <a:t>Заключение </a:t>
            </a:r>
          </a:p>
          <a:p>
            <a:r>
              <a:rPr lang="ru-RU" sz="3000" dirty="0">
                <a:solidFill>
                  <a:srgbClr val="FF0000"/>
                </a:solidFill>
              </a:rPr>
              <a:t>Таким образом, наиболее значительный вклад в снижение когнитивных сфер памяти и зрительно конструктивных навыков оказывают гомозиготные и гетерозиготные носители аллеля ɛ4. Возможно, обнаруженные ассоциации обуславливают общую генетическую природу наследования болезни Альцгеймера, психических расстройств, деменции и интеллекта у пожилых людей.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8452405" y="4923546"/>
            <a:ext cx="8145288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Анализ восьми доменов МоСА с генетической </a:t>
            </a:r>
            <a:r>
              <a:rPr lang="ru-RU" sz="2800" dirty="0" smtClean="0"/>
              <a:t>изменчивостью </a:t>
            </a:r>
            <a:r>
              <a:rPr lang="ru-RU" sz="2800" dirty="0"/>
              <a:t>выполнен непараметрическим методом Краскела-Уоллиса. В качестве зависимой переменной использовано значение баллов для каждого домена, а в качестве независимой качественной переменной белковые генотипы </a:t>
            </a:r>
            <a:r>
              <a:rPr lang="ru-RU" sz="2800" dirty="0" err="1"/>
              <a:t>ароЕ</a:t>
            </a:r>
            <a:r>
              <a:rPr lang="ru-RU" sz="2800" dirty="0"/>
              <a:t>.</a:t>
            </a:r>
          </a:p>
          <a:p>
            <a:endParaRPr lang="ru-RU" sz="2800" dirty="0"/>
          </a:p>
          <a:p>
            <a:r>
              <a:rPr lang="ru-RU" sz="2800" dirty="0"/>
              <a:t>Выделение ДНК проводили фенол-хлороформным методом. Генотипирование осуществлено методом ПЦР в режиме реального времени с помощью </a:t>
            </a:r>
            <a:r>
              <a:rPr lang="ru-RU" sz="2800" dirty="0" err="1"/>
              <a:t>TaqMan</a:t>
            </a:r>
            <a:r>
              <a:rPr lang="ru-RU" sz="2800" dirty="0"/>
              <a:t> проб фирмы </a:t>
            </a:r>
            <a:r>
              <a:rPr lang="ru-RU" sz="2800" dirty="0" err="1"/>
              <a:t>Applied</a:t>
            </a:r>
            <a:r>
              <a:rPr lang="ru-RU" sz="2800" dirty="0"/>
              <a:t> </a:t>
            </a:r>
            <a:r>
              <a:rPr lang="ru-RU" sz="2800" dirty="0" err="1"/>
              <a:t>Biosystems</a:t>
            </a:r>
            <a:r>
              <a:rPr lang="ru-RU" sz="2800" dirty="0"/>
              <a:t> (США) по протоколу производителя.</a:t>
            </a:r>
          </a:p>
          <a:p>
            <a:endParaRPr lang="ru-RU" sz="2800" dirty="0"/>
          </a:p>
          <a:p>
            <a:r>
              <a:rPr lang="ru-RU" sz="2800" dirty="0"/>
              <a:t>Так как аллель ɛ3 наиболее распространён в популяциях человека, анализ ассоциаций белковых генотипов </a:t>
            </a:r>
            <a:r>
              <a:rPr lang="ru-RU" sz="2800" dirty="0" err="1"/>
              <a:t>ароЕ</a:t>
            </a:r>
            <a:r>
              <a:rPr lang="ru-RU" sz="2800" dirty="0"/>
              <a:t> с 8 когнитивными доменами МоСА осуществлён по 6 вариантам: все 6 возможных генотипов; носители аллеля ɛ2 против всех остальных; носители аллеля ɛ4 против всех остальных; гомозиготы ɛ3/ɛ3 против всех остальных; гомозиготы ɛ3/ɛ3 против носителей аллеля ɛ2; гомозиготы ɛ3/ɛ3 против носителей аллеля ɛ4. Расчёты проведены в пакете статистических программ «</a:t>
            </a:r>
            <a:r>
              <a:rPr lang="ru-RU" sz="2800" dirty="0" err="1"/>
              <a:t>Statistica</a:t>
            </a:r>
            <a:r>
              <a:rPr lang="ru-RU" sz="2800" dirty="0"/>
              <a:t> 6.0».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8452405" y="15852511"/>
            <a:ext cx="805288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CC"/>
                </a:solidFill>
              </a:rPr>
              <a:t>Методом </a:t>
            </a:r>
            <a:r>
              <a:rPr lang="ru-RU" sz="2800" dirty="0" err="1">
                <a:solidFill>
                  <a:srgbClr val="0000CC"/>
                </a:solidFill>
              </a:rPr>
              <a:t>изоэлектрофокусирования</a:t>
            </a:r>
            <a:r>
              <a:rPr lang="ru-RU" sz="2800" dirty="0">
                <a:solidFill>
                  <a:srgbClr val="0000CC"/>
                </a:solidFill>
              </a:rPr>
              <a:t> выявляются три </a:t>
            </a:r>
            <a:r>
              <a:rPr lang="ru-RU" sz="2800" dirty="0" err="1">
                <a:solidFill>
                  <a:srgbClr val="0000CC"/>
                </a:solidFill>
              </a:rPr>
              <a:t>изоформы</a:t>
            </a:r>
            <a:r>
              <a:rPr lang="ru-RU" sz="2800" dirty="0">
                <a:solidFill>
                  <a:srgbClr val="0000CC"/>
                </a:solidFill>
              </a:rPr>
              <a:t> </a:t>
            </a:r>
            <a:r>
              <a:rPr lang="ru-RU" sz="2800" dirty="0" err="1">
                <a:solidFill>
                  <a:srgbClr val="0000CC"/>
                </a:solidFill>
              </a:rPr>
              <a:t>ароЕ</a:t>
            </a:r>
            <a:r>
              <a:rPr lang="ru-RU" sz="2800" dirty="0">
                <a:solidFill>
                  <a:srgbClr val="0000CC"/>
                </a:solidFill>
              </a:rPr>
              <a:t>: ароЕ2, ароЕ3 и ароЕ4, которые отличаются аминокислотными заменами в положениях Cys112Arg и Arg158Cys и определяются двумя однонуклеотидными полиморфными вариантами (</a:t>
            </a:r>
            <a:r>
              <a:rPr lang="en-US" sz="2800" dirty="0">
                <a:solidFill>
                  <a:srgbClr val="0000CC"/>
                </a:solidFill>
              </a:rPr>
              <a:t>SNP</a:t>
            </a:r>
            <a:r>
              <a:rPr lang="ru-RU" sz="2800" dirty="0">
                <a:solidFill>
                  <a:srgbClr val="0000CC"/>
                </a:solidFill>
              </a:rPr>
              <a:t>) rs429358 и rs7412. </a:t>
            </a:r>
            <a:r>
              <a:rPr lang="ru-RU" sz="2800" dirty="0" err="1">
                <a:solidFill>
                  <a:srgbClr val="0000CC"/>
                </a:solidFill>
              </a:rPr>
              <a:t>Изоформы</a:t>
            </a:r>
            <a:r>
              <a:rPr lang="ru-RU" sz="2800" dirty="0">
                <a:solidFill>
                  <a:srgbClr val="0000CC"/>
                </a:solidFill>
              </a:rPr>
              <a:t> ароЕ2, -Е3 и -Е4, кодируются тремя аллелями: эпсилон 2 (ɛ2 или </a:t>
            </a:r>
            <a:r>
              <a:rPr lang="ru-RU" sz="2800" i="1" dirty="0">
                <a:solidFill>
                  <a:srgbClr val="0000CC"/>
                </a:solidFill>
              </a:rPr>
              <a:t>АРОЕ*2</a:t>
            </a:r>
            <a:r>
              <a:rPr lang="ru-RU" sz="2800" dirty="0">
                <a:solidFill>
                  <a:srgbClr val="0000CC"/>
                </a:solidFill>
              </a:rPr>
              <a:t>) Cys112/Cys158 (rs429358*</a:t>
            </a:r>
            <a:r>
              <a:rPr lang="en-US" sz="2800" dirty="0">
                <a:solidFill>
                  <a:srgbClr val="0000CC"/>
                </a:solidFill>
              </a:rPr>
              <a:t>T</a:t>
            </a:r>
            <a:r>
              <a:rPr lang="ru-RU" sz="2800" dirty="0">
                <a:solidFill>
                  <a:srgbClr val="0000CC"/>
                </a:solidFill>
              </a:rPr>
              <a:t>/rs7412*</a:t>
            </a:r>
            <a:r>
              <a:rPr lang="en-US" sz="2800" dirty="0">
                <a:solidFill>
                  <a:srgbClr val="0000CC"/>
                </a:solidFill>
              </a:rPr>
              <a:t>T</a:t>
            </a:r>
            <a:r>
              <a:rPr lang="ru-RU" sz="2800" dirty="0">
                <a:solidFill>
                  <a:srgbClr val="0000CC"/>
                </a:solidFill>
              </a:rPr>
              <a:t>); ɛ3  Cys112/Arg158 (rs429358*</a:t>
            </a:r>
            <a:r>
              <a:rPr lang="en-US" sz="2800" dirty="0">
                <a:solidFill>
                  <a:srgbClr val="0000CC"/>
                </a:solidFill>
              </a:rPr>
              <a:t>T</a:t>
            </a:r>
            <a:r>
              <a:rPr lang="ru-RU" sz="2800" dirty="0">
                <a:solidFill>
                  <a:srgbClr val="0000CC"/>
                </a:solidFill>
              </a:rPr>
              <a:t>/rs7412*</a:t>
            </a:r>
            <a:r>
              <a:rPr lang="en-US" sz="2800" dirty="0">
                <a:solidFill>
                  <a:srgbClr val="0000CC"/>
                </a:solidFill>
              </a:rPr>
              <a:t>C</a:t>
            </a:r>
            <a:r>
              <a:rPr lang="ru-RU" sz="2800" dirty="0">
                <a:solidFill>
                  <a:srgbClr val="0000CC"/>
                </a:solidFill>
              </a:rPr>
              <a:t>) и ɛ4 </a:t>
            </a:r>
            <a:r>
              <a:rPr lang="ru-RU" sz="2800" dirty="0" err="1">
                <a:solidFill>
                  <a:srgbClr val="0000CC"/>
                </a:solidFill>
              </a:rPr>
              <a:t>Arg</a:t>
            </a:r>
            <a:r>
              <a:rPr lang="ru-RU" sz="2800" dirty="0">
                <a:solidFill>
                  <a:srgbClr val="0000CC"/>
                </a:solidFill>
              </a:rPr>
              <a:t> 112/Arg158 (rs429358*С/rs7412*</a:t>
            </a:r>
            <a:r>
              <a:rPr lang="en-US" sz="2800" dirty="0">
                <a:solidFill>
                  <a:srgbClr val="0000CC"/>
                </a:solidFill>
              </a:rPr>
              <a:t>C</a:t>
            </a:r>
            <a:r>
              <a:rPr lang="ru-RU" sz="2800" dirty="0">
                <a:solidFill>
                  <a:srgbClr val="0000CC"/>
                </a:solidFill>
              </a:rPr>
              <a:t>).</a:t>
            </a:r>
            <a:endParaRPr lang="ru-RU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3869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913</Words>
  <Application>Microsoft Office PowerPoint</Application>
  <PresentationFormat>Произвольный</PresentationFormat>
  <Paragraphs>101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Марусин Андрей Викторович</dc:creator>
  <cp:lastModifiedBy>Марусин Андрей Викторович          </cp:lastModifiedBy>
  <cp:revision>16</cp:revision>
  <dcterms:created xsi:type="dcterms:W3CDTF">2021-06-23T03:55:14Z</dcterms:created>
  <dcterms:modified xsi:type="dcterms:W3CDTF">2021-06-24T10:13:06Z</dcterms:modified>
</cp:coreProperties>
</file>