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7480875" cy="21062950"/>
  <p:notesSz cx="6858000" cy="9144000"/>
  <p:defaultTextStyle>
    <a:defPPr>
      <a:defRPr lang="ru-RU"/>
    </a:defPPr>
    <a:lvl1pPr marL="0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666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5332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7999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90665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3331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5997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8663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81330" algn="l" defTabSz="3345332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60" autoAdjust="0"/>
  </p:normalViewPr>
  <p:slideViewPr>
    <p:cSldViewPr>
      <p:cViewPr>
        <p:scale>
          <a:sx n="40" d="100"/>
          <a:sy n="40" d="100"/>
        </p:scale>
        <p:origin x="1374" y="2196"/>
      </p:cViewPr>
      <p:guideLst>
        <p:guide orient="horz" pos="6634"/>
        <p:guide pos="118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DFE81-0C81-49FD-816C-1A8F38E82F81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79413" y="685800"/>
            <a:ext cx="6099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772CD-C2F0-442B-A761-D78C639CA9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1pPr>
    <a:lvl2pPr marL="1672666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2pPr>
    <a:lvl3pPr marL="3345332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3pPr>
    <a:lvl4pPr marL="5017999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4pPr>
    <a:lvl5pPr marL="6690665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5pPr>
    <a:lvl6pPr marL="8363331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6pPr>
    <a:lvl7pPr marL="10035997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7pPr>
    <a:lvl8pPr marL="11708663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8pPr>
    <a:lvl9pPr marL="13381330" algn="l" defTabSz="3345332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772CD-C2F0-442B-A761-D78C639CA9F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11066" y="6543168"/>
            <a:ext cx="31858744" cy="451488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22131" y="11935672"/>
            <a:ext cx="26236613" cy="53827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72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45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017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69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363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035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708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381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3EE4-A970-4CE6-9C21-5C00E36E2AF6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3FFE-486E-47C3-8392-E05C5A7EE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3EE4-A970-4CE6-9C21-5C00E36E2AF6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3FFE-486E-47C3-8392-E05C5A7EE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7173634" y="843496"/>
            <a:ext cx="8433197" cy="1797176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74044" y="843496"/>
            <a:ext cx="24674909" cy="179717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3EE4-A970-4CE6-9C21-5C00E36E2AF6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3FFE-486E-47C3-8392-E05C5A7EE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3EE4-A970-4CE6-9C21-5C00E36E2AF6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3FFE-486E-47C3-8392-E05C5A7EE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0731" y="13534897"/>
            <a:ext cx="31858744" cy="4183336"/>
          </a:xfrm>
        </p:spPr>
        <p:txBody>
          <a:bodyPr anchor="t"/>
          <a:lstStyle>
            <a:lvl1pPr algn="l">
              <a:defRPr sz="1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60731" y="8927378"/>
            <a:ext cx="31858744" cy="4607519"/>
          </a:xfrm>
        </p:spPr>
        <p:txBody>
          <a:bodyPr anchor="b"/>
          <a:lstStyle>
            <a:lvl1pPr marL="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1pPr>
            <a:lvl2pPr marL="167266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345332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3pPr>
            <a:lvl4pPr marL="5017999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4pPr>
            <a:lvl5pPr marL="6690665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5pPr>
            <a:lvl6pPr marL="8363331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6pPr>
            <a:lvl7pPr marL="10035997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7pPr>
            <a:lvl8pPr marL="11708663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8pPr>
            <a:lvl9pPr marL="13381330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3EE4-A970-4CE6-9C21-5C00E36E2AF6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3FFE-486E-47C3-8392-E05C5A7EE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74044" y="4914690"/>
            <a:ext cx="16554053" cy="13900573"/>
          </a:xfrm>
        </p:spPr>
        <p:txBody>
          <a:bodyPr/>
          <a:lstStyle>
            <a:lvl1pPr>
              <a:defRPr sz="10200"/>
            </a:lvl1pPr>
            <a:lvl2pPr>
              <a:defRPr sz="8800"/>
            </a:lvl2pPr>
            <a:lvl3pPr>
              <a:defRPr sz="73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9052778" y="4914690"/>
            <a:ext cx="16554053" cy="13900573"/>
          </a:xfrm>
        </p:spPr>
        <p:txBody>
          <a:bodyPr/>
          <a:lstStyle>
            <a:lvl1pPr>
              <a:defRPr sz="10200"/>
            </a:lvl1pPr>
            <a:lvl2pPr>
              <a:defRPr sz="8800"/>
            </a:lvl2pPr>
            <a:lvl3pPr>
              <a:defRPr sz="73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3EE4-A970-4CE6-9C21-5C00E36E2AF6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3FFE-486E-47C3-8392-E05C5A7EE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4044" y="4714787"/>
            <a:ext cx="16560562" cy="1964899"/>
          </a:xfrm>
        </p:spPr>
        <p:txBody>
          <a:bodyPr anchor="b"/>
          <a:lstStyle>
            <a:lvl1pPr marL="0" indent="0">
              <a:buNone/>
              <a:defRPr sz="8800" b="1"/>
            </a:lvl1pPr>
            <a:lvl2pPr marL="1672666" indent="0">
              <a:buNone/>
              <a:defRPr sz="7300" b="1"/>
            </a:lvl2pPr>
            <a:lvl3pPr marL="3345332" indent="0">
              <a:buNone/>
              <a:defRPr sz="6600" b="1"/>
            </a:lvl3pPr>
            <a:lvl4pPr marL="5017999" indent="0">
              <a:buNone/>
              <a:defRPr sz="5900" b="1"/>
            </a:lvl4pPr>
            <a:lvl5pPr marL="6690665" indent="0">
              <a:buNone/>
              <a:defRPr sz="5900" b="1"/>
            </a:lvl5pPr>
            <a:lvl6pPr marL="8363331" indent="0">
              <a:buNone/>
              <a:defRPr sz="5900" b="1"/>
            </a:lvl6pPr>
            <a:lvl7pPr marL="10035997" indent="0">
              <a:buNone/>
              <a:defRPr sz="5900" b="1"/>
            </a:lvl7pPr>
            <a:lvl8pPr marL="11708663" indent="0">
              <a:buNone/>
              <a:defRPr sz="5900" b="1"/>
            </a:lvl8pPr>
            <a:lvl9pPr marL="13381330" indent="0">
              <a:buNone/>
              <a:defRPr sz="5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874044" y="6679686"/>
            <a:ext cx="16560562" cy="12135576"/>
          </a:xfrm>
        </p:spPr>
        <p:txBody>
          <a:bodyPr/>
          <a:lstStyle>
            <a:lvl1pPr>
              <a:defRPr sz="8800"/>
            </a:lvl1pPr>
            <a:lvl2pPr>
              <a:defRPr sz="73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9039766" y="4714787"/>
            <a:ext cx="16567067" cy="1964899"/>
          </a:xfrm>
        </p:spPr>
        <p:txBody>
          <a:bodyPr anchor="b"/>
          <a:lstStyle>
            <a:lvl1pPr marL="0" indent="0">
              <a:buNone/>
              <a:defRPr sz="8800" b="1"/>
            </a:lvl1pPr>
            <a:lvl2pPr marL="1672666" indent="0">
              <a:buNone/>
              <a:defRPr sz="7300" b="1"/>
            </a:lvl2pPr>
            <a:lvl3pPr marL="3345332" indent="0">
              <a:buNone/>
              <a:defRPr sz="6600" b="1"/>
            </a:lvl3pPr>
            <a:lvl4pPr marL="5017999" indent="0">
              <a:buNone/>
              <a:defRPr sz="5900" b="1"/>
            </a:lvl4pPr>
            <a:lvl5pPr marL="6690665" indent="0">
              <a:buNone/>
              <a:defRPr sz="5900" b="1"/>
            </a:lvl5pPr>
            <a:lvl6pPr marL="8363331" indent="0">
              <a:buNone/>
              <a:defRPr sz="5900" b="1"/>
            </a:lvl6pPr>
            <a:lvl7pPr marL="10035997" indent="0">
              <a:buNone/>
              <a:defRPr sz="5900" b="1"/>
            </a:lvl7pPr>
            <a:lvl8pPr marL="11708663" indent="0">
              <a:buNone/>
              <a:defRPr sz="5900" b="1"/>
            </a:lvl8pPr>
            <a:lvl9pPr marL="13381330" indent="0">
              <a:buNone/>
              <a:defRPr sz="5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9039766" y="6679686"/>
            <a:ext cx="16567067" cy="12135576"/>
          </a:xfrm>
        </p:spPr>
        <p:txBody>
          <a:bodyPr/>
          <a:lstStyle>
            <a:lvl1pPr>
              <a:defRPr sz="8800"/>
            </a:lvl1pPr>
            <a:lvl2pPr>
              <a:defRPr sz="73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3EE4-A970-4CE6-9C21-5C00E36E2AF6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3FFE-486E-47C3-8392-E05C5A7EE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3EE4-A970-4CE6-9C21-5C00E36E2AF6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3FFE-486E-47C3-8392-E05C5A7EE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3EE4-A970-4CE6-9C21-5C00E36E2AF6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3FFE-486E-47C3-8392-E05C5A7EE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46" y="838617"/>
            <a:ext cx="12330950" cy="3569000"/>
          </a:xfrm>
        </p:spPr>
        <p:txBody>
          <a:bodyPr anchor="b"/>
          <a:lstStyle>
            <a:lvl1pPr algn="l">
              <a:defRPr sz="7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53981" y="838619"/>
            <a:ext cx="20952850" cy="17976644"/>
          </a:xfrm>
        </p:spPr>
        <p:txBody>
          <a:bodyPr/>
          <a:lstStyle>
            <a:lvl1pPr>
              <a:defRPr sz="11700"/>
            </a:lvl1pPr>
            <a:lvl2pPr>
              <a:defRPr sz="10200"/>
            </a:lvl2pPr>
            <a:lvl3pPr>
              <a:defRPr sz="88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74046" y="4407619"/>
            <a:ext cx="12330950" cy="14407644"/>
          </a:xfrm>
        </p:spPr>
        <p:txBody>
          <a:bodyPr/>
          <a:lstStyle>
            <a:lvl1pPr marL="0" indent="0">
              <a:buNone/>
              <a:defRPr sz="5100"/>
            </a:lvl1pPr>
            <a:lvl2pPr marL="1672666" indent="0">
              <a:buNone/>
              <a:defRPr sz="4400"/>
            </a:lvl2pPr>
            <a:lvl3pPr marL="3345332" indent="0">
              <a:buNone/>
              <a:defRPr sz="3700"/>
            </a:lvl3pPr>
            <a:lvl4pPr marL="5017999" indent="0">
              <a:buNone/>
              <a:defRPr sz="3300"/>
            </a:lvl4pPr>
            <a:lvl5pPr marL="6690665" indent="0">
              <a:buNone/>
              <a:defRPr sz="3300"/>
            </a:lvl5pPr>
            <a:lvl6pPr marL="8363331" indent="0">
              <a:buNone/>
              <a:defRPr sz="3300"/>
            </a:lvl6pPr>
            <a:lvl7pPr marL="10035997" indent="0">
              <a:buNone/>
              <a:defRPr sz="3300"/>
            </a:lvl7pPr>
            <a:lvl8pPr marL="11708663" indent="0">
              <a:buNone/>
              <a:defRPr sz="3300"/>
            </a:lvl8pPr>
            <a:lvl9pPr marL="13381330" indent="0">
              <a:buNone/>
              <a:defRPr sz="3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3EE4-A970-4CE6-9C21-5C00E36E2AF6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3FFE-486E-47C3-8392-E05C5A7EE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6514" y="14744065"/>
            <a:ext cx="22488525" cy="1740620"/>
          </a:xfrm>
        </p:spPr>
        <p:txBody>
          <a:bodyPr anchor="b"/>
          <a:lstStyle>
            <a:lvl1pPr algn="l">
              <a:defRPr sz="7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346514" y="1882014"/>
            <a:ext cx="22488525" cy="12637770"/>
          </a:xfrm>
        </p:spPr>
        <p:txBody>
          <a:bodyPr/>
          <a:lstStyle>
            <a:lvl1pPr marL="0" indent="0">
              <a:buNone/>
              <a:defRPr sz="11700"/>
            </a:lvl1pPr>
            <a:lvl2pPr marL="1672666" indent="0">
              <a:buNone/>
              <a:defRPr sz="10200"/>
            </a:lvl2pPr>
            <a:lvl3pPr marL="3345332" indent="0">
              <a:buNone/>
              <a:defRPr sz="8800"/>
            </a:lvl3pPr>
            <a:lvl4pPr marL="5017999" indent="0">
              <a:buNone/>
              <a:defRPr sz="7300"/>
            </a:lvl4pPr>
            <a:lvl5pPr marL="6690665" indent="0">
              <a:buNone/>
              <a:defRPr sz="7300"/>
            </a:lvl5pPr>
            <a:lvl6pPr marL="8363331" indent="0">
              <a:buNone/>
              <a:defRPr sz="7300"/>
            </a:lvl6pPr>
            <a:lvl7pPr marL="10035997" indent="0">
              <a:buNone/>
              <a:defRPr sz="7300"/>
            </a:lvl7pPr>
            <a:lvl8pPr marL="11708663" indent="0">
              <a:buNone/>
              <a:defRPr sz="7300"/>
            </a:lvl8pPr>
            <a:lvl9pPr marL="13381330" indent="0">
              <a:buNone/>
              <a:defRPr sz="7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46514" y="16484685"/>
            <a:ext cx="22488525" cy="2471970"/>
          </a:xfrm>
        </p:spPr>
        <p:txBody>
          <a:bodyPr/>
          <a:lstStyle>
            <a:lvl1pPr marL="0" indent="0">
              <a:buNone/>
              <a:defRPr sz="5100"/>
            </a:lvl1pPr>
            <a:lvl2pPr marL="1672666" indent="0">
              <a:buNone/>
              <a:defRPr sz="4400"/>
            </a:lvl2pPr>
            <a:lvl3pPr marL="3345332" indent="0">
              <a:buNone/>
              <a:defRPr sz="3700"/>
            </a:lvl3pPr>
            <a:lvl4pPr marL="5017999" indent="0">
              <a:buNone/>
              <a:defRPr sz="3300"/>
            </a:lvl4pPr>
            <a:lvl5pPr marL="6690665" indent="0">
              <a:buNone/>
              <a:defRPr sz="3300"/>
            </a:lvl5pPr>
            <a:lvl6pPr marL="8363331" indent="0">
              <a:buNone/>
              <a:defRPr sz="3300"/>
            </a:lvl6pPr>
            <a:lvl7pPr marL="10035997" indent="0">
              <a:buNone/>
              <a:defRPr sz="3300"/>
            </a:lvl7pPr>
            <a:lvl8pPr marL="11708663" indent="0">
              <a:buNone/>
              <a:defRPr sz="3300"/>
            </a:lvl8pPr>
            <a:lvl9pPr marL="13381330" indent="0">
              <a:buNone/>
              <a:defRPr sz="3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3EE4-A970-4CE6-9C21-5C00E36E2AF6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3FFE-486E-47C3-8392-E05C5A7EE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44" y="843495"/>
            <a:ext cx="33732788" cy="3510492"/>
          </a:xfrm>
          <a:prstGeom prst="rect">
            <a:avLst/>
          </a:prstGeom>
        </p:spPr>
        <p:txBody>
          <a:bodyPr vert="horz" lIns="334533" tIns="167267" rIns="334533" bIns="16726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4044" y="4914690"/>
            <a:ext cx="33732788" cy="13900573"/>
          </a:xfrm>
          <a:prstGeom prst="rect">
            <a:avLst/>
          </a:prstGeom>
        </p:spPr>
        <p:txBody>
          <a:bodyPr vert="horz" lIns="334533" tIns="167267" rIns="334533" bIns="16726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874044" y="19522236"/>
            <a:ext cx="8745538" cy="1121407"/>
          </a:xfrm>
          <a:prstGeom prst="rect">
            <a:avLst/>
          </a:prstGeom>
        </p:spPr>
        <p:txBody>
          <a:bodyPr vert="horz" lIns="334533" tIns="167267" rIns="334533" bIns="167267" rtlCol="0" anchor="ctr"/>
          <a:lstStyle>
            <a:lvl1pPr algn="l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73EE4-A970-4CE6-9C21-5C00E36E2AF6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805966" y="19522236"/>
            <a:ext cx="11868944" cy="1121407"/>
          </a:xfrm>
          <a:prstGeom prst="rect">
            <a:avLst/>
          </a:prstGeom>
        </p:spPr>
        <p:txBody>
          <a:bodyPr vert="horz" lIns="334533" tIns="167267" rIns="334533" bIns="167267" rtlCol="0" anchor="ctr"/>
          <a:lstStyle>
            <a:lvl1pPr algn="ct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6861294" y="19522236"/>
            <a:ext cx="8745538" cy="1121407"/>
          </a:xfrm>
          <a:prstGeom prst="rect">
            <a:avLst/>
          </a:prstGeom>
        </p:spPr>
        <p:txBody>
          <a:bodyPr vert="horz" lIns="334533" tIns="167267" rIns="334533" bIns="167267" rtlCol="0" anchor="ctr"/>
          <a:lstStyle>
            <a:lvl1pPr algn="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73FFE-486E-47C3-8392-E05C5A7EE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345332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500" indent="-1254500" algn="l" defTabSz="3345332" rtl="0" eaLnBrk="1" latinLnBrk="0" hangingPunct="1">
        <a:spcBef>
          <a:spcPct val="20000"/>
        </a:spcBef>
        <a:buFont typeface="Arial" pitchFamily="34" charset="0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8083" indent="-1045416" algn="l" defTabSz="3345332" rtl="0" eaLnBrk="1" latinLnBrk="0" hangingPunct="1">
        <a:spcBef>
          <a:spcPct val="20000"/>
        </a:spcBef>
        <a:buFont typeface="Arial" pitchFamily="34" charset="0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1666" indent="-836333" algn="l" defTabSz="3345332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4332" indent="-836333" algn="l" defTabSz="3345332" rtl="0" eaLnBrk="1" latinLnBrk="0" hangingPunct="1">
        <a:spcBef>
          <a:spcPct val="20000"/>
        </a:spcBef>
        <a:buFont typeface="Arial" pitchFamily="34" charset="0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6998" indent="-836333" algn="l" defTabSz="3345332" rtl="0" eaLnBrk="1" latinLnBrk="0" hangingPunct="1">
        <a:spcBef>
          <a:spcPct val="20000"/>
        </a:spcBef>
        <a:buFont typeface="Arial" pitchFamily="34" charset="0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9664" indent="-836333" algn="l" defTabSz="3345332" rtl="0" eaLnBrk="1" latinLnBrk="0" hangingPunct="1">
        <a:spcBef>
          <a:spcPct val="20000"/>
        </a:spcBef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72330" indent="-836333" algn="l" defTabSz="3345332" rtl="0" eaLnBrk="1" latinLnBrk="0" hangingPunct="1">
        <a:spcBef>
          <a:spcPct val="20000"/>
        </a:spcBef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4997" indent="-836333" algn="l" defTabSz="3345332" rtl="0" eaLnBrk="1" latinLnBrk="0" hangingPunct="1">
        <a:spcBef>
          <a:spcPct val="20000"/>
        </a:spcBef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7663" indent="-836333" algn="l" defTabSz="3345332" rtl="0" eaLnBrk="1" latinLnBrk="0" hangingPunct="1">
        <a:spcBef>
          <a:spcPct val="20000"/>
        </a:spcBef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666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5332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7999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90665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3331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5997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8663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81330" algn="l" defTabSz="3345332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8803333" y="234332"/>
            <a:ext cx="27291032" cy="3456384"/>
          </a:xfrm>
          <a:prstGeom prst="round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4533" tIns="167267" rIns="334533" bIns="167267" rtlCol="0" anchor="ctr"/>
          <a:lstStyle/>
          <a:p>
            <a:pPr algn="ctr"/>
            <a:endParaRPr lang="ru-RU" sz="6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Клиническое </a:t>
            </a:r>
            <a:r>
              <a: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наблюдение системного порока развития головного мозга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обусловленного мутацией гена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TUBB3</a:t>
            </a:r>
          </a:p>
          <a:p>
            <a:pPr algn="ctr"/>
            <a:endParaRPr lang="ru-RU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Зобикова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О.Л., Наумчик И.В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Государственное учреждение «Республиканский научно-практический центр «Мать и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дитя», Беларусь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г. Минск, ул. Орловская 66,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220053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финансирования государственный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лог.jpg"/>
          <p:cNvPicPr>
            <a:picLocks noChangeAspect="1"/>
          </p:cNvPicPr>
          <p:nvPr/>
        </p:nvPicPr>
        <p:blipFill>
          <a:blip r:embed="rId3" cstate="print"/>
          <a:srcRect r="1526" b="24394"/>
          <a:stretch>
            <a:fillRect/>
          </a:stretch>
        </p:blipFill>
        <p:spPr>
          <a:xfrm>
            <a:off x="1170485" y="162323"/>
            <a:ext cx="6989473" cy="3384376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7" name="Скругленный прямоугольник 6"/>
          <p:cNvSpPr/>
          <p:nvPr/>
        </p:nvSpPr>
        <p:spPr>
          <a:xfrm>
            <a:off x="594421" y="16220107"/>
            <a:ext cx="10225136" cy="4464496"/>
          </a:xfrm>
          <a:prstGeom prst="round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4533" tIns="167267" rIns="334533" bIns="167267" rtlCol="0" anchor="ctr"/>
          <a:lstStyle/>
          <a:p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МАТЕРИАЛЫ И МЕТОДЫ</a:t>
            </a:r>
          </a:p>
          <a:p>
            <a:pPr algn="ctr"/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Диагноз устанавливался на основании данных клинического осмотра пробанда и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 родителей, генеалогического анализа родословной, результатов магнитно-резонансной томографии головного мозга и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секвенирования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экзома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методом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NGS.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Валидация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выявленных нуклеотидных замен и анализ сегрегации  патологии проводились с использование метода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секвенирования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Сенгеру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891565" y="3834731"/>
            <a:ext cx="20954328" cy="13105456"/>
          </a:xfrm>
          <a:prstGeom prst="round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4533" tIns="167267" rIns="334533" bIns="167267" rtlCol="0" anchor="ctr"/>
          <a:lstStyle/>
          <a:p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И ОБСУЖДЕНИЕ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Генеалогический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анамнез семьи не отягощен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Родители – здоровы.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Пробанд –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мальчик от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самопроизвольной беременности, осложнившейся острым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пиелонефритом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триместре беременности и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требовавшим назначения антибактериальной терапии (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цефазолин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По данным комбинированного скрининга 1 триместра и ультразвукового (УЗ) скрининга 2 триместра патологии не выявлено. При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УЗ-исследовании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плода в сроке 32 недели гестации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диагностирован порок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развития ЦНС: аномалия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Денди-Уокера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агенезия мозолистого тела. Беременность завершилась преждевременными родами в сроке 35 недель гестации через естественные родовые пути. Антропометрические показатели ребенка при рождении соответствовали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гестационному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возрасту, оценка по шкале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Апгар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8/ИВЛ. Ранний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неонатальный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период требовал реанимационных мероприятий из-за развившейся двусторонней пневмонии, обусловленной внутриутробным инфицированием.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возрасте 1,5 месяцев развились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тонико-клонические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судороги. 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Медико-генетическое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консультирование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семьи проведено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возрасте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 6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месяцев.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физического развития при осмотре: масса – 7600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длина тела – 67 см, окружность груди – 45,1 см, окружность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головы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39,2 (– 3,68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большой родничок 1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см. Отмечалась выраженная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задержка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психо-речевого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моторного развития: зрительный контакт слабый, взгляд не фиксировал, не улыбался, не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гулил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игрушкой не интересовался, мышечный тонус с формирующимся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тетрапарезом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голову удерживал кратковременно, не переворачивался, не группировался при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тракции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руки, определялось сходящееся косоглазие.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данным магнитно-резонансной томографии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головного мозга подтвержден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порок развития ЦНС, установленный пренатально: аномалия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Денди-Уокера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агенезия мозолистого тела, признаки кортикальной дисплазии. По результатам УЗ-исследования органов брюшной полости и сердца диагностированы неполное удвоение левой почки и множественные малые дефекты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межпредсердной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межжелудочковой перегородок сердца.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Кариотип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 –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46,ХУ.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результатам полного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секвенирования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экзома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пробанда установлено гетерозиготное носительство патогенной мутации с.533C&gt;T (p.Thr178Met) гена TUBB3.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Секвенирование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Сенгеру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подтвердило наличие мутации у ребенка и ее отсутствие у родителей. В литературе представлено единственное наблюдение пациента с гетерозиготным носительством аналогичной мутации, возникшей спорадически. У девочки описаны микроцефалия,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неонатальная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эпилепсия, спастическая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тетраплегия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разнонаправленный нистагм,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кортикальная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дисплазия, гипоплазия ствола мозга и червя, полушарий мозжечка, агенезия мозолистого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тела.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Спектр </a:t>
            </a:r>
            <a:r>
              <a:rPr lang="ru-RU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пороков </a:t>
            </a: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ЦНС,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выявленных у нашего пробанда и пациента, представленного в литературе, идентичен. В нашем наблюдении дополнительно диагностированы пороки почек, характерные для «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цилиопатий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и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септальные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дефекты сердца. Таким образом, наш случай подтверждает патогенность мутации с.533C&gt;T (p.Thr178Met) гена TUBB3.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2413" y="3978747"/>
            <a:ext cx="10009112" cy="11953328"/>
          </a:xfrm>
          <a:prstGeom prst="round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4533" tIns="167267" rIns="334533" bIns="167267" rtlCol="0" anchor="ctr"/>
          <a:lstStyle/>
          <a:p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ВВЕДЕНИЕ</a:t>
            </a:r>
          </a:p>
          <a:p>
            <a:pPr algn="ctr"/>
            <a:endParaRPr lang="ru-RU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Пороки центральной нервной системы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(ЦНС) вносят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существенный вклад в структуру перинатальной, младенческой смертности и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инвалидизации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пациентов.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Современные методы молекулярной диагностики позволяют определить вклад наследственных факторов в формирование аномалий развития ЦНС. На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сегодняшний день доказана важная роль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цитоскелета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частности микротрубочек, обеспечивающего нормальное развитие структур нервной системы. Микротрубочки представляют собой полимеры, собранные из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гетеродимеров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тубулина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Они содержат несколько различных типов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α-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β-тубулина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которые кодируются отдельными генами. При участии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β-тубулина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происходит рост аксонов и дендритов, также он способствует функционированию транспортных внутриклеточных белков, обеспечивая их прикрепление к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микротрубочкам. Ген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TUBB3 кодирует один из белков семейства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β-тубулина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 класса,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экспрессируется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преимущественно в нейронах и вовлечен в основные процессы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нейрогенеза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Мутации гена TUBB3 являются причиной врожденного фиброза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глазодвигательных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мышц тип 3 (OMIM#600638) и кортикальной дисплазии с другими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мальформациями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головного мозга тип 1 (OMIM#614039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107589" y="17228219"/>
            <a:ext cx="24914768" cy="3240360"/>
          </a:xfrm>
          <a:prstGeom prst="round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4533" tIns="167267" rIns="334533" bIns="167267" rtlCol="0" anchor="ctr"/>
          <a:lstStyle/>
          <a:p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ВЫВОДЫ 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Мутация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с.533C&gt;T (p.Thr178Met) гена TUBB3 приводит к формированию системного порока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головного мозга с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тяжелыми неврологическими проявлениями. Установление этиологии заболевания позволяет повысить качество и персонализировать медико-генетическое консультирование с разъяснением низкого риска повторения данного заболевания в семье. Учитывая генетическую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гетерогенность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пороков ЦНС и отсутствие специфической симптоматики, высокопроизводительное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секвенирование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является методом выбора диагностики. 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31998058" y="4986859"/>
            <a:ext cx="4945456" cy="10024794"/>
            <a:chOff x="31998058" y="4986859"/>
            <a:chExt cx="4945456" cy="10024794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4" cstate="print">
              <a:lum bright="20000"/>
            </a:blip>
            <a:srcRect l="41106" t="8657" r="27765" b="44094"/>
            <a:stretch>
              <a:fillRect/>
            </a:stretch>
          </p:blipFill>
          <p:spPr bwMode="auto">
            <a:xfrm>
              <a:off x="32349949" y="4986859"/>
              <a:ext cx="4032448" cy="3456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 l="41743" t="18644" r="32330" b="32383"/>
            <a:stretch>
              <a:fillRect/>
            </a:stretch>
          </p:blipFill>
          <p:spPr bwMode="auto">
            <a:xfrm>
              <a:off x="32303057" y="8639741"/>
              <a:ext cx="4079340" cy="435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Box 13"/>
            <p:cNvSpPr txBox="1"/>
            <p:nvPr/>
          </p:nvSpPr>
          <p:spPr>
            <a:xfrm>
              <a:off x="31998058" y="13195771"/>
              <a:ext cx="4945456" cy="1815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Рис.1. </a:t>
              </a:r>
              <a:r>
                <a:rPr lang="ru-RU" sz="2800" i="1" dirty="0" smtClean="0">
                  <a:latin typeface="Times New Roman" pitchFamily="18" charset="0"/>
                  <a:cs typeface="Times New Roman" pitchFamily="18" charset="0"/>
                </a:rPr>
                <a:t>Магнитно-резонансная  </a:t>
              </a:r>
            </a:p>
            <a:p>
              <a:pPr algn="ctr"/>
              <a:r>
                <a:rPr lang="ru-RU" sz="2800" i="1" dirty="0" smtClean="0">
                  <a:latin typeface="Times New Roman" pitchFamily="18" charset="0"/>
                  <a:cs typeface="Times New Roman" pitchFamily="18" charset="0"/>
                </a:rPr>
                <a:t>томография пациента: </a:t>
              </a:r>
            </a:p>
            <a:p>
              <a:pPr algn="ctr"/>
              <a:r>
                <a:rPr lang="ru-RU" sz="2800" i="1" dirty="0" smtClean="0">
                  <a:latin typeface="Times New Roman" pitchFamily="18" charset="0"/>
                  <a:cs typeface="Times New Roman" pitchFamily="18" charset="0"/>
                </a:rPr>
                <a:t>аномалия </a:t>
              </a:r>
              <a:r>
                <a:rPr lang="ru-RU" sz="2800" i="1" dirty="0" err="1" smtClean="0">
                  <a:latin typeface="Times New Roman" pitchFamily="18" charset="0"/>
                  <a:cs typeface="Times New Roman" pitchFamily="18" charset="0"/>
                </a:rPr>
                <a:t>Денди-Уокера</a:t>
              </a:r>
              <a:r>
                <a:rPr lang="ru-RU" sz="2800" i="1" dirty="0" smtClean="0">
                  <a:latin typeface="Times New Roman" pitchFamily="18" charset="0"/>
                  <a:cs typeface="Times New Roman" pitchFamily="18" charset="0"/>
                </a:rPr>
                <a:t> , </a:t>
              </a:r>
            </a:p>
            <a:p>
              <a:pPr algn="ctr"/>
              <a:r>
                <a:rPr lang="ru-RU" sz="2800" i="1" dirty="0" smtClean="0">
                  <a:latin typeface="Times New Roman" pitchFamily="18" charset="0"/>
                  <a:cs typeface="Times New Roman" pitchFamily="18" charset="0"/>
                </a:rPr>
                <a:t>агенезия мозолистого тела</a:t>
              </a:r>
              <a:endParaRPr lang="ru-RU" sz="28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719</Words>
  <Application>Microsoft Office PowerPoint</Application>
  <PresentationFormat>Произвольный</PresentationFormat>
  <Paragraphs>26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22</cp:revision>
  <dcterms:created xsi:type="dcterms:W3CDTF">2021-06-21T08:34:40Z</dcterms:created>
  <dcterms:modified xsi:type="dcterms:W3CDTF">2021-06-21T14:52:29Z</dcterms:modified>
</cp:coreProperties>
</file>