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8D4E80-C921-4124-A825-EE48185EAC43}" v="16" dt="2021-06-28T09:06:05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рвин Николай" userId="df3901d0c51e17d7" providerId="LiveId" clId="{928D4E80-C921-4124-A825-EE48185EAC43}"/>
    <pc:docChg chg="custSel addSld modSld">
      <pc:chgData name="Марвин Николай" userId="df3901d0c51e17d7" providerId="LiveId" clId="{928D4E80-C921-4124-A825-EE48185EAC43}" dt="2021-06-28T09:23:58.361" v="1931" actId="20577"/>
      <pc:docMkLst>
        <pc:docMk/>
      </pc:docMkLst>
      <pc:sldChg chg="addSp delSp modSp new mod">
        <pc:chgData name="Марвин Николай" userId="df3901d0c51e17d7" providerId="LiveId" clId="{928D4E80-C921-4124-A825-EE48185EAC43}" dt="2021-06-28T09:23:58.361" v="1931" actId="20577"/>
        <pc:sldMkLst>
          <pc:docMk/>
          <pc:sldMk cId="54850721" sldId="256"/>
        </pc:sldMkLst>
        <pc:spChg chg="mod">
          <ac:chgData name="Марвин Николай" userId="df3901d0c51e17d7" providerId="LiveId" clId="{928D4E80-C921-4124-A825-EE48185EAC43}" dt="2021-06-28T04:30:21.624" v="129" actId="207"/>
          <ac:spMkLst>
            <pc:docMk/>
            <pc:sldMk cId="54850721" sldId="256"/>
            <ac:spMk id="2" creationId="{A18512E8-679D-4D66-A879-9FAFD6E264D1}"/>
          </ac:spMkLst>
        </pc:spChg>
        <pc:spChg chg="mod">
          <ac:chgData name="Марвин Николай" userId="df3901d0c51e17d7" providerId="LiveId" clId="{928D4E80-C921-4124-A825-EE48185EAC43}" dt="2021-06-28T08:55:04.596" v="1708" actId="1076"/>
          <ac:spMkLst>
            <pc:docMk/>
            <pc:sldMk cId="54850721" sldId="256"/>
            <ac:spMk id="3" creationId="{F5FBC5D2-2FE0-40EC-A68D-1CB3E693CBB9}"/>
          </ac:spMkLst>
        </pc:spChg>
        <pc:spChg chg="add mod">
          <ac:chgData name="Марвин Николай" userId="df3901d0c51e17d7" providerId="LiveId" clId="{928D4E80-C921-4124-A825-EE48185EAC43}" dt="2021-06-28T09:23:58.361" v="1931" actId="20577"/>
          <ac:spMkLst>
            <pc:docMk/>
            <pc:sldMk cId="54850721" sldId="256"/>
            <ac:spMk id="5" creationId="{D8D16DD0-B72F-49E3-AB28-566CA2A08916}"/>
          </ac:spMkLst>
        </pc:spChg>
        <pc:spChg chg="add mod">
          <ac:chgData name="Марвин Николай" userId="df3901d0c51e17d7" providerId="LiveId" clId="{928D4E80-C921-4124-A825-EE48185EAC43}" dt="2021-06-28T08:55:08.859" v="1709" actId="1076"/>
          <ac:spMkLst>
            <pc:docMk/>
            <pc:sldMk cId="54850721" sldId="256"/>
            <ac:spMk id="6" creationId="{74CDD6ED-8697-4218-BBB0-577B010FB97C}"/>
          </ac:spMkLst>
        </pc:spChg>
        <pc:spChg chg="add mod">
          <ac:chgData name="Марвин Николай" userId="df3901d0c51e17d7" providerId="LiveId" clId="{928D4E80-C921-4124-A825-EE48185EAC43}" dt="2021-06-28T09:23:31.145" v="1884" actId="114"/>
          <ac:spMkLst>
            <pc:docMk/>
            <pc:sldMk cId="54850721" sldId="256"/>
            <ac:spMk id="7" creationId="{D635BCCF-A45C-4F91-9543-AF4C60DBAA65}"/>
          </ac:spMkLst>
        </pc:spChg>
        <pc:picChg chg="add del">
          <ac:chgData name="Марвин Николай" userId="df3901d0c51e17d7" providerId="LiveId" clId="{928D4E80-C921-4124-A825-EE48185EAC43}" dt="2021-06-28T04:33:35.491" v="142" actId="478"/>
          <ac:picMkLst>
            <pc:docMk/>
            <pc:sldMk cId="54850721" sldId="256"/>
            <ac:picMk id="4" creationId="{B80F888D-C802-447F-8F65-B3464E1B1737}"/>
          </ac:picMkLst>
        </pc:picChg>
        <pc:picChg chg="add del">
          <ac:chgData name="Марвин Николай" userId="df3901d0c51e17d7" providerId="LiveId" clId="{928D4E80-C921-4124-A825-EE48185EAC43}" dt="2021-06-28T04:40:26.670" v="154"/>
          <ac:picMkLst>
            <pc:docMk/>
            <pc:sldMk cId="54850721" sldId="256"/>
            <ac:picMk id="8" creationId="{63D99CEC-634D-4D90-BA62-3331D8B59A7B}"/>
          </ac:picMkLst>
        </pc:picChg>
        <pc:picChg chg="add mod">
          <ac:chgData name="Марвин Николай" userId="df3901d0c51e17d7" providerId="LiveId" clId="{928D4E80-C921-4124-A825-EE48185EAC43}" dt="2021-06-28T08:54:36.227" v="1696" actId="1076"/>
          <ac:picMkLst>
            <pc:docMk/>
            <pc:sldMk cId="54850721" sldId="256"/>
            <ac:picMk id="10" creationId="{4876FA60-D42C-4709-9BA5-518DC41CD965}"/>
          </ac:picMkLst>
        </pc:picChg>
        <pc:picChg chg="add mod">
          <ac:chgData name="Марвин Николай" userId="df3901d0c51e17d7" providerId="LiveId" clId="{928D4E80-C921-4124-A825-EE48185EAC43}" dt="2021-06-28T08:54:39.628" v="1697" actId="1076"/>
          <ac:picMkLst>
            <pc:docMk/>
            <pc:sldMk cId="54850721" sldId="256"/>
            <ac:picMk id="11" creationId="{7CB63B18-AC40-4662-8F4F-587F46DFF157}"/>
          </ac:picMkLst>
        </pc:picChg>
        <pc:picChg chg="add mod">
          <ac:chgData name="Марвин Николай" userId="df3901d0c51e17d7" providerId="LiveId" clId="{928D4E80-C921-4124-A825-EE48185EAC43}" dt="2021-06-28T08:47:26.843" v="1237" actId="1076"/>
          <ac:picMkLst>
            <pc:docMk/>
            <pc:sldMk cId="54850721" sldId="256"/>
            <ac:picMk id="13" creationId="{087ED81A-1766-444D-8649-48400C6BE8CE}"/>
          </ac:picMkLst>
        </pc:picChg>
        <pc:picChg chg="add mod">
          <ac:chgData name="Марвин Николай" userId="df3901d0c51e17d7" providerId="LiveId" clId="{928D4E80-C921-4124-A825-EE48185EAC43}" dt="2021-06-28T08:47:27.875" v="1238" actId="1076"/>
          <ac:picMkLst>
            <pc:docMk/>
            <pc:sldMk cId="54850721" sldId="256"/>
            <ac:picMk id="15" creationId="{F7F96552-4413-42FC-A50D-29715295EE0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4DF08-A810-48CA-8AE0-CFC77641FEF4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B247F-C37E-47E5-8B6F-D33507A94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370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B247F-C37E-47E5-8B6F-D33507A94ED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06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499EA-6AE9-4B7A-B2E8-6C3AB1D66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DBC0CA-5699-4FFA-BF99-B9877593EC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3F0164-6082-4776-ABE8-1166EA25F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B64F10-A9C5-4CC4-BF2C-1B077B2CE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D45826-9A7E-400F-B00E-6F531373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8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AC9A64-B76E-4BB5-9165-4A6AD39F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480A23C-9B34-4504-914D-EFEE72A6B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F8055A-15AE-44F9-A216-5D6495F66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9A3700-7DE8-4046-A6DD-897E5E9BD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53AAE8-21C3-40DE-8876-9C9975586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7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F01B3B-BF87-4049-BC64-FDBE2D13D0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107497-EF7F-4457-91C0-6D188BA63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5C83BF-F7FE-4D49-8506-6D71BBF06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C1F2DD-71E7-4951-A8AE-01BAD7AE6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4035D1-BECE-48B9-B72A-B9A03E160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80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48DE17-94C6-49CB-AEEA-A7FED182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ADD00E-46E7-4DF5-AF36-54639838F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1C8AD7-A335-4967-98FC-5F3DFA88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962297-000D-4749-909F-DDB03523D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0CF5BD-3ABE-474D-BF51-B840688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7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9991C-9690-45C4-B362-1EDBD71C9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DDECF2-5B36-493E-93D9-7EBEB3985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F6E38C-7680-4E1E-8094-FB0A492D1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9E646D-2857-4118-81F8-CD03E46C5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062E72-E82A-40F7-A4FA-A4C5A4454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71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EC2524-77CF-4717-827B-CE973EC79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0554EF-5D02-4D62-9EBA-628E54E84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D37D03-FC66-4764-8C90-B06627854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E923C9-CC5F-4C8F-8957-19C47B955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14897E-F467-4A2C-973E-DD343178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F539FA-1DE6-4DCD-A128-D79511ACA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86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FDB960-9413-40E0-A490-1A157B8D5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1BF021-1B50-4C0D-9362-56885B735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D57FD0-A123-41FF-BBAF-A9919DE27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311229-9BDF-4C10-A3CA-931E52BD7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5105857-503D-4B0D-9F67-20BD751E0A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B19CB3-B1E6-4FC2-9EEA-A92C9950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6A4DFA-6433-4C82-A4CF-FC25A1F0E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044AE5-E0FD-4E0A-9D4B-B1F94BFD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22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5491F-E85C-454E-AE1F-CAB336333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BAA9E4E-6028-4C7F-98E5-E1D53148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21B472B-DA00-40F6-A18C-24BF1F090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089A356-7BB6-4EDE-9F52-E8E43D23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6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549D36-3145-4862-80C6-9F849D5E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319CF3-D8DA-458D-B936-320712C04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7316B6-6114-44A6-86B6-13DCD0A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10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66216B-E20D-40A1-9810-BCF81C8CE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23A521-A704-4F53-A311-B1067D902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9A21D0-6C1B-4F77-AF00-7CD807F45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1FE44F-7410-4AD7-B2D1-835B275F1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DA902D-CECA-4419-9A76-74010D8B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577B51-9F2F-4F65-A4FD-E6116929E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80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52251-47B2-4089-9106-2C89C4A24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200197A-6769-475D-B168-A6A7A83E5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4B7D6A-F519-4F35-AFC8-8C87B4BE3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E409BF-666A-4400-B8B8-5B5809321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EB3E4C-3E14-4CD0-8577-7D83F6212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5A58C2-A96F-48C1-8FAE-2F4F5930C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3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2B8F53-F295-4BE1-B222-083CCB42D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25FA41-BE2B-4992-9EAF-388EF0EEB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1521EE-A204-44AE-B726-4EA00C4365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BCAE3-8B0F-4487-BA21-410648DB50C9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5E6CA8-2FC5-49C4-9A79-AD7A10BE1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57F75D-D22D-47BA-A3E3-A7846B15D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095A2-7439-48ED-AD55-A4C8392373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67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8512E8-679D-4D66-A879-9FAFD6E26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1007"/>
            <a:ext cx="9144000" cy="1308301"/>
          </a:xfrm>
        </p:spPr>
        <p:txBody>
          <a:bodyPr>
            <a:normAutofit fontScale="90000"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ПРОТЕКТОРНЫЕ СВОЙСТВА ЭКСТРАКТА ACHILLEA MILLEFOLIUM L. ОТНОСИТЕЛЬНО ТОКСИЧЕСКОГО И ГЕНОТОКСИЧЕСКОГО ВОЗДЕЙСТВИЯ ЭТОПОЗИДА НА ПРИМЕРЕ МОДЕЛЬНОГО ОБЪЕКТА DROSOPHILA MELANOGASTER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Антосюк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О.Н., Орлова В.Н. </a:t>
            </a:r>
            <a:b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Уральский федеральный университете имени первого Президента России Б.Н. Ельцина</a:t>
            </a:r>
            <a:b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b="1" dirty="0">
                <a:solidFill>
                  <a:srgbClr val="FF0000"/>
                </a:solidFill>
              </a:rPr>
            </a:b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FBC5D2-2FE0-40EC-A68D-1CB3E693C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347" y="1495859"/>
            <a:ext cx="6658947" cy="1795215"/>
          </a:xfrm>
        </p:spPr>
        <p:txBody>
          <a:bodyPr/>
          <a:lstStyle/>
          <a:p>
            <a:r>
              <a:rPr lang="ru-RU" dirty="0"/>
              <a:t>Введение</a:t>
            </a:r>
          </a:p>
          <a:p>
            <a:pPr algn="just"/>
            <a:r>
              <a:rPr lang="ru-RU" sz="1400" dirty="0"/>
              <a:t>В связи с повышенной антропогенной нагрузкой все актуальнее становится вопрос о дополнительной протекции генетического материала от разрушающего действия различного рода факторов. Среди протекторов тестируются различные вещества и соединения, в том числе активно применяются экстракты лекарственных растений. Одним из важных направлений является защита генома от негативных воздействий противоопухолевых препаратов.  </a:t>
            </a:r>
          </a:p>
          <a:p>
            <a:endParaRPr lang="ru-RU" sz="14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D16DD0-B72F-49E3-AB28-566CA2A08916}"/>
              </a:ext>
            </a:extLst>
          </p:cNvPr>
          <p:cNvSpPr txBox="1">
            <a:spLocks/>
          </p:cNvSpPr>
          <p:nvPr/>
        </p:nvSpPr>
        <p:spPr>
          <a:xfrm>
            <a:off x="9950251" y="1663966"/>
            <a:ext cx="2241749" cy="3794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Заключение</a:t>
            </a:r>
          </a:p>
          <a:p>
            <a:pPr algn="just"/>
            <a:r>
              <a:rPr lang="ru-RU" sz="1400" dirty="0"/>
              <a:t>Из трех тестируемых концентраций экстракта </a:t>
            </a:r>
            <a:r>
              <a:rPr lang="en-US" sz="1400" i="1" dirty="0"/>
              <a:t>Achillea millefolium</a:t>
            </a:r>
            <a:r>
              <a:rPr lang="en-US" sz="1400" dirty="0"/>
              <a:t> L.</a:t>
            </a:r>
            <a:r>
              <a:rPr lang="ru-RU" sz="1400" dirty="0"/>
              <a:t> наиболее целесообразно использовать в качестве предполагаемого протектора 5%, как </a:t>
            </a:r>
            <a:r>
              <a:rPr lang="ru-RU" sz="1400" dirty="0" err="1"/>
              <a:t>необладающую</a:t>
            </a:r>
            <a:r>
              <a:rPr lang="ru-RU" sz="1400" dirty="0"/>
              <a:t> токсическим и </a:t>
            </a:r>
            <a:r>
              <a:rPr lang="ru-RU" sz="1400" dirty="0" err="1"/>
              <a:t>генотоксическим</a:t>
            </a:r>
            <a:r>
              <a:rPr lang="ru-RU" sz="1400" dirty="0"/>
              <a:t> потенциалом. </a:t>
            </a: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74CDD6ED-8697-4218-BBB0-577B010FB97C}"/>
              </a:ext>
            </a:extLst>
          </p:cNvPr>
          <p:cNvSpPr txBox="1">
            <a:spLocks/>
          </p:cNvSpPr>
          <p:nvPr/>
        </p:nvSpPr>
        <p:spPr>
          <a:xfrm>
            <a:off x="6987865" y="2534164"/>
            <a:ext cx="3008837" cy="23840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Результаты</a:t>
            </a:r>
          </a:p>
          <a:p>
            <a:pPr algn="just"/>
            <a:r>
              <a:rPr lang="ru-RU" sz="1400" dirty="0"/>
              <a:t>Определили, что 5% концентрация экстракта тысячелистника снижает летальность особей при совместном применении с </a:t>
            </a:r>
            <a:r>
              <a:rPr lang="ru-RU" sz="1400" dirty="0" err="1"/>
              <a:t>этопозидом</a:t>
            </a:r>
            <a:r>
              <a:rPr lang="ru-RU" sz="1400" dirty="0"/>
              <a:t> до 33,3%. Также установили, что 10% концентрация экстракта является сама по себе </a:t>
            </a:r>
            <a:r>
              <a:rPr lang="ru-RU" sz="1400" dirty="0" err="1"/>
              <a:t>стрессогенной</a:t>
            </a:r>
            <a:r>
              <a:rPr lang="ru-RU" sz="1400" dirty="0"/>
              <a:t>, так как увеличивает летальность до 51%.</a:t>
            </a:r>
          </a:p>
          <a:p>
            <a:pPr algn="just"/>
            <a:r>
              <a:rPr lang="ru-RU" sz="1400" dirty="0"/>
              <a:t>Согласно, таблице 1 не выявили изменения частот мутаций и рекомбинаций в </a:t>
            </a:r>
            <a:r>
              <a:rPr lang="en-US" sz="1400" dirty="0"/>
              <a:t>SMART</a:t>
            </a:r>
            <a:r>
              <a:rPr lang="ru-RU" sz="1400" dirty="0"/>
              <a:t> анализе, </a:t>
            </a:r>
          </a:p>
          <a:p>
            <a:endParaRPr lang="ru-RU" sz="1400" dirty="0"/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D635BCCF-A45C-4F91-9543-AF4C60DBAA65}"/>
              </a:ext>
            </a:extLst>
          </p:cNvPr>
          <p:cNvSpPr txBox="1">
            <a:spLocks/>
          </p:cNvSpPr>
          <p:nvPr/>
        </p:nvSpPr>
        <p:spPr>
          <a:xfrm>
            <a:off x="376426" y="3506309"/>
            <a:ext cx="3483587" cy="333239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400" b="1" dirty="0"/>
              <a:t>Методы</a:t>
            </a:r>
          </a:p>
          <a:p>
            <a:pPr algn="just"/>
            <a:r>
              <a:rPr lang="ru-RU" sz="5600" dirty="0"/>
              <a:t>В работе тестировали экстракт </a:t>
            </a:r>
            <a:r>
              <a:rPr lang="en-US" sz="5600" i="1" dirty="0"/>
              <a:t>Achillea millefolium</a:t>
            </a:r>
            <a:r>
              <a:rPr lang="en-US" sz="5600" dirty="0"/>
              <a:t> L. </a:t>
            </a:r>
            <a:r>
              <a:rPr lang="ru-RU" sz="5600" dirty="0"/>
              <a:t>В концентрациях 5%, 7,5% и 10% относительно негативного воздействия противоопухолевого препарата </a:t>
            </a:r>
            <a:r>
              <a:rPr lang="ru-RU" sz="5600" dirty="0" err="1"/>
              <a:t>этопозид</a:t>
            </a:r>
            <a:r>
              <a:rPr lang="ru-RU" sz="5600" dirty="0"/>
              <a:t>. </a:t>
            </a:r>
          </a:p>
          <a:p>
            <a:pPr algn="just"/>
            <a:r>
              <a:rPr lang="ru-RU" sz="5600" dirty="0"/>
              <a:t>Для определения изменения общей токсичности использовали лабораторную линию </a:t>
            </a:r>
            <a:r>
              <a:rPr lang="en-US" sz="5600" dirty="0"/>
              <a:t>Oregon-R</a:t>
            </a:r>
            <a:r>
              <a:rPr lang="ru-RU" sz="5600" dirty="0"/>
              <a:t>, культивируя личинок на питательной среде с тестируемым агентом. </a:t>
            </a:r>
          </a:p>
          <a:p>
            <a:pPr algn="just"/>
            <a:r>
              <a:rPr lang="ru-RU" sz="5600" dirty="0"/>
              <a:t>Для оценки </a:t>
            </a:r>
            <a:r>
              <a:rPr lang="ru-RU" sz="5600" dirty="0" err="1"/>
              <a:t>генотоксичности</a:t>
            </a:r>
            <a:r>
              <a:rPr lang="ru-RU" sz="5600" dirty="0"/>
              <a:t> применяли мутантные линии </a:t>
            </a:r>
            <a:r>
              <a:rPr lang="en-US" sz="5600" dirty="0"/>
              <a:t>yellow </a:t>
            </a:r>
            <a:r>
              <a:rPr lang="ru-RU" sz="5600" dirty="0"/>
              <a:t>и </a:t>
            </a:r>
            <a:r>
              <a:rPr lang="en-US" sz="5600" dirty="0"/>
              <a:t>white singed</a:t>
            </a:r>
            <a:r>
              <a:rPr lang="ru-RU" sz="5600" dirty="0"/>
              <a:t>. </a:t>
            </a:r>
          </a:p>
          <a:p>
            <a:pPr algn="just"/>
            <a:r>
              <a:rPr lang="ru-RU" sz="5600" dirty="0" err="1"/>
              <a:t>Этопозид</a:t>
            </a:r>
            <a:r>
              <a:rPr lang="ru-RU" sz="5600" dirty="0"/>
              <a:t> использовали  в концентрации 800 мкг/кг питательной среды. </a:t>
            </a:r>
          </a:p>
          <a:p>
            <a:endParaRPr lang="ru-RU" sz="3700" dirty="0"/>
          </a:p>
          <a:p>
            <a:endParaRPr lang="ru-RU" b="1" dirty="0"/>
          </a:p>
        </p:txBody>
      </p:sp>
      <p:pic>
        <p:nvPicPr>
          <p:cNvPr id="10" name="Рисунок 9" descr="Изображение выглядит как стол&#10;&#10;Автоматически созданное описание">
            <a:extLst>
              <a:ext uri="{FF2B5EF4-FFF2-40B4-BE49-F238E27FC236}">
                <a16:creationId xmlns:a16="http://schemas.microsoft.com/office/drawing/2014/main" id="{4876FA60-D42C-4709-9BA5-518DC41CD9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421" y="4918183"/>
            <a:ext cx="4382839" cy="163761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CB63B18-AC40-4662-8F4F-587F46DFF1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8688" y="3194649"/>
            <a:ext cx="2916737" cy="226352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87ED81A-1766-444D-8649-48400C6BE8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613" y="5403414"/>
            <a:ext cx="1122701" cy="1081999"/>
          </a:xfrm>
          <a:prstGeom prst="rect">
            <a:avLst/>
          </a:prstGeom>
        </p:spPr>
      </p:pic>
      <p:pic>
        <p:nvPicPr>
          <p:cNvPr id="15" name="Рисунок 14" descr="Изображение выглядит как насекомое, съеденный&#10;&#10;Автоматически созданное описание">
            <a:extLst>
              <a:ext uri="{FF2B5EF4-FFF2-40B4-BE49-F238E27FC236}">
                <a16:creationId xmlns:a16="http://schemas.microsoft.com/office/drawing/2014/main" id="{F7F96552-4413-42FC-A50D-29715295EE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248" y="5403414"/>
            <a:ext cx="1728759" cy="103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507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247</Words>
  <Application>Microsoft Office PowerPoint</Application>
  <PresentationFormat>Широкоэкранный</PresentationFormat>
  <Paragraphs>14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ПРОТЕКТОРНЫЕ СВОЙСТВА ЭКСТРАКТА ACHILLEA MILLEFOLIUM L. ОТНОСИТЕЛЬНО ТОКСИЧЕСКОГО И ГЕНОТОКСИЧЕСКОГО ВОЗДЕЙСТВИЯ ЭТОПОЗИДА НА ПРИМЕРЕ МОДЕЛЬНОГО ОБЪЕКТА DROSOPHILA MELANOGASTER Антосюк О.Н., Орлова В.Н.  Уральский федеральный университете имени первого Президента России Б.Н. Ельцина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ПРОТЕКТОРНЫЕ СВОЙСТВА ЭКСТРАКТА ACHILLEA MILLEFOLIUM L. ОТНОСИТЕЛЬНО ТОКСИЧЕСКОГО И ГЕНОТОКСИЧЕСКОГО ВОЗДЕЙСТВИЯ ЭТОПОЗИДА НА ПРИМЕРЕ МОДЕЛЬНОГО ОБЪЕКТА DROSOPHILA MELANOGASTER Антосюк О.Н., Орлова В.Н.  Уральский федеральный университете имени первого Президента России Б.Н. Ельцина  </dc:title>
  <dc:creator>Марвин Николай</dc:creator>
  <cp:lastModifiedBy>Марвин Николай</cp:lastModifiedBy>
  <cp:revision>1</cp:revision>
  <dcterms:created xsi:type="dcterms:W3CDTF">2021-06-28T04:28:40Z</dcterms:created>
  <dcterms:modified xsi:type="dcterms:W3CDTF">2021-06-28T09:24:06Z</dcterms:modified>
</cp:coreProperties>
</file>