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7480875" cy="21062950"/>
  <p:notesSz cx="6858000" cy="9144000"/>
  <p:defaultTextStyle>
    <a:defPPr>
      <a:defRPr lang="ru-RU"/>
    </a:defPPr>
    <a:lvl1pPr marL="0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73377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46754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20131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493508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366885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40262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13639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4987016" algn="l" defTabSz="374675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22" d="100"/>
          <a:sy n="22" d="100"/>
        </p:scale>
        <p:origin x="-864" y="-132"/>
      </p:cViewPr>
      <p:guideLst>
        <p:guide orient="horz" pos="6634"/>
        <p:guide pos="118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11066" y="6543170"/>
            <a:ext cx="31858744" cy="45148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22131" y="11935672"/>
            <a:ext cx="26236613" cy="53827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73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46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2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93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366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40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13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98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7173634" y="843497"/>
            <a:ext cx="8433197" cy="1797176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74044" y="843497"/>
            <a:ext cx="24674909" cy="1797176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0731" y="13534900"/>
            <a:ext cx="31858744" cy="4183335"/>
          </a:xfrm>
        </p:spPr>
        <p:txBody>
          <a:bodyPr anchor="t"/>
          <a:lstStyle>
            <a:lvl1pPr algn="l">
              <a:defRPr sz="16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60731" y="8927378"/>
            <a:ext cx="31858744" cy="460751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73377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4675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20131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9350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36688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24026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311363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98701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74044" y="4914693"/>
            <a:ext cx="16554053" cy="13900572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052778" y="4914693"/>
            <a:ext cx="16554053" cy="13900572"/>
          </a:xfrm>
        </p:spPr>
        <p:txBody>
          <a:bodyPr/>
          <a:lstStyle>
            <a:lvl1pPr>
              <a:defRPr sz="11500"/>
            </a:lvl1pPr>
            <a:lvl2pPr>
              <a:defRPr sz="98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714788"/>
            <a:ext cx="16560562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3377" indent="0">
              <a:buNone/>
              <a:defRPr sz="8200" b="1"/>
            </a:lvl2pPr>
            <a:lvl3pPr marL="3746754" indent="0">
              <a:buNone/>
              <a:defRPr sz="7400" b="1"/>
            </a:lvl3pPr>
            <a:lvl4pPr marL="5620131" indent="0">
              <a:buNone/>
              <a:defRPr sz="6600" b="1"/>
            </a:lvl4pPr>
            <a:lvl5pPr marL="7493508" indent="0">
              <a:buNone/>
              <a:defRPr sz="6600" b="1"/>
            </a:lvl5pPr>
            <a:lvl6pPr marL="9366885" indent="0">
              <a:buNone/>
              <a:defRPr sz="6600" b="1"/>
            </a:lvl6pPr>
            <a:lvl7pPr marL="11240262" indent="0">
              <a:buNone/>
              <a:defRPr sz="6600" b="1"/>
            </a:lvl7pPr>
            <a:lvl8pPr marL="13113639" indent="0">
              <a:buNone/>
              <a:defRPr sz="6600" b="1"/>
            </a:lvl8pPr>
            <a:lvl9pPr marL="14987016" indent="0">
              <a:buNone/>
              <a:defRPr sz="6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74044" y="6679685"/>
            <a:ext cx="16560562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9039770" y="4714788"/>
            <a:ext cx="16567067" cy="1964901"/>
          </a:xfrm>
        </p:spPr>
        <p:txBody>
          <a:bodyPr anchor="b"/>
          <a:lstStyle>
            <a:lvl1pPr marL="0" indent="0">
              <a:buNone/>
              <a:defRPr sz="9800" b="1"/>
            </a:lvl1pPr>
            <a:lvl2pPr marL="1873377" indent="0">
              <a:buNone/>
              <a:defRPr sz="8200" b="1"/>
            </a:lvl2pPr>
            <a:lvl3pPr marL="3746754" indent="0">
              <a:buNone/>
              <a:defRPr sz="7400" b="1"/>
            </a:lvl3pPr>
            <a:lvl4pPr marL="5620131" indent="0">
              <a:buNone/>
              <a:defRPr sz="6600" b="1"/>
            </a:lvl4pPr>
            <a:lvl5pPr marL="7493508" indent="0">
              <a:buNone/>
              <a:defRPr sz="6600" b="1"/>
            </a:lvl5pPr>
            <a:lvl6pPr marL="9366885" indent="0">
              <a:buNone/>
              <a:defRPr sz="6600" b="1"/>
            </a:lvl6pPr>
            <a:lvl7pPr marL="11240262" indent="0">
              <a:buNone/>
              <a:defRPr sz="6600" b="1"/>
            </a:lvl7pPr>
            <a:lvl8pPr marL="13113639" indent="0">
              <a:buNone/>
              <a:defRPr sz="6600" b="1"/>
            </a:lvl8pPr>
            <a:lvl9pPr marL="14987016" indent="0">
              <a:buNone/>
              <a:defRPr sz="6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9039770" y="6679685"/>
            <a:ext cx="16567067" cy="12135576"/>
          </a:xfrm>
        </p:spPr>
        <p:txBody>
          <a:bodyPr/>
          <a:lstStyle>
            <a:lvl1pPr>
              <a:defRPr sz="98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50" y="838615"/>
            <a:ext cx="12330950" cy="356900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53981" y="838622"/>
            <a:ext cx="20952850" cy="17976645"/>
          </a:xfrm>
        </p:spPr>
        <p:txBody>
          <a:bodyPr/>
          <a:lstStyle>
            <a:lvl1pPr>
              <a:defRPr sz="13100"/>
            </a:lvl1pPr>
            <a:lvl2pPr>
              <a:defRPr sz="11500"/>
            </a:lvl2pPr>
            <a:lvl3pPr>
              <a:defRPr sz="98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74050" y="4407624"/>
            <a:ext cx="12330950" cy="14407643"/>
          </a:xfrm>
        </p:spPr>
        <p:txBody>
          <a:bodyPr/>
          <a:lstStyle>
            <a:lvl1pPr marL="0" indent="0">
              <a:buNone/>
              <a:defRPr sz="5700"/>
            </a:lvl1pPr>
            <a:lvl2pPr marL="1873377" indent="0">
              <a:buNone/>
              <a:defRPr sz="4900"/>
            </a:lvl2pPr>
            <a:lvl3pPr marL="3746754" indent="0">
              <a:buNone/>
              <a:defRPr sz="4100"/>
            </a:lvl3pPr>
            <a:lvl4pPr marL="5620131" indent="0">
              <a:buNone/>
              <a:defRPr sz="3700"/>
            </a:lvl4pPr>
            <a:lvl5pPr marL="7493508" indent="0">
              <a:buNone/>
              <a:defRPr sz="3700"/>
            </a:lvl5pPr>
            <a:lvl6pPr marL="9366885" indent="0">
              <a:buNone/>
              <a:defRPr sz="3700"/>
            </a:lvl6pPr>
            <a:lvl7pPr marL="11240262" indent="0">
              <a:buNone/>
              <a:defRPr sz="3700"/>
            </a:lvl7pPr>
            <a:lvl8pPr marL="13113639" indent="0">
              <a:buNone/>
              <a:defRPr sz="3700"/>
            </a:lvl8pPr>
            <a:lvl9pPr marL="14987016" indent="0">
              <a:buNone/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6514" y="14744065"/>
            <a:ext cx="22488525" cy="174062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346514" y="1882013"/>
            <a:ext cx="22488525" cy="12637770"/>
          </a:xfrm>
        </p:spPr>
        <p:txBody>
          <a:bodyPr/>
          <a:lstStyle>
            <a:lvl1pPr marL="0" indent="0">
              <a:buNone/>
              <a:defRPr sz="13100"/>
            </a:lvl1pPr>
            <a:lvl2pPr marL="1873377" indent="0">
              <a:buNone/>
              <a:defRPr sz="11500"/>
            </a:lvl2pPr>
            <a:lvl3pPr marL="3746754" indent="0">
              <a:buNone/>
              <a:defRPr sz="9800"/>
            </a:lvl3pPr>
            <a:lvl4pPr marL="5620131" indent="0">
              <a:buNone/>
              <a:defRPr sz="8200"/>
            </a:lvl4pPr>
            <a:lvl5pPr marL="7493508" indent="0">
              <a:buNone/>
              <a:defRPr sz="8200"/>
            </a:lvl5pPr>
            <a:lvl6pPr marL="9366885" indent="0">
              <a:buNone/>
              <a:defRPr sz="8200"/>
            </a:lvl6pPr>
            <a:lvl7pPr marL="11240262" indent="0">
              <a:buNone/>
              <a:defRPr sz="8200"/>
            </a:lvl7pPr>
            <a:lvl8pPr marL="13113639" indent="0">
              <a:buNone/>
              <a:defRPr sz="8200"/>
            </a:lvl8pPr>
            <a:lvl9pPr marL="14987016" indent="0">
              <a:buNone/>
              <a:defRPr sz="8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46514" y="16484685"/>
            <a:ext cx="22488525" cy="2471972"/>
          </a:xfrm>
        </p:spPr>
        <p:txBody>
          <a:bodyPr/>
          <a:lstStyle>
            <a:lvl1pPr marL="0" indent="0">
              <a:buNone/>
              <a:defRPr sz="5700"/>
            </a:lvl1pPr>
            <a:lvl2pPr marL="1873377" indent="0">
              <a:buNone/>
              <a:defRPr sz="4900"/>
            </a:lvl2pPr>
            <a:lvl3pPr marL="3746754" indent="0">
              <a:buNone/>
              <a:defRPr sz="4100"/>
            </a:lvl3pPr>
            <a:lvl4pPr marL="5620131" indent="0">
              <a:buNone/>
              <a:defRPr sz="3700"/>
            </a:lvl4pPr>
            <a:lvl5pPr marL="7493508" indent="0">
              <a:buNone/>
              <a:defRPr sz="3700"/>
            </a:lvl5pPr>
            <a:lvl6pPr marL="9366885" indent="0">
              <a:buNone/>
              <a:defRPr sz="3700"/>
            </a:lvl6pPr>
            <a:lvl7pPr marL="11240262" indent="0">
              <a:buNone/>
              <a:defRPr sz="3700"/>
            </a:lvl7pPr>
            <a:lvl8pPr marL="13113639" indent="0">
              <a:buNone/>
              <a:defRPr sz="3700"/>
            </a:lvl8pPr>
            <a:lvl9pPr marL="14987016" indent="0">
              <a:buNone/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4044" y="843497"/>
            <a:ext cx="33732788" cy="3510492"/>
          </a:xfrm>
          <a:prstGeom prst="rect">
            <a:avLst/>
          </a:prstGeom>
        </p:spPr>
        <p:txBody>
          <a:bodyPr vert="horz" lIns="374675" tIns="187338" rIns="374675" bIns="18733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4044" y="4914693"/>
            <a:ext cx="33732788" cy="13900572"/>
          </a:xfrm>
          <a:prstGeom prst="rect">
            <a:avLst/>
          </a:prstGeom>
        </p:spPr>
        <p:txBody>
          <a:bodyPr vert="horz" lIns="374675" tIns="187338" rIns="374675" bIns="18733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874044" y="19522236"/>
            <a:ext cx="8745538" cy="1121408"/>
          </a:xfrm>
          <a:prstGeom prst="rect">
            <a:avLst/>
          </a:prstGeom>
        </p:spPr>
        <p:txBody>
          <a:bodyPr vert="horz" lIns="374675" tIns="187338" rIns="374675" bIns="187338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25C1E-C55A-4ED1-8472-0F246E1C78AD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5966" y="19522236"/>
            <a:ext cx="11868944" cy="1121408"/>
          </a:xfrm>
          <a:prstGeom prst="rect">
            <a:avLst/>
          </a:prstGeom>
        </p:spPr>
        <p:txBody>
          <a:bodyPr vert="horz" lIns="374675" tIns="187338" rIns="374675" bIns="187338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6861294" y="19522236"/>
            <a:ext cx="8745538" cy="1121408"/>
          </a:xfrm>
          <a:prstGeom prst="rect">
            <a:avLst/>
          </a:prstGeom>
        </p:spPr>
        <p:txBody>
          <a:bodyPr vert="horz" lIns="374675" tIns="187338" rIns="374675" bIns="187338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B80F1-E6ED-4B86-946F-07EB5D888C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46754" rtl="0" eaLnBrk="1" latinLnBrk="0" hangingPunct="1">
        <a:spcBef>
          <a:spcPct val="0"/>
        </a:spcBef>
        <a:buNone/>
        <a:defRPr sz="18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05033" indent="-1405033" algn="l" defTabSz="3746754" rtl="0" eaLnBrk="1" latinLnBrk="0" hangingPunct="1">
        <a:spcBef>
          <a:spcPct val="20000"/>
        </a:spcBef>
        <a:buFont typeface="Arial" pitchFamily="34" charset="0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1pPr>
      <a:lvl2pPr marL="3044238" indent="-1170861" algn="l" defTabSz="3746754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683443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6556820" indent="-936689" algn="l" defTabSz="3746754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30197" indent="-936689" algn="l" defTabSz="3746754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03574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176951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50328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23705" indent="-936689" algn="l" defTabSz="374675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73377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46754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20131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493508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366885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40262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3639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4987016" algn="l" defTabSz="374675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7480875" cy="2646765"/>
          </a:xfrm>
          <a:prstGeom prst="rect">
            <a:avLst/>
          </a:prstGeom>
        </p:spPr>
        <p:txBody>
          <a:bodyPr wrap="square" lIns="374675" tIns="187338" rIns="374675" bIns="187338">
            <a:spAutoFit/>
          </a:bodyPr>
          <a:lstStyle/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ВЛИЯНИЕ ПОЛИМОРФИЗМОВ ГЕНОВ ФОЛАТНОГО ЦИКЛА</a:t>
            </a:r>
          </a:p>
          <a:p>
            <a:pPr algn="ctr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НА ПОКАЗАТЕЛИ ПЕРЕКИСНОГО ОКИСЛЕНИЯ ЛИПИДОВ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75341" y="2250555"/>
            <a:ext cx="194589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Толочко</a:t>
            </a:r>
            <a:r>
              <a:rPr lang="ru-RU" sz="6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Т.А.</a:t>
            </a:r>
            <a:r>
              <a:rPr lang="ru-RU" sz="6000" b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6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Минина </a:t>
            </a:r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В.И.</a:t>
            </a:r>
            <a:r>
              <a:rPr lang="ru-RU" sz="60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1,2, 3</a:t>
            </a:r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Астафьева </a:t>
            </a:r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Е.А.</a:t>
            </a:r>
            <a:r>
              <a:rPr lang="ru-RU" sz="60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058037"/>
            <a:ext cx="37480876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— ФГБОУ ВО «Кемеровский государственный медицинский университет»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— ФГБОУ ВО «Кемеровский государственный университет»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— ФГБНУ «Федеральный исследовательский центр угля и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углехимии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Сибирского отделения Российской академии наук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Исследование проводилось без спонсорской поддержки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AutoShape 3" descr="Кемеровский Государственный Медицинский Университет"/>
          <p:cNvSpPr>
            <a:spLocks noChangeAspect="1" noChangeArrowheads="1"/>
          </p:cNvSpPr>
          <p:nvPr/>
        </p:nvSpPr>
        <p:spPr bwMode="auto">
          <a:xfrm>
            <a:off x="155575" y="-136525"/>
            <a:ext cx="280988" cy="28098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C:\Users\Виктор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09989" y="2106539"/>
            <a:ext cx="4029998" cy="2754611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23772" y="0"/>
            <a:ext cx="4457103" cy="189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Скругленный прямоугольник 8"/>
          <p:cNvSpPr/>
          <p:nvPr/>
        </p:nvSpPr>
        <p:spPr>
          <a:xfrm>
            <a:off x="-1" y="5058867"/>
            <a:ext cx="10747550" cy="59046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522413" y="5159221"/>
            <a:ext cx="1008112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ВВЕДЕНИЕ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информативным показателям, характеризующим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редокс-потенциал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относят содержание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промежуточных и терминальных продуктов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перекисного окисления липидов (ПОЛ) в плазме крови. Накопление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ацилгидроперекисей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провоцирует изменение структуры и проницаемости клеточных мембран, существенно нарушает ход обменных процессов,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приводит к повреждению нуклеиновых кислот.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Целью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данной работы является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длительного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воздействия повышенных доз излучения от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радона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индукцию ПОЛ и модифицирующего влияния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данные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процессы полиморфизма генов </a:t>
            </a:r>
            <a:r>
              <a:rPr lang="ru-RU" sz="3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фолатного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цикла.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" name="Picture 10" descr="C:\Users\Виктор\Desktop\Логотип_КемГУ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617735" cy="2424311"/>
          </a:xfrm>
          <a:prstGeom prst="rect">
            <a:avLst/>
          </a:prstGeom>
          <a:noFill/>
        </p:spPr>
      </p:pic>
      <p:sp>
        <p:nvSpPr>
          <p:cNvPr id="15" name="Скругленный прямоугольник 14"/>
          <p:cNvSpPr/>
          <p:nvPr/>
        </p:nvSpPr>
        <p:spPr>
          <a:xfrm>
            <a:off x="0" y="11179547"/>
            <a:ext cx="10891565" cy="92890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88309" y="12691715"/>
            <a:ext cx="164898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738437" y="11348363"/>
            <a:ext cx="9865096" cy="9325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МАТЕРИАЛЫ И МЕТОДЫ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Образцы плазмы крови и ДНК подростков, проживающих в интернате г. Таштагол (N=251) и контрольной группы, сформированной из подростков (N=135), проживающих в сельских населенных пунктах Кемеровской области, характеризующихся отсутствием выраженного загрязнения окружающей среды по радиационным и химически показателям. 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Определение содержания диеновых кетонов и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конъюгатов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 плазме крови проводили модифицированным методом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Плацера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соавт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(1976), полученные результаты представлены в единицах абсорбции на 1 мл плазмы (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ед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А/мл).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Типирование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локусов MTHFR (rs1801133), MTR (rs1825087), проводили методом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real-time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ПЦР с использованием наборов реактивов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СибДНК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СибДНК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Новосибирск). 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Статистическую обработку результатов проводили с помощью пакета программ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Statistica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10.0. 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640115" y="5274891"/>
            <a:ext cx="6840760" cy="100091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</a:p>
          <a:p>
            <a:pPr algn="just"/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образом, установлено, что под влиянием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повышенных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 радона у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подростков наблюдается повышение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содержания продуктов ПОЛ в плазме крови.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Анализируемые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полиморфизмы генов </a:t>
            </a:r>
            <a:r>
              <a:rPr lang="ru-RU" sz="3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MTR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MTHFR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ассоциированы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снижением активности ферментов,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что, вероятно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приводит к накоплению </a:t>
            </a:r>
            <a:r>
              <a:rPr lang="ru-RU" sz="3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гомоцистеина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обладающего </a:t>
            </a:r>
            <a:r>
              <a:rPr lang="ru-RU" sz="3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оксидантной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активностью. Для подростков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обеих анализируемых групп показана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зависимость состояния </a:t>
            </a:r>
            <a:r>
              <a:rPr lang="ru-RU" sz="3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прооксидантно-антиоксидантной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 организма от полиморфизмов генов </a:t>
            </a:r>
            <a:r>
              <a:rPr lang="ru-RU" sz="3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фолатного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цикла.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1251605" y="5346898"/>
            <a:ext cx="19082120" cy="1512168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2115701" y="5822427"/>
            <a:ext cx="17353928" cy="1392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2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</a:t>
            </a:r>
            <a:r>
              <a:rPr kumimoji="0" lang="ru-RU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Среднее значение возраста детей в группе,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экспонированной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радоном, составило 13,01±0,16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лет, в </a:t>
            </a: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группе контроля – 15,01±0,22 лет.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3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контрольной группе (диеновые кетоны – 0,064±0,007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/мл, диеновые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конъюгаты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0,190±0,006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показатели не выходят за безопасные пределы. При этом между средними значениями установлены статистически значимые различия (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&lt;0,05) при более высоких значениях для подростков г.Таштагол.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группе, экспонированной радоном, среднее значение содержания диеновых кетонов (0,114±0,007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и диеновых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конъюгатов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(0,362±0,016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превышают безопасный уровень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Дифференцированный анализ зависимости содержания ПОЛ у обследованных подростков от длительности проживания в условиях повышенной радиационной опасности, пола, национальности, наличия вредных привычек и хронических заболеваний не выявил влияния вышеперечисленных факторов на процессы ПОЛ.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Частоты распределения аллелей A, G гена </a:t>
            </a:r>
            <a:r>
              <a:rPr kumimoji="0" 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MTR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С, Т гена </a:t>
            </a:r>
            <a:r>
              <a:rPr kumimoji="0" 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MTHFR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группе, экспонируемой радоном, соответствуют ожидаемым и статистически не отличаются от частот распределения аллелей в контрольной группе. 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контрольной группе у носителей гомозиготного варианта минорного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аллеля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MTR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G2756G статистически достоверно выше средние значения содержания диеновых кетонов (0,135±0,060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и диеновых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конъюгатов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(0,209±0,22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по сравнению с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гетерозиготами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A2756G (0,054±0,004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/мл; 0,195±0,011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(р=0,011) и носителями гомозиготного варианта по мажорному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аллелю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А2756А (0,057±0,03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/мл; 0,184±0,008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(р=0,02).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группы контроля показано, что у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гетерозигот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MTHFR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С677Т средние значения содержания диеновых кетонов (0,072±0,002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и диеновых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конъюгатов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(0,220±0,006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в плазме крови статистически достоверно выше по сравнению с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гомозиготами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мажорному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аллелю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С677С (0,058±0,012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/мл; 0,173±0,009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(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&lt;0,001).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группе, экспонированной радоном, значимые различия, связанные с полиморфизмом гена </a:t>
            </a:r>
            <a:r>
              <a:rPr kumimoji="0" lang="ru-RU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MTHFR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выявлены только по содержанию диеновых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конъюгатов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этом у лиц с генотипом Т677Т среднее значение данного показателя (0,479±0,012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/мл) статистически достоверно выше как по сравнению с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гомозиготами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мажорному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аллелю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(0,361±0,009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/мл; р=0,031), так и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гетерозиготами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(0,337±0,009 </a:t>
            </a:r>
            <a:r>
              <a:rPr kumimoji="0" lang="ru-RU" sz="3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едА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/мл; р=0,035).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0837781" y="15644043"/>
            <a:ext cx="6643094" cy="46085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31341838" y="16038782"/>
            <a:ext cx="547260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Corresponding author: </a:t>
            </a:r>
            <a:r>
              <a:rPr kumimoji="0" lang="en-US" sz="3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Astaf’eva E.A.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e-mail: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astafeva.evgenia@lyandex.ru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Funding. 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study was carried out without sponsorship.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Conflicts of interest</a:t>
            </a: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The authors declare no conflict of interests.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685</Words>
  <Application>Microsoft Office PowerPoint</Application>
  <PresentationFormat>Произвольный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Виктор</cp:lastModifiedBy>
  <cp:revision>5</cp:revision>
  <dcterms:created xsi:type="dcterms:W3CDTF">2021-06-24T16:45:21Z</dcterms:created>
  <dcterms:modified xsi:type="dcterms:W3CDTF">2021-06-25T13:19:17Z</dcterms:modified>
</cp:coreProperties>
</file>