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9144000" cy="5143500" type="screen16x9"/>
  <p:notesSz cx="9866313" cy="14295438"/>
  <p:defaultTextStyle>
    <a:defPPr>
      <a:defRPr lang="en-US"/>
    </a:defPPr>
    <a:lvl1pPr marL="0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1pPr>
    <a:lvl2pPr marL="408180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2pPr>
    <a:lvl3pPr marL="816359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3pPr>
    <a:lvl4pPr marL="1224539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4pPr>
    <a:lvl5pPr marL="1632719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5pPr>
    <a:lvl6pPr marL="2040898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6pPr>
    <a:lvl7pPr marL="2449078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7pPr>
    <a:lvl8pPr marL="2857257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8pPr>
    <a:lvl9pPr marL="3265437" algn="l" defTabSz="816359" rtl="0" eaLnBrk="1" latinLnBrk="0" hangingPunct="1">
      <a:defRPr sz="16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C9F1FF"/>
    <a:srgbClr val="93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867" autoAdjust="0"/>
    <p:restoredTop sz="93519" autoAdjust="0"/>
  </p:normalViewPr>
  <p:slideViewPr>
    <p:cSldViewPr snapToGrid="0">
      <p:cViewPr varScale="1">
        <p:scale>
          <a:sx n="147" d="100"/>
          <a:sy n="147" d="100"/>
        </p:scale>
        <p:origin x="1536" y="184"/>
      </p:cViewPr>
      <p:guideLst>
        <p:guide orient="horz" pos="1080"/>
        <p:guide pos="216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714772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714772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7B0E8FA9-8B5F-4493-A208-FBBD06A1EBF4}" type="datetimeFigureOut">
              <a:rPr lang="en-US" smtClean="0"/>
              <a:t>6/25/21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" y="1071563"/>
            <a:ext cx="9529763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065" tIns="69033" rIns="138065" bIns="690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6790333"/>
            <a:ext cx="7893050" cy="6432947"/>
          </a:xfrm>
          <a:prstGeom prst="rect">
            <a:avLst/>
          </a:prstGeom>
        </p:spPr>
        <p:txBody>
          <a:bodyPr vert="horz" lIns="138065" tIns="69033" rIns="138065" bIns="690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8185"/>
            <a:ext cx="4275402" cy="714772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13578185"/>
            <a:ext cx="4275402" cy="714772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CD15AFD9-35F1-4A8D-8AD3-EDB948176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1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1pPr>
    <a:lvl2pPr marL="408180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2pPr>
    <a:lvl3pPr marL="816359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3pPr>
    <a:lvl4pPr marL="1224539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4pPr>
    <a:lvl5pPr marL="1632719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5pPr>
    <a:lvl6pPr marL="2040898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6pPr>
    <a:lvl7pPr marL="2449078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7pPr>
    <a:lvl8pPr marL="2857257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8pPr>
    <a:lvl9pPr marL="3265437" algn="l" defTabSz="816359" rtl="0" eaLnBrk="1" latinLnBrk="0" hangingPunct="1">
      <a:defRPr sz="10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96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57288" y="206127"/>
            <a:ext cx="8229424" cy="45507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 sz="2094"/>
            </a:lvl1pPr>
          </a:lstStyle>
          <a:p>
            <a:r>
              <a:rPr lang="en-US" sz="969" i="1" dirty="0">
                <a:solidFill>
                  <a:schemeClr val="bg1"/>
                </a:solidFill>
                <a:latin typeface="Arial Black" pitchFamily="34" charset="0"/>
              </a:rPr>
              <a:t>This is a Scientific Poster Template created by </a:t>
            </a:r>
            <a:r>
              <a:rPr lang="en-US" sz="969" i="1" dirty="0" err="1">
                <a:solidFill>
                  <a:schemeClr val="bg1"/>
                </a:solidFill>
                <a:latin typeface="Arial Black" pitchFamily="34" charset="0"/>
              </a:rPr>
              <a:t>Graphicsland</a:t>
            </a:r>
            <a:r>
              <a:rPr lang="en-US" sz="969" i="1" dirty="0">
                <a:solidFill>
                  <a:schemeClr val="bg1"/>
                </a:solidFill>
                <a:latin typeface="Arial Black" pitchFamily="34" charset="0"/>
              </a:rPr>
              <a:t> &amp; Makesigns.com</a:t>
            </a:r>
            <a:br>
              <a:rPr lang="en-US" sz="969" i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969" i="1" dirty="0">
                <a:solidFill>
                  <a:schemeClr val="bg1"/>
                </a:solidFill>
                <a:latin typeface="Arial Black" pitchFamily="34" charset="0"/>
              </a:rPr>
              <a:t>Your poster title would go on these lines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416058" y="613364"/>
            <a:ext cx="8311885" cy="509929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 sz="2094" baseline="0"/>
            </a:lvl1pPr>
          </a:lstStyle>
          <a:p>
            <a:pPr algn="ctr"/>
            <a:r>
              <a:rPr lang="en-US" sz="875" dirty="0">
                <a:solidFill>
                  <a:schemeClr val="bg1"/>
                </a:solidFill>
              </a:rPr>
              <a:t>Author names go here. Press Enter to start a new line and add University or School Information</a:t>
            </a:r>
          </a:p>
        </p:txBody>
      </p:sp>
    </p:spTree>
    <p:extLst>
      <p:ext uri="{BB962C8B-B14F-4D97-AF65-F5344CB8AC3E}">
        <p14:creationId xmlns:p14="http://schemas.microsoft.com/office/powerpoint/2010/main" val="15459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34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ctr" defTabSz="686005" rtl="0" eaLnBrk="1" latinLnBrk="0" hangingPunct="1">
        <a:spcBef>
          <a:spcPct val="0"/>
        </a:spcBef>
        <a:buNone/>
        <a:defRPr sz="2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6005" rtl="0" eaLnBrk="1" latinLnBrk="0" hangingPunct="1">
        <a:spcBef>
          <a:spcPct val="20000"/>
        </a:spcBef>
        <a:buFont typeface="Arial" pitchFamily="34" charset="0"/>
        <a:buNone/>
        <a:defRPr sz="2094" kern="1200">
          <a:solidFill>
            <a:schemeClr val="tx1"/>
          </a:solidFill>
          <a:latin typeface="+mn-lt"/>
          <a:ea typeface="+mn-ea"/>
          <a:cs typeface="+mn-cs"/>
        </a:defRPr>
      </a:lvl1pPr>
      <a:lvl2pPr marL="557379" indent="-214377" algn="l" defTabSz="686005" rtl="0" eaLnBrk="1" latinLnBrk="0" hangingPunct="1">
        <a:spcBef>
          <a:spcPct val="20000"/>
        </a:spcBef>
        <a:buFont typeface="Arial" pitchFamily="34" charset="0"/>
        <a:buChar char="–"/>
        <a:defRPr sz="2094" kern="1200">
          <a:solidFill>
            <a:schemeClr val="tx1"/>
          </a:solidFill>
          <a:latin typeface="+mn-lt"/>
          <a:ea typeface="+mn-ea"/>
          <a:cs typeface="+mn-cs"/>
        </a:defRPr>
      </a:lvl2pPr>
      <a:lvl3pPr marL="857507" indent="-171501" algn="l" defTabSz="686005" rtl="0" eaLnBrk="1" latinLnBrk="0" hangingPunct="1">
        <a:spcBef>
          <a:spcPct val="20000"/>
        </a:spcBef>
        <a:buFont typeface="Arial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3pPr>
      <a:lvl4pPr marL="1200509" indent="-171501" algn="l" defTabSz="686005" rtl="0" eaLnBrk="1" latinLnBrk="0" hangingPunct="1">
        <a:spcBef>
          <a:spcPct val="20000"/>
        </a:spcBef>
        <a:buFont typeface="Arial" pitchFamily="34" charset="0"/>
        <a:buChar char="–"/>
        <a:defRPr sz="1516" kern="1200">
          <a:solidFill>
            <a:schemeClr val="tx1"/>
          </a:solidFill>
          <a:latin typeface="+mn-lt"/>
          <a:ea typeface="+mn-ea"/>
          <a:cs typeface="+mn-cs"/>
        </a:defRPr>
      </a:lvl4pPr>
      <a:lvl5pPr marL="1543512" indent="-171501" algn="l" defTabSz="686005" rtl="0" eaLnBrk="1" latinLnBrk="0" hangingPunct="1">
        <a:spcBef>
          <a:spcPct val="20000"/>
        </a:spcBef>
        <a:buFont typeface="Arial" pitchFamily="34" charset="0"/>
        <a:buChar char="»"/>
        <a:defRPr sz="1516" kern="1200">
          <a:solidFill>
            <a:schemeClr val="tx1"/>
          </a:solidFill>
          <a:latin typeface="+mn-lt"/>
          <a:ea typeface="+mn-ea"/>
          <a:cs typeface="+mn-cs"/>
        </a:defRPr>
      </a:lvl5pPr>
      <a:lvl6pPr marL="1886514" indent="-171501" algn="l" defTabSz="686005" rtl="0" eaLnBrk="1" latinLnBrk="0" hangingPunct="1">
        <a:spcBef>
          <a:spcPct val="20000"/>
        </a:spcBef>
        <a:buFont typeface="Arial" pitchFamily="34" charset="0"/>
        <a:buChar char="•"/>
        <a:defRPr sz="1516" kern="1200">
          <a:solidFill>
            <a:schemeClr val="tx1"/>
          </a:solidFill>
          <a:latin typeface="+mn-lt"/>
          <a:ea typeface="+mn-ea"/>
          <a:cs typeface="+mn-cs"/>
        </a:defRPr>
      </a:lvl6pPr>
      <a:lvl7pPr marL="2229517" indent="-171501" algn="l" defTabSz="686005" rtl="0" eaLnBrk="1" latinLnBrk="0" hangingPunct="1">
        <a:spcBef>
          <a:spcPct val="20000"/>
        </a:spcBef>
        <a:buFont typeface="Arial" pitchFamily="34" charset="0"/>
        <a:buChar char="•"/>
        <a:defRPr sz="1516" kern="1200">
          <a:solidFill>
            <a:schemeClr val="tx1"/>
          </a:solidFill>
          <a:latin typeface="+mn-lt"/>
          <a:ea typeface="+mn-ea"/>
          <a:cs typeface="+mn-cs"/>
        </a:defRPr>
      </a:lvl7pPr>
      <a:lvl8pPr marL="2572520" indent="-171501" algn="l" defTabSz="686005" rtl="0" eaLnBrk="1" latinLnBrk="0" hangingPunct="1">
        <a:spcBef>
          <a:spcPct val="20000"/>
        </a:spcBef>
        <a:buFont typeface="Arial" pitchFamily="34" charset="0"/>
        <a:buChar char="•"/>
        <a:defRPr sz="1516" kern="1200">
          <a:solidFill>
            <a:schemeClr val="tx1"/>
          </a:solidFill>
          <a:latin typeface="+mn-lt"/>
          <a:ea typeface="+mn-ea"/>
          <a:cs typeface="+mn-cs"/>
        </a:defRPr>
      </a:lvl8pPr>
      <a:lvl9pPr marL="2915522" indent="-171501" algn="l" defTabSz="686005" rtl="0" eaLnBrk="1" latinLnBrk="0" hangingPunct="1">
        <a:spcBef>
          <a:spcPct val="20000"/>
        </a:spcBef>
        <a:buFont typeface="Arial" pitchFamily="34" charset="0"/>
        <a:buChar char="•"/>
        <a:defRPr sz="15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1pPr>
      <a:lvl2pPr marL="343003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86005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3pPr>
      <a:lvl4pPr marL="1029008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372010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1715013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15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401018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744021" algn="l" defTabSz="686005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68274" y="887626"/>
            <a:ext cx="1639916" cy="1533842"/>
          </a:xfrm>
          <a:prstGeom prst="rect">
            <a:avLst/>
          </a:prstGeom>
          <a:solidFill>
            <a:schemeClr val="accent5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0" name="Rectangle 39"/>
          <p:cNvSpPr/>
          <p:nvPr/>
        </p:nvSpPr>
        <p:spPr>
          <a:xfrm>
            <a:off x="1790359" y="882535"/>
            <a:ext cx="1510489" cy="3447683"/>
          </a:xfrm>
          <a:prstGeom prst="rect">
            <a:avLst/>
          </a:prstGeom>
          <a:solidFill>
            <a:srgbClr val="D9D9D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  <a:p>
            <a:endParaRPr lang="ru-RU" sz="219" dirty="0">
              <a:solidFill>
                <a:srgbClr val="0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274" y="4165717"/>
            <a:ext cx="1639916" cy="780488"/>
          </a:xfrm>
          <a:prstGeom prst="rect">
            <a:avLst/>
          </a:prstGeom>
          <a:solidFill>
            <a:srgbClr val="D9D9D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клиническая характеристика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мукополисахаридоз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плюс синдрома в якутской популяции и турецкой семьи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200709" y="3522833"/>
            <a:ext cx="3822500" cy="1544035"/>
          </a:xfrm>
          <a:prstGeom prst="rect">
            <a:avLst/>
          </a:prstGeom>
          <a:solidFill>
            <a:schemeClr val="accent5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1"/>
              </a:buClr>
            </a:pPr>
            <a:r>
              <a:rPr lang="ru-RU" sz="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Характерным признаком в двух популяциях является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мультисистемное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поражение органов -  легкие, почки, сердце, центральная нервная система и поражение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гомопоэтической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</a:t>
            </a:r>
          </a:p>
          <a:p>
            <a:pPr>
              <a:buClr>
                <a:schemeClr val="tx1"/>
              </a:buClr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возраст манифестации заболевания МПС- ПС составляет 4 месяца с момента рождения </a:t>
            </a:r>
          </a:p>
          <a:p>
            <a:pPr>
              <a:buClr>
                <a:schemeClr val="tx1"/>
              </a:buClr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пациентов умерли от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кардиореспираторной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недостаточности в возрасте 10–20 месяцев </a:t>
            </a:r>
          </a:p>
          <a:p>
            <a:pPr>
              <a:buClr>
                <a:schemeClr val="tx1"/>
              </a:buClr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Отличительной чертой клинического проявления МПС- ПС у якутских больных в отличие от турецких заключается в непродолжительной жизни якутских пациентов, ранней манифестации заболевания и более тяжелых клинических проявлениях сердечно- сосудистой системы. 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турецкой семье- </a:t>
            </a:r>
            <a:r>
              <a:rPr lang="ru-RU" sz="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кровнородственный брак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отличии от якутской</a:t>
            </a:r>
          </a:p>
          <a:p>
            <a:pPr>
              <a:buClr>
                <a:schemeClr val="tx1"/>
              </a:buClr>
            </a:pPr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8044" y="918988"/>
            <a:ext cx="1560376" cy="1654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Якуты и турки принадлежат к тюркской этнической группе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МПС-ПС очень редкое заболевание, всего по миру зарегистрировано </a:t>
            </a:r>
            <a:r>
              <a:rPr lang="ru-RU" sz="1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пациентов. Из них 2 в Турции и 17 из Якутии</a:t>
            </a:r>
          </a:p>
          <a:p>
            <a:endParaRPr lang="ru-US" sz="800" dirty="0"/>
          </a:p>
          <a:p>
            <a:endParaRPr lang="ru-RU" sz="200" dirty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cs typeface="Times New Roman"/>
            </a:endParaRPr>
          </a:p>
          <a:p>
            <a:endParaRPr lang="en-US" sz="100" dirty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08891" y="882535"/>
            <a:ext cx="14888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методы: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материалом исследования послужили клинические описания 17 пациентов с Якутии с Республиканского генетического регистра наследственной и врожденной патологии медико- генетической консультации РБ №1 – НЦМ, данные исследования, проведенного в якутской популяции (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Kondo et al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.,2017) и данные 2 пациентов с Турции (</a:t>
            </a:r>
            <a:r>
              <a:rPr lang="en-US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Dursuna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.,2017). Их формализация осуществлялась путем обработки данных, извлекаемых из литературных и клинических источников.</a:t>
            </a:r>
            <a:endParaRPr lang="ru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1466720" y="115370"/>
            <a:ext cx="6161267" cy="372752"/>
          </a:xfrm>
        </p:spPr>
        <p:txBody>
          <a:bodyPr>
            <a:no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клиническая характеристика нового рецессивного заболевания </a:t>
            </a:r>
            <a:r>
              <a:rPr 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мукополисахаридоза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плюс в якутской и турецкой популяции</a:t>
            </a:r>
            <a:endParaRPr lang="en-US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3897" y="451359"/>
            <a:ext cx="6757443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С.Н.,  Гуринова Е.Е.</a:t>
            </a:r>
            <a:r>
              <a:rPr lang="ru-RU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Сухомясова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А.Л.</a:t>
            </a:r>
            <a:r>
              <a:rPr lang="ru-RU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Аргунова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</a:t>
            </a:r>
            <a:r>
              <a:rPr lang="ru-RU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,Николаева Л.Н.</a:t>
            </a:r>
            <a:r>
              <a:rPr lang="ru-RU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Васильев Ф.Ф.</a:t>
            </a:r>
            <a:r>
              <a:rPr lang="ru-RU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Максимова Н.Р.</a:t>
            </a:r>
            <a:endParaRPr lang="ru-RU" sz="9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НИЛ «Молекулярная медицина и генетика человека» МИ СВФУ</a:t>
            </a:r>
            <a:endParaRPr lang="ru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88" dirty="0"/>
              <a:t> </a:t>
            </a:r>
            <a:endParaRPr lang="ru-US" sz="688" dirty="0"/>
          </a:p>
          <a:p>
            <a:endParaRPr lang="ru-RU" sz="375" dirty="0">
              <a:cs typeface="Times New Roman"/>
            </a:endParaRPr>
          </a:p>
        </p:txBody>
      </p:sp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D27557C9-0591-9C44-B3E2-1E18A702B0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3550"/>
          <a:stretch/>
        </p:blipFill>
        <p:spPr>
          <a:xfrm>
            <a:off x="8224163" y="76631"/>
            <a:ext cx="799046" cy="640364"/>
          </a:xfrm>
          <a:prstGeom prst="rect">
            <a:avLst/>
          </a:prstGeom>
        </p:spPr>
      </p:pic>
      <p:pic>
        <p:nvPicPr>
          <p:cNvPr id="51" name="Объект 8">
            <a:extLst>
              <a:ext uri="{FF2B5EF4-FFF2-40B4-BE49-F238E27FC236}">
                <a16:creationId xmlns:a16="http://schemas.microsoft.com/office/drawing/2014/main" id="{F3FF0C6E-C6D5-9F40-8091-B7D2DB8EF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3573" y="882535"/>
            <a:ext cx="1524797" cy="2044620"/>
          </a:xfrm>
          <a:prstGeom prst="rect">
            <a:avLst/>
          </a:prstGeom>
        </p:spPr>
      </p:pic>
      <p:pic>
        <p:nvPicPr>
          <p:cNvPr id="54" name="Объект 10">
            <a:extLst>
              <a:ext uri="{FF2B5EF4-FFF2-40B4-BE49-F238E27FC236}">
                <a16:creationId xmlns:a16="http://schemas.microsoft.com/office/drawing/2014/main" id="{51028B54-FE3F-BA4F-AE3F-78F1BEBFDD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0548" y="3046350"/>
            <a:ext cx="1439001" cy="1974852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CC15BF2F-3C64-8A4E-8906-FE0C994F1843}"/>
              </a:ext>
            </a:extLst>
          </p:cNvPr>
          <p:cNvSpPr txBox="1"/>
          <p:nvPr/>
        </p:nvSpPr>
        <p:spPr>
          <a:xfrm>
            <a:off x="3353547" y="2854679"/>
            <a:ext cx="1828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1,9 г из якутской семьи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786C9DD-B28F-2A4E-BDEB-5DC4BE35305A}"/>
              </a:ext>
            </a:extLst>
          </p:cNvPr>
          <p:cNvSpPr txBox="1"/>
          <p:nvPr/>
        </p:nvSpPr>
        <p:spPr>
          <a:xfrm>
            <a:off x="3371909" y="4945830"/>
            <a:ext cx="1828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4,5 г из турецкой семьи </a:t>
            </a:r>
          </a:p>
        </p:txBody>
      </p:sp>
      <p:graphicFrame>
        <p:nvGraphicFramePr>
          <p:cNvPr id="60" name="Таблица 59">
            <a:extLst>
              <a:ext uri="{FF2B5EF4-FFF2-40B4-BE49-F238E27FC236}">
                <a16:creationId xmlns:a16="http://schemas.microsoft.com/office/drawing/2014/main" id="{D7FE1FA8-EFA7-F646-B5D8-ACE086B19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451701"/>
              </p:ext>
            </p:extLst>
          </p:nvPr>
        </p:nvGraphicFramePr>
        <p:xfrm>
          <a:off x="5200709" y="1052984"/>
          <a:ext cx="3796604" cy="2367408"/>
        </p:xfrm>
        <a:graphic>
          <a:graphicData uri="http://schemas.openxmlformats.org/drawingml/2006/table">
            <a:tbl>
              <a:tblPr firstRow="1" bandRow="1"/>
              <a:tblGrid>
                <a:gridCol w="2203835">
                  <a:extLst>
                    <a:ext uri="{9D8B030D-6E8A-4147-A177-3AD203B41FA5}">
                      <a16:colId xmlns:a16="http://schemas.microsoft.com/office/drawing/2014/main" val="3332739359"/>
                    </a:ext>
                  </a:extLst>
                </a:gridCol>
                <a:gridCol w="530923">
                  <a:extLst>
                    <a:ext uri="{9D8B030D-6E8A-4147-A177-3AD203B41FA5}">
                      <a16:colId xmlns:a16="http://schemas.microsoft.com/office/drawing/2014/main" val="1343728226"/>
                    </a:ext>
                  </a:extLst>
                </a:gridCol>
                <a:gridCol w="530923">
                  <a:extLst>
                    <a:ext uri="{9D8B030D-6E8A-4147-A177-3AD203B41FA5}">
                      <a16:colId xmlns:a16="http://schemas.microsoft.com/office/drawing/2014/main" val="3086427426"/>
                    </a:ext>
                  </a:extLst>
                </a:gridCol>
                <a:gridCol w="530923">
                  <a:extLst>
                    <a:ext uri="{9D8B030D-6E8A-4147-A177-3AD203B41FA5}">
                      <a16:colId xmlns:a16="http://schemas.microsoft.com/office/drawing/2014/main" val="921093871"/>
                    </a:ext>
                  </a:extLst>
                </a:gridCol>
              </a:tblGrid>
              <a:tr h="154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Популяция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ссылки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Турки ссылки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653836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 1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 2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1498"/>
                  </a:ext>
                </a:extLst>
              </a:tr>
              <a:tr h="317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9-ж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8-м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05455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Манифестация заболевания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≤4-5 </a:t>
                      </a:r>
                      <a:r>
                        <a:rPr lang="ru-RU" sz="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 года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82892"/>
                  </a:ext>
                </a:extLst>
              </a:tr>
              <a:tr h="151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смерти  (возраст при последнем наблюдении)</a:t>
                      </a:r>
                    </a:p>
                  </a:txBody>
                  <a:tcPr marL="5811" marR="5811" marT="29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 3 годам</a:t>
                      </a: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 года</a:t>
                      </a: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70151"/>
                  </a:ext>
                </a:extLst>
              </a:tr>
              <a:tr h="1099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МПС подобный фенотип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29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90819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Грубые черты лица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09255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Контрактура суставов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44807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Множественный </a:t>
                      </a:r>
                      <a:r>
                        <a:rPr lang="ru-RU" sz="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дизостоз</a:t>
                      </a: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059177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Гепатоспленомегалия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608473"/>
                  </a:ext>
                </a:extLst>
              </a:tr>
              <a:tr h="206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 дыхания (Повторяющиеся инфекции; Обструкция дыхательных путей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313390"/>
                  </a:ext>
                </a:extLst>
              </a:tr>
              <a:tr h="11504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Характерные симптомы МПС-ПС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677081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Сердечная недостаточность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022513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Гипертрофическая </a:t>
                      </a:r>
                      <a:r>
                        <a:rPr lang="ru-RU" sz="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кардиомиопатия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1453"/>
                  </a:ext>
                </a:extLst>
              </a:tr>
              <a:tr h="140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Врожденный порок сердца</a:t>
                      </a: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ОАП/ ДМЖП</a:t>
                      </a: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811" marR="5811" marT="23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712301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Почечная недостаточность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565260"/>
                  </a:ext>
                </a:extLst>
              </a:tr>
              <a:tr h="11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Тяжелая анемия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EDF6">
                        <a:alpha val="2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5811" marR="5811" marT="3525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549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70194"/>
                  </a:ext>
                </a:extLst>
              </a:tr>
            </a:tbl>
          </a:graphicData>
        </a:graphic>
      </p:graphicFrame>
      <p:sp>
        <p:nvSpPr>
          <p:cNvPr id="61" name="Rectangle 42">
            <a:extLst>
              <a:ext uri="{FF2B5EF4-FFF2-40B4-BE49-F238E27FC236}">
                <a16:creationId xmlns:a16="http://schemas.microsoft.com/office/drawing/2014/main" id="{BCB1F5D0-6702-F84F-8C8E-93C19EFE3E2F}"/>
              </a:ext>
            </a:extLst>
          </p:cNvPr>
          <p:cNvSpPr/>
          <p:nvPr/>
        </p:nvSpPr>
        <p:spPr>
          <a:xfrm>
            <a:off x="5175157" y="882535"/>
            <a:ext cx="1072357" cy="126429"/>
          </a:xfrm>
          <a:prstGeom prst="rect">
            <a:avLst/>
          </a:prstGeom>
          <a:solidFill>
            <a:srgbClr val="D9D9D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CE992FFA-79CE-6B4C-9730-A21DC0C459F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9782" b="9782"/>
          <a:stretch>
            <a:fillRect/>
          </a:stretch>
        </p:blipFill>
        <p:spPr>
          <a:xfrm>
            <a:off x="153929" y="2663237"/>
            <a:ext cx="1402631" cy="106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23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4230</TotalTime>
  <Words>392</Words>
  <Application>Microsoft Macintosh PowerPoint</Application>
  <PresentationFormat>Экран (16:9)</PresentationFormat>
  <Paragraphs>144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Wingdings</vt:lpstr>
      <vt:lpstr>Office Theme</vt:lpstr>
      <vt:lpstr>Сравнительная клиническая характеристика нового рецессивного заболевания мукополисахаридоза- плюс в якутской и турецкой популяции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Template For Scientific Poster Presentation</dc:subject>
  <dc:creator>Graphicsland/MakeSigns.com</dc:creator>
  <cp:keywords>scientific, research, template, custom, poster, presentation, symposium, printing, powerpoint, create, design, example, sample, download</cp:keywords>
  <dc:description>We offer free powerpoint poster templates to help you design your very own scientific poster presentation.</dc:description>
  <cp:lastModifiedBy>Новгородова Сайына Николаевна</cp:lastModifiedBy>
  <cp:revision>31</cp:revision>
  <cp:lastPrinted>2016-04-06T07:15:14Z</cp:lastPrinted>
  <dcterms:created xsi:type="dcterms:W3CDTF">2013-02-18T18:40:33Z</dcterms:created>
  <dcterms:modified xsi:type="dcterms:W3CDTF">2021-06-25T11:26:57Z</dcterms:modified>
  <cp:category>science research poster</cp:category>
</cp:coreProperties>
</file>