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9CA8B1-D1B2-4DF0-9264-717AB8033DE6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0EBCC3-F106-4C9F-BB14-66208659C4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905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CA0E-7DF0-4F08-9EEE-21F7AE8ABDF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DCBF7-59C0-46DC-9B6F-AA8E34C8C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654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CA0E-7DF0-4F08-9EEE-21F7AE8ABDF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DCBF7-59C0-46DC-9B6F-AA8E34C8C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760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CA0E-7DF0-4F08-9EEE-21F7AE8ABDF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DCBF7-59C0-46DC-9B6F-AA8E34C8C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630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CA0E-7DF0-4F08-9EEE-21F7AE8ABDF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DCBF7-59C0-46DC-9B6F-AA8E34C8C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460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CA0E-7DF0-4F08-9EEE-21F7AE8ABDF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DCBF7-59C0-46DC-9B6F-AA8E34C8C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14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CA0E-7DF0-4F08-9EEE-21F7AE8ABDF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DCBF7-59C0-46DC-9B6F-AA8E34C8C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58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CA0E-7DF0-4F08-9EEE-21F7AE8ABDF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DCBF7-59C0-46DC-9B6F-AA8E34C8C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678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CA0E-7DF0-4F08-9EEE-21F7AE8ABDF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DCBF7-59C0-46DC-9B6F-AA8E34C8C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952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CA0E-7DF0-4F08-9EEE-21F7AE8ABDF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DCBF7-59C0-46DC-9B6F-AA8E34C8C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763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CA0E-7DF0-4F08-9EEE-21F7AE8ABDF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DCBF7-59C0-46DC-9B6F-AA8E34C8C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647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9CA0E-7DF0-4F08-9EEE-21F7AE8ABDF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DCBF7-59C0-46DC-9B6F-AA8E34C8C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79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9CA0E-7DF0-4F08-9EEE-21F7AE8ABDF8}" type="datetimeFigureOut">
              <a:rPr lang="ru-RU" smtClean="0"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DCBF7-59C0-46DC-9B6F-AA8E34C8CD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264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hyperlink" Target="mailto:Sdamilya@mail.ru" TargetMode="Externa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7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852" y="20515"/>
            <a:ext cx="1177644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  <a:ea typeface="Times New Roman" panose="02020603050405020304" pitchFamily="18" charset="0"/>
              </a:rPr>
              <a:t>Молекулярно-генетические особенности </a:t>
            </a:r>
            <a:r>
              <a:rPr lang="ru-RU" sz="1400" b="1" dirty="0" err="1">
                <a:solidFill>
                  <a:srgbClr val="FF0000"/>
                </a:solidFill>
                <a:ea typeface="Times New Roman" panose="02020603050405020304" pitchFamily="18" charset="0"/>
              </a:rPr>
              <a:t>фенилкетонурии</a:t>
            </a:r>
            <a:r>
              <a:rPr lang="ru-RU" sz="1400" b="1" dirty="0">
                <a:solidFill>
                  <a:srgbClr val="FF0000"/>
                </a:solidFill>
                <a:ea typeface="Times New Roman" panose="02020603050405020304" pitchFamily="18" charset="0"/>
              </a:rPr>
              <a:t> в популяции Казахстана</a:t>
            </a:r>
            <a:endParaRPr lang="ru-RU" sz="1400" dirty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pPr algn="ctr"/>
            <a:r>
              <a:rPr lang="ru-RU" sz="1200" b="1" dirty="0" err="1">
                <a:solidFill>
                  <a:srgbClr val="002060"/>
                </a:solidFill>
                <a:ea typeface="Times New Roman" panose="02020603050405020304" pitchFamily="18" charset="0"/>
              </a:rPr>
              <a:t>Салимбаева</a:t>
            </a:r>
            <a:r>
              <a:rPr lang="ru-RU" sz="1200" b="1" dirty="0">
                <a:solidFill>
                  <a:srgbClr val="002060"/>
                </a:solidFill>
                <a:ea typeface="Times New Roman" panose="02020603050405020304" pitchFamily="18" charset="0"/>
              </a:rPr>
              <a:t> Д.Н.</a:t>
            </a:r>
            <a:endParaRPr lang="ru-RU" sz="1200" dirty="0">
              <a:solidFill>
                <a:srgbClr val="002060"/>
              </a:solidFill>
              <a:ea typeface="Times New Roman" panose="02020603050405020304" pitchFamily="18" charset="0"/>
            </a:endParaRPr>
          </a:p>
          <a:p>
            <a:pPr algn="ctr"/>
            <a:r>
              <a:rPr lang="ru-RU" sz="1200" b="1" dirty="0">
                <a:solidFill>
                  <a:srgbClr val="002060"/>
                </a:solidFill>
                <a:ea typeface="Times New Roman" panose="02020603050405020304" pitchFamily="18" charset="0"/>
              </a:rPr>
              <a:t>АО «Научный центр акушерства, гинекологии и перинатологии», 050020, Республика Казахстан, г. Алматы, проспект </a:t>
            </a:r>
            <a:r>
              <a:rPr lang="ru-RU" sz="1200" b="1" dirty="0" err="1">
                <a:solidFill>
                  <a:srgbClr val="002060"/>
                </a:solidFill>
                <a:ea typeface="Times New Roman" panose="02020603050405020304" pitchFamily="18" charset="0"/>
              </a:rPr>
              <a:t>Достык</a:t>
            </a:r>
            <a:r>
              <a:rPr lang="ru-RU" sz="1200" b="1" dirty="0">
                <a:solidFill>
                  <a:srgbClr val="002060"/>
                </a:solidFill>
                <a:ea typeface="Times New Roman" panose="02020603050405020304" pitchFamily="18" charset="0"/>
              </a:rPr>
              <a:t>, </a:t>
            </a:r>
            <a:r>
              <a:rPr lang="ru-RU" sz="1200" b="1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125</a:t>
            </a:r>
          </a:p>
          <a:p>
            <a:pPr algn="ctr"/>
            <a:r>
              <a:rPr lang="en-US" sz="1200" dirty="0" smtClean="0">
                <a:solidFill>
                  <a:srgbClr val="002060"/>
                </a:solidFill>
                <a:ea typeface="Times New Roman" panose="02020603050405020304" pitchFamily="18" charset="0"/>
                <a:hlinkClick r:id="rId3"/>
              </a:rPr>
              <a:t>Sdamilya@mail.ru</a:t>
            </a:r>
            <a:endParaRPr lang="en-US" sz="1200" dirty="0" smtClean="0">
              <a:solidFill>
                <a:srgbClr val="002060"/>
              </a:solidFill>
              <a:ea typeface="Times New Roman" panose="02020603050405020304" pitchFamily="18" charset="0"/>
            </a:endParaRPr>
          </a:p>
          <a:p>
            <a:r>
              <a:rPr lang="ru-RU" sz="1200" b="1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Источник финансирования:</a:t>
            </a:r>
            <a:r>
              <a:rPr lang="ru-RU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 молекулярно-генетическое обследование пациентов было проведено частично в рамках гарантированного объема бесплатной медицинской помощи, частично при поддержке компании </a:t>
            </a:r>
            <a:r>
              <a:rPr lang="ru-RU" sz="1200" dirty="0" err="1" smtClean="0">
                <a:solidFill>
                  <a:srgbClr val="002060"/>
                </a:solidFill>
                <a:ea typeface="Times New Roman" panose="02020603050405020304" pitchFamily="18" charset="0"/>
              </a:rPr>
              <a:t>Merck</a:t>
            </a:r>
            <a:r>
              <a:rPr lang="ru-RU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rgbClr val="002060"/>
                </a:solidFill>
                <a:ea typeface="Times New Roman" panose="02020603050405020304" pitchFamily="18" charset="0"/>
              </a:rPr>
              <a:t>Serono</a:t>
            </a:r>
            <a:r>
              <a:rPr lang="ru-RU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 и за счет личных средств исследователя. </a:t>
            </a:r>
            <a:endParaRPr lang="ru-RU" sz="1200" dirty="0" smtClean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2644" y="1178471"/>
            <a:ext cx="1132449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>
                <a:solidFill>
                  <a:srgbClr val="002060"/>
                </a:solidFill>
                <a:ea typeface="Times New Roman" panose="02020603050405020304" pitchFamily="18" charset="0"/>
              </a:rPr>
              <a:t>Цель и задачи: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 изучение спектра и выявление этнических особенностей мутаций гена РАН у пациентов с ФКУ в </a:t>
            </a:r>
            <a:r>
              <a:rPr lang="ru-RU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Казахстане.</a:t>
            </a:r>
            <a:endParaRPr lang="en-US" sz="1200" dirty="0" smtClean="0">
              <a:solidFill>
                <a:srgbClr val="002060"/>
              </a:solidFill>
              <a:ea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52" y="0"/>
            <a:ext cx="857004" cy="97179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23959" y="1400143"/>
            <a:ext cx="76715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Материалы </a:t>
            </a:r>
            <a:r>
              <a:rPr lang="ru-RU" sz="1200" b="1" dirty="0">
                <a:solidFill>
                  <a:srgbClr val="002060"/>
                </a:solidFill>
                <a:ea typeface="Times New Roman" panose="02020603050405020304" pitchFamily="18" charset="0"/>
              </a:rPr>
              <a:t>и методы: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88 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пациентов с ФКУ из неродственных </a:t>
            </a:r>
            <a:r>
              <a:rPr lang="ru-RU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семей</a:t>
            </a:r>
            <a:r>
              <a:rPr lang="en-US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 (</a:t>
            </a:r>
            <a:r>
              <a:rPr lang="ru-RU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36 казахи, 44 русские, 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5 </a:t>
            </a:r>
            <a:r>
              <a:rPr lang="ru-RU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уйгуры 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и 3 </a:t>
            </a:r>
            <a:r>
              <a:rPr lang="ru-RU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узбека).</a:t>
            </a:r>
            <a:endParaRPr lang="en-US" sz="1200" dirty="0" smtClean="0">
              <a:solidFill>
                <a:srgbClr val="002060"/>
              </a:solidFill>
              <a:ea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Молекулярно-генетическое 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исследование в гене PAH было проведено методом ПЦР на наиболее частые мутации (IVS10-11G&gt;A, R261Q, R252W, R408W, IVS12+1G&gt;A, R158Q, P281L, IVS14+5G&gt;T</a:t>
            </a:r>
            <a:r>
              <a:rPr lang="ru-RU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) – первый этап, для 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поиска более редких мутаций вторым этапом </a:t>
            </a:r>
            <a:r>
              <a:rPr lang="ru-RU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был метод 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прямого автоматического </a:t>
            </a:r>
            <a:r>
              <a:rPr lang="ru-RU" sz="12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секвенирования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 гена </a:t>
            </a:r>
            <a:r>
              <a:rPr lang="ru-RU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РАН. </a:t>
            </a:r>
            <a:endParaRPr lang="ru-RU" sz="1200" dirty="0">
              <a:solidFill>
                <a:srgbClr val="002060"/>
              </a:solidFill>
              <a:ea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3852" y="2218871"/>
            <a:ext cx="187602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rgbClr val="002060"/>
                </a:solidFill>
                <a:ea typeface="Times New Roman" panose="02020603050405020304" pitchFamily="18" charset="0"/>
              </a:rPr>
              <a:t>Полученные результаты: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endParaRPr lang="ru-RU" sz="1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23849" y="2474926"/>
            <a:ext cx="378331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sz="1200" b="1" dirty="0">
                <a:solidFill>
                  <a:srgbClr val="FF0000"/>
                </a:solidFill>
              </a:rPr>
              <a:t>Спектр и частота </a:t>
            </a:r>
            <a:r>
              <a:rPr lang="ru-RU" altLang="ru-RU" sz="1200" b="1" dirty="0" smtClean="0">
                <a:solidFill>
                  <a:srgbClr val="FF0000"/>
                </a:solidFill>
              </a:rPr>
              <a:t>мутаций </a:t>
            </a:r>
            <a:r>
              <a:rPr lang="ru-RU" altLang="ru-RU" sz="1200" b="1" dirty="0">
                <a:solidFill>
                  <a:srgbClr val="FF0000"/>
                </a:solidFill>
              </a:rPr>
              <a:t>гена </a:t>
            </a:r>
            <a:r>
              <a:rPr lang="ru-RU" altLang="ru-RU" sz="1200" b="1" dirty="0" smtClean="0">
                <a:solidFill>
                  <a:srgbClr val="FF0000"/>
                </a:solidFill>
              </a:rPr>
              <a:t>РАН у </a:t>
            </a:r>
            <a:r>
              <a:rPr lang="ru-RU" altLang="ru-RU" sz="1200" b="1" dirty="0">
                <a:solidFill>
                  <a:srgbClr val="FF0000"/>
                </a:solidFill>
              </a:rPr>
              <a:t>больных </a:t>
            </a:r>
            <a:r>
              <a:rPr lang="ru-RU" altLang="ru-RU" sz="1200" b="1" dirty="0" smtClean="0">
                <a:solidFill>
                  <a:srgbClr val="FF0000"/>
                </a:solidFill>
              </a:rPr>
              <a:t>ФКУ</a:t>
            </a:r>
            <a:endParaRPr lang="ru-RU" sz="1200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920822"/>
              </p:ext>
            </p:extLst>
          </p:nvPr>
        </p:nvGraphicFramePr>
        <p:xfrm>
          <a:off x="223958" y="2818630"/>
          <a:ext cx="3749062" cy="30700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6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7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13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98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3793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Мутации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гена 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(1 этап)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27" marR="91427" marT="45703" marB="457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Национальность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27" marR="91427" marT="45703" marB="457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Arial Unicode MS"/>
                        <a:cs typeface="Tahoma"/>
                      </a:endParaRPr>
                    </a:p>
                  </a:txBody>
                  <a:tcPr marT="45708" marB="45708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Arial Unicode MS"/>
                        <a:cs typeface="Tahoma"/>
                      </a:endParaRPr>
                    </a:p>
                  </a:txBody>
                  <a:tcPr marL="91439" marR="91439" marT="45707" marB="45707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9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1430" algn="ctr">
                        <a:spcAft>
                          <a:spcPts val="0"/>
                        </a:spcAft>
                        <a:tabLst>
                          <a:tab pos="991870" algn="ctr"/>
                          <a:tab pos="1972310" algn="r"/>
                        </a:tabLst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Казахи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27" marR="91427" marT="45703" marB="457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1430"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Уйгуры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27" marR="91427" marT="45703" marB="457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1430"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Русские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27" marR="91427" marT="45703" marB="457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1430"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Узбеки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29" marR="91429" marT="45703" marB="457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9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R408W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27" marR="91427" marT="45703" marB="457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0,</a:t>
                      </a:r>
                      <a:r>
                        <a:rPr lang="en-US" sz="10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61*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0,400*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0,557*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0,</a:t>
                      </a: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50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9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R261Q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27" marR="91427" marT="45703" marB="457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0,100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0,080*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000" b="0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9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P281L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27" marR="91427" marT="45703" marB="457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0,097*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000" b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0,023*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000" b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79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IVS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12+1</a:t>
                      </a: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G&gt;A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27" marR="91427" marT="45703" marB="457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0,016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000" b="0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0,023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000" b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9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IVS4+5G&gt;T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27" marR="91427" marT="45703" marB="457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0,048*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000" b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000" b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000" b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79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IVS10-11G&gt;A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27" marR="91427" marT="45703" marB="457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0,032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000" b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0,034</a:t>
                      </a: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000" b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9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R252W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27" marR="91427" marT="45703" marB="457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000" b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000" b="0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000" b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79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R158Q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27" marR="91427" marT="45703" marB="457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0,016*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000" b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000" b="0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1000" b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79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Х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27" marR="91427" marT="45703" marB="457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0,630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0,500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0,283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0,</a:t>
                      </a: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50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4" marR="9524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7157">
                <a:tc grid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Примечание: * обнаружены достоверные 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различия</a:t>
                      </a: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000" b="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000" b="0" kern="1200" baseline="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</a:t>
                      </a:r>
                      <a:r>
                        <a:rPr lang="en-US" sz="1000" b="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&lt;0,005)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27" marR="91427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Arial Unicode MS"/>
                        <a:cs typeface="Tahoma"/>
                      </a:endParaRPr>
                    </a:p>
                  </a:txBody>
                  <a:tcPr marL="91439" marR="91439" marT="45707" marB="4570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714220"/>
              </p:ext>
            </p:extLst>
          </p:nvPr>
        </p:nvGraphicFramePr>
        <p:xfrm>
          <a:off x="4015454" y="2291084"/>
          <a:ext cx="3162424" cy="4222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4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7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6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6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235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Мутации гена </a:t>
                      </a: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РАН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(2 этап)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67" marR="91467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Национальность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67" marR="91467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002060"/>
                        </a:solidFill>
                        <a:effectLst/>
                        <a:latin typeface="+mj-lt"/>
                        <a:ea typeface="Arial Unicode MS"/>
                        <a:cs typeface="Tahoma"/>
                      </a:endParaRPr>
                    </a:p>
                  </a:txBody>
                  <a:tcPr marT="45708" marB="45708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5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1430" algn="ctr">
                        <a:spcAft>
                          <a:spcPts val="0"/>
                        </a:spcAft>
                        <a:tabLst>
                          <a:tab pos="991870" algn="ctr"/>
                          <a:tab pos="1972310" algn="r"/>
                        </a:tabLst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Казахи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67" marR="91467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1430"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Уйгуры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41" marR="91441" marT="45703" marB="4570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1430"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Русские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67" marR="91467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1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A300S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67" marR="91467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0,016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</a:t>
                      </a:r>
                      <a:endParaRPr lang="ru-RU" sz="1000" b="0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1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E390G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67" marR="91467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rgbClr val="002060"/>
                          </a:solidFill>
                          <a:latin typeface="+mn-lt"/>
                        </a:rPr>
                        <a:t>0</a:t>
                      </a:r>
                      <a:endParaRPr lang="ru-RU" sz="10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0,016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50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I65N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67" marR="91467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0,016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rgbClr val="002060"/>
                          </a:solidFill>
                          <a:latin typeface="+mn-lt"/>
                        </a:rPr>
                        <a:t>0</a:t>
                      </a:r>
                      <a:endParaRPr lang="ru-RU" sz="10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94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R243Q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67" marR="91467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0,290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0,100</a:t>
                      </a:r>
                      <a:r>
                        <a:rPr lang="ru-RU" sz="1000" b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*</a:t>
                      </a:r>
                      <a:endParaRPr lang="ru-RU" sz="10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8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R413P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67" marR="91467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0,100</a:t>
                      </a:r>
                      <a:endParaRPr lang="ru-RU" sz="1000" b="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9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V230I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67" marR="91467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0,016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rgbClr val="002060"/>
                          </a:solidFill>
                          <a:latin typeface="+mn-lt"/>
                        </a:rPr>
                        <a:t>0</a:t>
                      </a:r>
                      <a:endParaRPr lang="ru-RU" sz="10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73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W187X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67" marR="91467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0,016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rgbClr val="002060"/>
                          </a:solidFill>
                          <a:latin typeface="+mn-lt"/>
                        </a:rPr>
                        <a:t>0</a:t>
                      </a:r>
                      <a:endParaRPr lang="ru-RU" sz="10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1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Y387H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67" marR="91467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0,01</a:t>
                      </a:r>
                      <a:r>
                        <a:rPr lang="en-US" sz="10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6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rgbClr val="002060"/>
                          </a:solidFill>
                          <a:latin typeface="+mn-lt"/>
                        </a:rPr>
                        <a:t>0</a:t>
                      </a:r>
                      <a:endParaRPr lang="ru-RU" sz="10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7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IVS1+5G&gt;T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67" marR="91467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rgbClr val="002060"/>
                          </a:solidFill>
                          <a:latin typeface="+mn-lt"/>
                        </a:rPr>
                        <a:t>0</a:t>
                      </a:r>
                      <a:endParaRPr lang="ru-RU" sz="10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0,011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17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IVS2+5G&gt;C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67" marR="91467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rgbClr val="002060"/>
                          </a:solidFill>
                          <a:latin typeface="+mn-lt"/>
                        </a:rPr>
                        <a:t>0</a:t>
                      </a:r>
                      <a:endParaRPr lang="ru-RU" sz="10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0,01</a:t>
                      </a: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1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04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IVS7-3C&gt;A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67" marR="91467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rgbClr val="002060"/>
                          </a:solidFill>
                          <a:latin typeface="+mn-lt"/>
                        </a:rPr>
                        <a:t>0</a:t>
                      </a:r>
                      <a:endParaRPr lang="ru-RU" sz="10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0,011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15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IVS10-14C&gt;G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67" marR="91467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0,01</a:t>
                      </a:r>
                      <a:r>
                        <a:rPr lang="en-US" sz="10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6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rgbClr val="002060"/>
                          </a:solidFill>
                          <a:latin typeface="+mn-lt"/>
                        </a:rPr>
                        <a:t>0</a:t>
                      </a:r>
                      <a:endParaRPr lang="ru-RU" sz="10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15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IVS11+1G&gt;C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67" marR="91467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</a:t>
                      </a:r>
                      <a:endParaRPr lang="ru-RU" sz="1000" b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0,011</a:t>
                      </a:r>
                      <a:endParaRPr lang="ru-RU" sz="1000" b="0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98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IVS12+1G&gt;A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67" marR="91467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0,016</a:t>
                      </a:r>
                      <a:endParaRPr lang="ru-RU" sz="1000" b="0" dirty="0">
                        <a:solidFill>
                          <a:srgbClr val="FF000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</a:t>
                      </a:r>
                      <a:endParaRPr lang="ru-RU" sz="1000" b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0</a:t>
                      </a:r>
                      <a:endParaRPr lang="ru-RU" sz="1000" b="0" kern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45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Arial Unicode MS"/>
                          <a:cs typeface="Tahoma"/>
                        </a:rPr>
                        <a:t>Х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1467" marR="91467" marT="45714" marB="457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0,</a:t>
                      </a: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226</a:t>
                      </a:r>
                      <a:endParaRPr lang="ru-RU" sz="1000" b="0" dirty="0" smtClean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rgbClr val="002060"/>
                          </a:solidFill>
                          <a:latin typeface="+mn-lt"/>
                        </a:rPr>
                        <a:t>0,200</a:t>
                      </a:r>
                      <a:endParaRPr lang="ru-RU" sz="1000" b="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0,</a:t>
                      </a:r>
                      <a:r>
                        <a:rPr lang="en-US" sz="10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227</a:t>
                      </a:r>
                      <a:endParaRPr lang="ru-RU" sz="1000" b="0" dirty="0">
                        <a:solidFill>
                          <a:srgbClr val="002060"/>
                        </a:solidFill>
                        <a:effectLst/>
                        <a:latin typeface="+mn-lt"/>
                        <a:ea typeface="Arial Unicode MS"/>
                        <a:cs typeface="Tahoma"/>
                      </a:endParaRPr>
                    </a:p>
                  </a:txBody>
                  <a:tcPr marL="9528" marR="9528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7254297" y="1584808"/>
            <a:ext cx="48946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dirty="0">
                <a:solidFill>
                  <a:srgbClr val="FF0000"/>
                </a:solidFill>
                <a:latin typeface="Arial" charset="0"/>
              </a:rPr>
              <a:t>Локализация мутаций в гене </a:t>
            </a:r>
            <a:r>
              <a:rPr lang="ru-RU" sz="1200" b="1" dirty="0" smtClean="0">
                <a:solidFill>
                  <a:srgbClr val="FF0000"/>
                </a:solidFill>
                <a:latin typeface="Arial" charset="0"/>
              </a:rPr>
              <a:t>РАН</a:t>
            </a:r>
          </a:p>
          <a:p>
            <a:pPr algn="ctr">
              <a:defRPr/>
            </a:pPr>
            <a:r>
              <a:rPr lang="ru-RU" sz="1200" b="1" dirty="0" smtClean="0">
                <a:solidFill>
                  <a:srgbClr val="FF0000"/>
                </a:solidFill>
                <a:latin typeface="Arial" charset="0"/>
              </a:rPr>
              <a:t>у казахов                                  у уйгур</a:t>
            </a:r>
            <a:endParaRPr lang="ru-RU" sz="1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graphicFrame>
        <p:nvGraphicFramePr>
          <p:cNvPr id="13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042754"/>
              </p:ext>
            </p:extLst>
          </p:nvPr>
        </p:nvGraphicFramePr>
        <p:xfrm>
          <a:off x="7505551" y="2065071"/>
          <a:ext cx="2005899" cy="1348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Worksheet" r:id="rId5" imgW="3914683" imgH="2190781" progId="Excel.Sheet.8">
                  <p:embed/>
                </p:oleObj>
              </mc:Choice>
              <mc:Fallback>
                <p:oleObj name="Worksheet" r:id="rId5" imgW="3914683" imgH="2190781" progId="Excel.Sheet.8">
                  <p:embed/>
                  <p:pic>
                    <p:nvPicPr>
                      <p:cNvPr id="37987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5551" y="2065071"/>
                        <a:ext cx="2005899" cy="13480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4954094"/>
              </p:ext>
            </p:extLst>
          </p:nvPr>
        </p:nvGraphicFramePr>
        <p:xfrm>
          <a:off x="9728022" y="2038414"/>
          <a:ext cx="2068779" cy="1348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Worksheet" r:id="rId7" imgW="3895787" imgH="2171616" progId="Excel.Sheet.8">
                  <p:embed/>
                </p:oleObj>
              </mc:Choice>
              <mc:Fallback>
                <p:oleObj name="Worksheet" r:id="rId7" imgW="3895787" imgH="2171616" progId="Excel.Sheet.8">
                  <p:embed/>
                  <p:pic>
                    <p:nvPicPr>
                      <p:cNvPr id="37984" name="Объект 8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28022" y="2038414"/>
                        <a:ext cx="2068779" cy="13480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7400992" y="3366264"/>
            <a:ext cx="46013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У русских по 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региону расположения в гене РАН в Е12 располагалось 54,5% выявленных </a:t>
            </a:r>
            <a:r>
              <a:rPr lang="ru-RU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мутаций, 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в Е7 10,3%, в I10 3,4%, по 1,1% в Е11, I2, I12, I1.</a:t>
            </a:r>
            <a:endParaRPr lang="ru-RU" sz="12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7400992" y="3920336"/>
            <a:ext cx="4567050" cy="1475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Проведен анализ 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коэффициента </a:t>
            </a:r>
            <a:r>
              <a:rPr lang="ru-RU" sz="12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гомозиготности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 и </a:t>
            </a:r>
            <a:r>
              <a:rPr lang="ru-RU" sz="1200" dirty="0" err="1" smtClean="0">
                <a:solidFill>
                  <a:srgbClr val="002060"/>
                </a:solidFill>
                <a:ea typeface="Times New Roman" panose="02020603050405020304" pitchFamily="18" charset="0"/>
              </a:rPr>
              <a:t>гетерозиготности</a:t>
            </a:r>
            <a:r>
              <a:rPr lang="ru-RU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: 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у казахов </a:t>
            </a:r>
            <a:r>
              <a:rPr lang="ru-RU" sz="1200" dirty="0" err="1" smtClean="0">
                <a:solidFill>
                  <a:srgbClr val="002060"/>
                </a:solidFill>
                <a:ea typeface="Times New Roman" panose="02020603050405020304" pitchFamily="18" charset="0"/>
              </a:rPr>
              <a:t>гомозиготы</a:t>
            </a:r>
            <a:r>
              <a:rPr lang="ru-RU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по мутации </a:t>
            </a:r>
            <a:r>
              <a:rPr lang="ru-RU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p.</a:t>
            </a:r>
            <a:r>
              <a:rPr lang="en-US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R</a:t>
            </a:r>
            <a:r>
              <a:rPr lang="ru-RU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243Q – 11,1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% пациентов, </a:t>
            </a:r>
            <a:r>
              <a:rPr lang="ru-RU" sz="12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компаунт-гетерозиготами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 – 27,8</a:t>
            </a:r>
            <a:r>
              <a:rPr lang="ru-RU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%; у русских</a:t>
            </a:r>
            <a:r>
              <a:rPr lang="en-US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rgbClr val="002060"/>
                </a:solidFill>
                <a:ea typeface="Times New Roman" panose="02020603050405020304" pitchFamily="18" charset="0"/>
              </a:rPr>
              <a:t>гомозиготы</a:t>
            </a:r>
            <a:r>
              <a:rPr lang="ru-RU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по мутации p.R408W </a:t>
            </a:r>
            <a:r>
              <a:rPr lang="ru-RU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– 29,5%, </a:t>
            </a:r>
            <a:r>
              <a:rPr lang="ru-RU" sz="12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компаунт-гетерозиготы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 – 50,0</a:t>
            </a:r>
            <a:r>
              <a:rPr lang="ru-RU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%; у 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уйгур </a:t>
            </a:r>
            <a:r>
              <a:rPr lang="ru-RU" sz="12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гомозиготы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 по мутации p.R408W </a:t>
            </a:r>
            <a:r>
              <a:rPr lang="ru-RU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– 29,5%, </a:t>
            </a:r>
            <a:r>
              <a:rPr lang="ru-RU" sz="12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компаунт-гетерозиготы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 – 40,0</a:t>
            </a:r>
            <a:r>
              <a:rPr lang="ru-RU" sz="1200" dirty="0" smtClean="0">
                <a:solidFill>
                  <a:srgbClr val="002060"/>
                </a:solidFill>
                <a:ea typeface="Times New Roman" panose="02020603050405020304" pitchFamily="18" charset="0"/>
              </a:rPr>
              <a:t>%; у узбеков 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у 33,3% пациентов обнаружена </a:t>
            </a:r>
            <a:r>
              <a:rPr lang="ru-RU" sz="12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гомозиготность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 по мутации p.R408W. 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400992" y="5347490"/>
            <a:ext cx="4609300" cy="1475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200" b="1" dirty="0">
                <a:solidFill>
                  <a:srgbClr val="002060"/>
                </a:solidFill>
                <a:ea typeface="Times New Roman" panose="02020603050405020304" pitchFamily="18" charset="0"/>
              </a:rPr>
              <a:t>Выводы: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 Таким образом, установлен предварительный спектр мутаций гена РАН в популяции Казахстана. Выявленные этнические особенности необходимо учитывать при выборе панели мутаций гена РАН и выбора региона гена РАН для </a:t>
            </a:r>
            <a:r>
              <a:rPr lang="ru-RU" sz="12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секвенирования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 при проведении молекулярно-генетической диагностики пациентов с ФКУ и членов их семей, включая </a:t>
            </a:r>
            <a:r>
              <a:rPr lang="ru-RU" sz="12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пренатальную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 диагностику (инвазивную и </a:t>
            </a:r>
            <a:r>
              <a:rPr lang="ru-RU" sz="1200" dirty="0" err="1">
                <a:solidFill>
                  <a:srgbClr val="002060"/>
                </a:solidFill>
                <a:ea typeface="Times New Roman" panose="02020603050405020304" pitchFamily="18" charset="0"/>
              </a:rPr>
              <a:t>неинвазивную</a:t>
            </a:r>
            <a:r>
              <a:rPr lang="ru-RU" sz="1200" dirty="0">
                <a:solidFill>
                  <a:srgbClr val="002060"/>
                </a:solidFill>
                <a:ea typeface="Times New Roman" panose="02020603050405020304" pitchFamily="18" charset="0"/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1330643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489</Words>
  <Application>Microsoft Office PowerPoint</Application>
  <PresentationFormat>Широкоэкранный</PresentationFormat>
  <Paragraphs>135</Paragraphs>
  <Slides>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 Unicode MS</vt:lpstr>
      <vt:lpstr>Arial</vt:lpstr>
      <vt:lpstr>Calibri</vt:lpstr>
      <vt:lpstr>Calibri Light</vt:lpstr>
      <vt:lpstr>Tahoma</vt:lpstr>
      <vt:lpstr>Times New Roman</vt:lpstr>
      <vt:lpstr>Тема Office</vt:lpstr>
      <vt:lpstr>Worksheet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НР</dc:creator>
  <cp:lastModifiedBy>НР</cp:lastModifiedBy>
  <cp:revision>11</cp:revision>
  <dcterms:created xsi:type="dcterms:W3CDTF">2021-06-24T17:09:38Z</dcterms:created>
  <dcterms:modified xsi:type="dcterms:W3CDTF">2021-06-24T18:46:54Z</dcterms:modified>
</cp:coreProperties>
</file>