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A8B1-D1B2-4DF0-9264-717AB8033DE6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EBCC3-F106-4C9F-BB14-66208659C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0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65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6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3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46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14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67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6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6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9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CA0E-7DF0-4F08-9EEE-21F7AE8ABDF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CBF7-59C0-46DC-9B6F-AA8E34C8C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2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mailto:Sdamilya@mail.ru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852" y="20515"/>
            <a:ext cx="117764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Молекулярно-генетические особенности </a:t>
            </a:r>
            <a:r>
              <a:rPr lang="ru-RU" sz="1400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фенилкетонурии</a:t>
            </a:r>
            <a:r>
              <a:rPr lang="ru-RU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 в популяции Казахстана</a:t>
            </a:r>
            <a:endParaRPr lang="ru-RU" sz="1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1200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Салимбаева</a:t>
            </a:r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 Д.Н.</a:t>
            </a:r>
            <a:endParaRPr lang="ru-RU" sz="12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АО «Научный центр акушерства, гинекологии и перинатологии», 050020, Республика Казахстан, г. Алматы, проспект </a:t>
            </a:r>
            <a:r>
              <a:rPr lang="ru-RU" sz="1200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Достык</a:t>
            </a:r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, </a:t>
            </a:r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125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  <a:ea typeface="Times New Roman" panose="02020603050405020304" pitchFamily="18" charset="0"/>
                <a:hlinkClick r:id="rId3"/>
              </a:rPr>
              <a:t>Sdamilya@mail.ru</a:t>
            </a:r>
            <a:endParaRPr lang="en-US" sz="12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Источник финансирования: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молекулярно-генетическое обследование пациентов было проведено частично в рамках гарантированного объема бесплатной медицинской помощи, частично при поддержке компании </a:t>
            </a:r>
            <a:r>
              <a:rPr lang="ru-RU" sz="1200" dirty="0" err="1" smtClean="0">
                <a:solidFill>
                  <a:srgbClr val="002060"/>
                </a:solidFill>
                <a:ea typeface="Times New Roman" panose="02020603050405020304" pitchFamily="18" charset="0"/>
              </a:rPr>
              <a:t>Merck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ea typeface="Times New Roman" panose="02020603050405020304" pitchFamily="18" charset="0"/>
              </a:rPr>
              <a:t>Serono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и за счет личных средств исследователя. </a:t>
            </a:r>
            <a:endParaRPr lang="ru-RU" sz="1200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644" y="1178471"/>
            <a:ext cx="113244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Цель и задачи: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изучение спектра и выявление этнических особенностей мутаций гена РАН у пациентов с ФКУ в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Казахстане.</a:t>
            </a:r>
            <a:endParaRPr lang="en-US" sz="12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52" y="0"/>
            <a:ext cx="857004" cy="9717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3959" y="1400143"/>
            <a:ext cx="7671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Материалы </a:t>
            </a:r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и методы: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88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пациентов с ФКУ из неродственных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семей</a:t>
            </a:r>
            <a:r>
              <a:rPr lang="en-US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(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36 казахи, 44 русские,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5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уйгуры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и 3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узбека).</a:t>
            </a:r>
            <a:endParaRPr lang="en-US" sz="12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Молекулярно-генетическое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исследование в гене PAH было проведено методом ПЦР на наиболее частые мутации (IVS10-11G&gt;A, R261Q, R252W, R408W, IVS12+1G&gt;A, R158Q, P281L, IVS14+5G&gt;T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) – первый этап, для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поиска более редких мутаций вторым этапом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был метод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прямого автоматического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секвенирования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гена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РАН. </a:t>
            </a:r>
            <a:endParaRPr lang="ru-RU" sz="1200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852" y="2218871"/>
            <a:ext cx="1876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Полученные результаты: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3849" y="2474926"/>
            <a:ext cx="37833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200" b="1" dirty="0">
                <a:solidFill>
                  <a:srgbClr val="FF0000"/>
                </a:solidFill>
              </a:rPr>
              <a:t>Спектр и частота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мутаций </a:t>
            </a:r>
            <a:r>
              <a:rPr lang="ru-RU" altLang="ru-RU" sz="1200" b="1" dirty="0">
                <a:solidFill>
                  <a:srgbClr val="FF0000"/>
                </a:solidFill>
              </a:rPr>
              <a:t>гена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РАН у </a:t>
            </a:r>
            <a:r>
              <a:rPr lang="ru-RU" altLang="ru-RU" sz="1200" b="1" dirty="0">
                <a:solidFill>
                  <a:srgbClr val="FF0000"/>
                </a:solidFill>
              </a:rPr>
              <a:t>больных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ФКУ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20822"/>
              </p:ext>
            </p:extLst>
          </p:nvPr>
        </p:nvGraphicFramePr>
        <p:xfrm>
          <a:off x="223958" y="2818630"/>
          <a:ext cx="3749062" cy="3070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79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Мутации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гена 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(1 этап)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Национальность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/>
                        <a:cs typeface="Tahoma"/>
                      </a:endParaRPr>
                    </a:p>
                  </a:txBody>
                  <a:tcPr marT="45708" marB="4570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/>
                        <a:cs typeface="Tahoma"/>
                      </a:endParaRPr>
                    </a:p>
                  </a:txBody>
                  <a:tcPr marL="91439" marR="91439" marT="45707" marB="4570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  <a:tabLst>
                          <a:tab pos="991870" algn="ctr"/>
                          <a:tab pos="1972310" algn="r"/>
                        </a:tabLs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Казахи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Уйгуры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Русские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Узбеки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9" marR="91429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R408W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61*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0,400*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0,557*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50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R261Q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0,100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0,080*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P281L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0,097*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0,023*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IVS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12+1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G&gt;A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0,016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0,023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IVS4+5G&gt;T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0,048*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IVS10-11G&gt;A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0,032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0,034</a:t>
                      </a: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R252W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R158Q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0,016*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Х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0,630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0,500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0,283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50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4" marR="9524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157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Примечание: * обнаружены достоверные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различия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000" b="0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en-US" sz="10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&lt;0,005)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27" marR="9142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/>
                        <a:cs typeface="Tahoma"/>
                      </a:endParaRPr>
                    </a:p>
                  </a:txBody>
                  <a:tcPr marL="91439" marR="91439" marT="45707" marB="4570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14220"/>
              </p:ext>
            </p:extLst>
          </p:nvPr>
        </p:nvGraphicFramePr>
        <p:xfrm>
          <a:off x="4015454" y="2291084"/>
          <a:ext cx="3162424" cy="422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Мутации гена 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(2 этап)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Национальность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/>
                        <a:cs typeface="Tahoma"/>
                      </a:endParaRPr>
                    </a:p>
                  </a:txBody>
                  <a:tcPr marT="45708" marB="4570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  <a:tabLst>
                          <a:tab pos="991870" algn="ctr"/>
                          <a:tab pos="1972310" algn="r"/>
                        </a:tabLs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Казахи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Уйгуры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41" marR="91441" marT="45703" marB="457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Русские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1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A300S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E390G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0,016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I65N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R243Q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0,290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0,100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*</a:t>
                      </a:r>
                      <a:endParaRPr lang="ru-RU" sz="10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R413P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0,100</a:t>
                      </a:r>
                      <a:endParaRPr lang="ru-RU" sz="10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V230I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W187X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1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Y387H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IVS1+5G&gt;T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0,011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IVS2+5G&gt;C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1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IVS7-3C&gt;A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0,011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IVS10-14C&gt;G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5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IVS11+1G&gt;C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0,011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IVS12+1G&gt;A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0,016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0</a:t>
                      </a:r>
                      <a:endParaRPr lang="ru-RU" sz="10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5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Arial Unicode MS"/>
                          <a:cs typeface="Tahoma"/>
                        </a:rPr>
                        <a:t>Х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1467" marR="91467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226</a:t>
                      </a:r>
                      <a:endParaRPr lang="ru-RU" sz="1000" b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0,200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227</a:t>
                      </a: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Arial Unicode MS"/>
                        <a:cs typeface="Tahoma"/>
                      </a:endParaRPr>
                    </a:p>
                  </a:txBody>
                  <a:tcPr marL="9528" marR="9528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254297" y="1584808"/>
            <a:ext cx="489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Arial" charset="0"/>
              </a:rPr>
              <a:t>Локализация мутаций в гене </a:t>
            </a:r>
            <a:r>
              <a:rPr lang="ru-RU" sz="1200" b="1" dirty="0" smtClean="0">
                <a:solidFill>
                  <a:srgbClr val="FF0000"/>
                </a:solidFill>
                <a:latin typeface="Arial" charset="0"/>
              </a:rPr>
              <a:t>РАН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Arial" charset="0"/>
              </a:rPr>
              <a:t>у казахов                                  у уйгур</a:t>
            </a: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3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42754"/>
              </p:ext>
            </p:extLst>
          </p:nvPr>
        </p:nvGraphicFramePr>
        <p:xfrm>
          <a:off x="7505551" y="2065071"/>
          <a:ext cx="2005899" cy="1348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5" imgW="3914683" imgH="2190781" progId="Excel.Sheet.8">
                  <p:embed/>
                </p:oleObj>
              </mc:Choice>
              <mc:Fallback>
                <p:oleObj name="Worksheet" r:id="rId5" imgW="3914683" imgH="2190781" progId="Excel.Sheet.8">
                  <p:embed/>
                  <p:pic>
                    <p:nvPicPr>
                      <p:cNvPr id="37987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551" y="2065071"/>
                        <a:ext cx="2005899" cy="1348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954094"/>
              </p:ext>
            </p:extLst>
          </p:nvPr>
        </p:nvGraphicFramePr>
        <p:xfrm>
          <a:off x="9728022" y="2038414"/>
          <a:ext cx="2068779" cy="1348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7" imgW="3895787" imgH="2171616" progId="Excel.Sheet.8">
                  <p:embed/>
                </p:oleObj>
              </mc:Choice>
              <mc:Fallback>
                <p:oleObj name="Worksheet" r:id="rId7" imgW="3895787" imgH="2171616" progId="Excel.Sheet.8">
                  <p:embed/>
                  <p:pic>
                    <p:nvPicPr>
                      <p:cNvPr id="37984" name="Объект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022" y="2038414"/>
                        <a:ext cx="2068779" cy="1348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400992" y="3366264"/>
            <a:ext cx="4601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У русских по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региону расположения в гене РАН в Е12 располагалось 54,5% выявленных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мутаций,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в Е7 10,3%, в I10 3,4%, по 1,1% в Е11, I2, I12, I1.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00992" y="3920336"/>
            <a:ext cx="4567050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Проведен анализ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коэффициента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гомозиготности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и </a:t>
            </a:r>
            <a:r>
              <a:rPr lang="ru-RU" sz="1200" dirty="0" err="1" smtClean="0">
                <a:solidFill>
                  <a:srgbClr val="002060"/>
                </a:solidFill>
                <a:ea typeface="Times New Roman" panose="02020603050405020304" pitchFamily="18" charset="0"/>
              </a:rPr>
              <a:t>гетерозиготности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: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у казахов </a:t>
            </a:r>
            <a:r>
              <a:rPr lang="ru-RU" sz="1200" dirty="0" err="1" smtClean="0">
                <a:solidFill>
                  <a:srgbClr val="002060"/>
                </a:solidFill>
                <a:ea typeface="Times New Roman" panose="02020603050405020304" pitchFamily="18" charset="0"/>
              </a:rPr>
              <a:t>гомозиготы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по мутации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p.</a:t>
            </a:r>
            <a:r>
              <a:rPr lang="en-US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R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243Q – 11,1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% пациентов,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компаунт-гетерозиготами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– 27,8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%; у русских</a:t>
            </a:r>
            <a:r>
              <a:rPr lang="en-US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ea typeface="Times New Roman" panose="02020603050405020304" pitchFamily="18" charset="0"/>
              </a:rPr>
              <a:t>гомозиготы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по мутации p.R408W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– 29,5%,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компаунт-гетерозиготы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– 50,0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%; у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уйгур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гомозиготы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по мутации p.R408W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– 29,5%,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компаунт-гетерозиготы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– 40,0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%; у узбеков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у 33,3% пациентов обнаружена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гомозиготность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по мутации p.R408W.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400992" y="5347490"/>
            <a:ext cx="4609300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2060"/>
                </a:solidFill>
                <a:ea typeface="Times New Roman" panose="02020603050405020304" pitchFamily="18" charset="0"/>
              </a:rPr>
              <a:t>Выводы: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Таким образом, установлен предварительный спектр мутаций гена РАН в популяции Казахстана. Выявленные этнические особенности необходимо учитывать при выборе панели мутаций гена РАН и выбора региона гена РАН для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секвенирования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при проведении молекулярно-генетической диагностики пациентов с ФКУ и членов их семей, включая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пренатальную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 диагностику (инвазивную и </a:t>
            </a:r>
            <a:r>
              <a:rPr lang="ru-RU" sz="12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неинвазивную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33064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489</Words>
  <Application>Microsoft Office PowerPoint</Application>
  <PresentationFormat>Широкоэкранный</PresentationFormat>
  <Paragraphs>135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Tahoma</vt:lpstr>
      <vt:lpstr>Times New Roman</vt:lpstr>
      <vt:lpstr>Тема Office</vt:lpstr>
      <vt:lpstr>Worksheet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НР</dc:creator>
  <cp:lastModifiedBy>НР</cp:lastModifiedBy>
  <cp:revision>11</cp:revision>
  <dcterms:created xsi:type="dcterms:W3CDTF">2021-06-24T17:09:38Z</dcterms:created>
  <dcterms:modified xsi:type="dcterms:W3CDTF">2021-06-24T18:46:54Z</dcterms:modified>
</cp:coreProperties>
</file>