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7476113" cy="20880388"/>
  <p:notesSz cx="9144000" cy="6858000"/>
  <p:defaultTextStyle>
    <a:defPPr>
      <a:defRPr lang="ru-RU"/>
    </a:defPPr>
    <a:lvl1pPr marL="0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1pPr>
    <a:lvl2pPr marL="1400541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2pPr>
    <a:lvl3pPr marL="2801082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3pPr>
    <a:lvl4pPr marL="4201622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4pPr>
    <a:lvl5pPr marL="5602163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5pPr>
    <a:lvl6pPr marL="7002704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6pPr>
    <a:lvl7pPr marL="8403245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7pPr>
    <a:lvl8pPr marL="9803785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8pPr>
    <a:lvl9pPr marL="11204326" algn="l" defTabSz="2801082" rtl="0" eaLnBrk="1" latinLnBrk="0" hangingPunct="1">
      <a:defRPr sz="55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8" y="-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515" y="3417232"/>
            <a:ext cx="28107085" cy="7269468"/>
          </a:xfrm>
        </p:spPr>
        <p:txBody>
          <a:bodyPr anchor="b"/>
          <a:lstStyle>
            <a:lvl1pPr algn="ctr">
              <a:defRPr sz="182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515" y="10967041"/>
            <a:ext cx="28107085" cy="5041259"/>
          </a:xfrm>
        </p:spPr>
        <p:txBody>
          <a:bodyPr/>
          <a:lstStyle>
            <a:lvl1pPr marL="0" indent="0" algn="ctr">
              <a:buNone/>
              <a:defRPr sz="7307"/>
            </a:lvl1pPr>
            <a:lvl2pPr marL="1392037" indent="0" algn="ctr">
              <a:buNone/>
              <a:defRPr sz="6089"/>
            </a:lvl2pPr>
            <a:lvl3pPr marL="2784074" indent="0" algn="ctr">
              <a:buNone/>
              <a:defRPr sz="5480"/>
            </a:lvl3pPr>
            <a:lvl4pPr marL="4176111" indent="0" algn="ctr">
              <a:buNone/>
              <a:defRPr sz="4872"/>
            </a:lvl4pPr>
            <a:lvl5pPr marL="5568147" indent="0" algn="ctr">
              <a:buNone/>
              <a:defRPr sz="4872"/>
            </a:lvl5pPr>
            <a:lvl6pPr marL="6960184" indent="0" algn="ctr">
              <a:buNone/>
              <a:defRPr sz="4872"/>
            </a:lvl6pPr>
            <a:lvl7pPr marL="8352221" indent="0" algn="ctr">
              <a:buNone/>
              <a:defRPr sz="4872"/>
            </a:lvl7pPr>
            <a:lvl8pPr marL="9744258" indent="0" algn="ctr">
              <a:buNone/>
              <a:defRPr sz="4872"/>
            </a:lvl8pPr>
            <a:lvl9pPr marL="11136295" indent="0" algn="ctr">
              <a:buNone/>
              <a:defRPr sz="487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9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818844" y="1111687"/>
            <a:ext cx="8080787" cy="176951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6484" y="1111687"/>
            <a:ext cx="23773909" cy="17695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6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64" y="5205600"/>
            <a:ext cx="32323147" cy="8685660"/>
          </a:xfrm>
        </p:spPr>
        <p:txBody>
          <a:bodyPr anchor="b"/>
          <a:lstStyle>
            <a:lvl1pPr>
              <a:defRPr sz="182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964" y="13973432"/>
            <a:ext cx="32323147" cy="4567583"/>
          </a:xfrm>
        </p:spPr>
        <p:txBody>
          <a:bodyPr/>
          <a:lstStyle>
            <a:lvl1pPr marL="0" indent="0">
              <a:buNone/>
              <a:defRPr sz="7307">
                <a:solidFill>
                  <a:schemeClr val="tx1">
                    <a:tint val="75000"/>
                  </a:schemeClr>
                </a:solidFill>
              </a:defRPr>
            </a:lvl1pPr>
            <a:lvl2pPr marL="1392037" indent="0">
              <a:buNone/>
              <a:defRPr sz="6089">
                <a:solidFill>
                  <a:schemeClr val="tx1">
                    <a:tint val="75000"/>
                  </a:schemeClr>
                </a:solidFill>
              </a:defRPr>
            </a:lvl2pPr>
            <a:lvl3pPr marL="2784074" indent="0">
              <a:buNone/>
              <a:defRPr sz="5480">
                <a:solidFill>
                  <a:schemeClr val="tx1">
                    <a:tint val="75000"/>
                  </a:schemeClr>
                </a:solidFill>
              </a:defRPr>
            </a:lvl3pPr>
            <a:lvl4pPr marL="4176111" indent="0">
              <a:buNone/>
              <a:defRPr sz="4872">
                <a:solidFill>
                  <a:schemeClr val="tx1">
                    <a:tint val="75000"/>
                  </a:schemeClr>
                </a:solidFill>
              </a:defRPr>
            </a:lvl4pPr>
            <a:lvl5pPr marL="5568147" indent="0">
              <a:buNone/>
              <a:defRPr sz="4872">
                <a:solidFill>
                  <a:schemeClr val="tx1">
                    <a:tint val="75000"/>
                  </a:schemeClr>
                </a:solidFill>
              </a:defRPr>
            </a:lvl5pPr>
            <a:lvl6pPr marL="6960184" indent="0">
              <a:buNone/>
              <a:defRPr sz="4872">
                <a:solidFill>
                  <a:schemeClr val="tx1">
                    <a:tint val="75000"/>
                  </a:schemeClr>
                </a:solidFill>
              </a:defRPr>
            </a:lvl6pPr>
            <a:lvl7pPr marL="8352221" indent="0">
              <a:buNone/>
              <a:defRPr sz="4872">
                <a:solidFill>
                  <a:schemeClr val="tx1">
                    <a:tint val="75000"/>
                  </a:schemeClr>
                </a:solidFill>
              </a:defRPr>
            </a:lvl7pPr>
            <a:lvl8pPr marL="9744258" indent="0">
              <a:buNone/>
              <a:defRPr sz="4872">
                <a:solidFill>
                  <a:schemeClr val="tx1">
                    <a:tint val="75000"/>
                  </a:schemeClr>
                </a:solidFill>
              </a:defRPr>
            </a:lvl8pPr>
            <a:lvl9pPr marL="11136295" indent="0">
              <a:buNone/>
              <a:defRPr sz="4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4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6482" y="5558437"/>
            <a:ext cx="15927348" cy="132484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72283" y="5558437"/>
            <a:ext cx="15927348" cy="132484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365" y="1111689"/>
            <a:ext cx="32323147" cy="40359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366" y="5118599"/>
            <a:ext cx="15854151" cy="2508545"/>
          </a:xfrm>
        </p:spPr>
        <p:txBody>
          <a:bodyPr anchor="b"/>
          <a:lstStyle>
            <a:lvl1pPr marL="0" indent="0">
              <a:buNone/>
              <a:defRPr sz="7307" b="1"/>
            </a:lvl1pPr>
            <a:lvl2pPr marL="1392037" indent="0">
              <a:buNone/>
              <a:defRPr sz="6089" b="1"/>
            </a:lvl2pPr>
            <a:lvl3pPr marL="2784074" indent="0">
              <a:buNone/>
              <a:defRPr sz="5480" b="1"/>
            </a:lvl3pPr>
            <a:lvl4pPr marL="4176111" indent="0">
              <a:buNone/>
              <a:defRPr sz="4872" b="1"/>
            </a:lvl4pPr>
            <a:lvl5pPr marL="5568147" indent="0">
              <a:buNone/>
              <a:defRPr sz="4872" b="1"/>
            </a:lvl5pPr>
            <a:lvl6pPr marL="6960184" indent="0">
              <a:buNone/>
              <a:defRPr sz="4872" b="1"/>
            </a:lvl6pPr>
            <a:lvl7pPr marL="8352221" indent="0">
              <a:buNone/>
              <a:defRPr sz="4872" b="1"/>
            </a:lvl7pPr>
            <a:lvl8pPr marL="9744258" indent="0">
              <a:buNone/>
              <a:defRPr sz="4872" b="1"/>
            </a:lvl8pPr>
            <a:lvl9pPr marL="11136295" indent="0">
              <a:buNone/>
              <a:defRPr sz="48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1366" y="7627144"/>
            <a:ext cx="15854151" cy="112183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72283" y="5118599"/>
            <a:ext cx="15932229" cy="2508545"/>
          </a:xfrm>
        </p:spPr>
        <p:txBody>
          <a:bodyPr anchor="b"/>
          <a:lstStyle>
            <a:lvl1pPr marL="0" indent="0">
              <a:buNone/>
              <a:defRPr sz="7307" b="1"/>
            </a:lvl1pPr>
            <a:lvl2pPr marL="1392037" indent="0">
              <a:buNone/>
              <a:defRPr sz="6089" b="1"/>
            </a:lvl2pPr>
            <a:lvl3pPr marL="2784074" indent="0">
              <a:buNone/>
              <a:defRPr sz="5480" b="1"/>
            </a:lvl3pPr>
            <a:lvl4pPr marL="4176111" indent="0">
              <a:buNone/>
              <a:defRPr sz="4872" b="1"/>
            </a:lvl4pPr>
            <a:lvl5pPr marL="5568147" indent="0">
              <a:buNone/>
              <a:defRPr sz="4872" b="1"/>
            </a:lvl5pPr>
            <a:lvl6pPr marL="6960184" indent="0">
              <a:buNone/>
              <a:defRPr sz="4872" b="1"/>
            </a:lvl6pPr>
            <a:lvl7pPr marL="8352221" indent="0">
              <a:buNone/>
              <a:defRPr sz="4872" b="1"/>
            </a:lvl7pPr>
            <a:lvl8pPr marL="9744258" indent="0">
              <a:buNone/>
              <a:defRPr sz="4872" b="1"/>
            </a:lvl8pPr>
            <a:lvl9pPr marL="11136295" indent="0">
              <a:buNone/>
              <a:defRPr sz="48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72283" y="7627144"/>
            <a:ext cx="15932229" cy="112183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6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366" y="1392028"/>
            <a:ext cx="12087021" cy="4872091"/>
          </a:xfrm>
        </p:spPr>
        <p:txBody>
          <a:bodyPr anchor="b"/>
          <a:lstStyle>
            <a:lvl1pPr>
              <a:defRPr sz="97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228" y="3006393"/>
            <a:ext cx="18972283" cy="14838609"/>
          </a:xfrm>
        </p:spPr>
        <p:txBody>
          <a:bodyPr/>
          <a:lstStyle>
            <a:lvl1pPr>
              <a:defRPr sz="9743"/>
            </a:lvl1pPr>
            <a:lvl2pPr>
              <a:defRPr sz="8525"/>
            </a:lvl2pPr>
            <a:lvl3pPr>
              <a:defRPr sz="7307"/>
            </a:lvl3pPr>
            <a:lvl4pPr>
              <a:defRPr sz="6089"/>
            </a:lvl4pPr>
            <a:lvl5pPr>
              <a:defRPr sz="6089"/>
            </a:lvl5pPr>
            <a:lvl6pPr>
              <a:defRPr sz="6089"/>
            </a:lvl6pPr>
            <a:lvl7pPr>
              <a:defRPr sz="6089"/>
            </a:lvl7pPr>
            <a:lvl8pPr>
              <a:defRPr sz="6089"/>
            </a:lvl8pPr>
            <a:lvl9pPr>
              <a:defRPr sz="60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1366" y="6264118"/>
            <a:ext cx="12087021" cy="11605051"/>
          </a:xfrm>
        </p:spPr>
        <p:txBody>
          <a:bodyPr/>
          <a:lstStyle>
            <a:lvl1pPr marL="0" indent="0">
              <a:buNone/>
              <a:defRPr sz="4872"/>
            </a:lvl1pPr>
            <a:lvl2pPr marL="1392037" indent="0">
              <a:buNone/>
              <a:defRPr sz="4263"/>
            </a:lvl2pPr>
            <a:lvl3pPr marL="2784074" indent="0">
              <a:buNone/>
              <a:defRPr sz="3654"/>
            </a:lvl3pPr>
            <a:lvl4pPr marL="4176111" indent="0">
              <a:buNone/>
              <a:defRPr sz="3045"/>
            </a:lvl4pPr>
            <a:lvl5pPr marL="5568147" indent="0">
              <a:buNone/>
              <a:defRPr sz="3045"/>
            </a:lvl5pPr>
            <a:lvl6pPr marL="6960184" indent="0">
              <a:buNone/>
              <a:defRPr sz="3045"/>
            </a:lvl6pPr>
            <a:lvl7pPr marL="8352221" indent="0">
              <a:buNone/>
              <a:defRPr sz="3045"/>
            </a:lvl7pPr>
            <a:lvl8pPr marL="9744258" indent="0">
              <a:buNone/>
              <a:defRPr sz="3045"/>
            </a:lvl8pPr>
            <a:lvl9pPr marL="11136295" indent="0">
              <a:buNone/>
              <a:defRPr sz="30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9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366" y="1392028"/>
            <a:ext cx="12087021" cy="4872091"/>
          </a:xfrm>
        </p:spPr>
        <p:txBody>
          <a:bodyPr anchor="b"/>
          <a:lstStyle>
            <a:lvl1pPr>
              <a:defRPr sz="97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32228" y="3006393"/>
            <a:ext cx="18972283" cy="14838609"/>
          </a:xfrm>
        </p:spPr>
        <p:txBody>
          <a:bodyPr anchor="t"/>
          <a:lstStyle>
            <a:lvl1pPr marL="0" indent="0">
              <a:buNone/>
              <a:defRPr sz="9743"/>
            </a:lvl1pPr>
            <a:lvl2pPr marL="1392037" indent="0">
              <a:buNone/>
              <a:defRPr sz="8525"/>
            </a:lvl2pPr>
            <a:lvl3pPr marL="2784074" indent="0">
              <a:buNone/>
              <a:defRPr sz="7307"/>
            </a:lvl3pPr>
            <a:lvl4pPr marL="4176111" indent="0">
              <a:buNone/>
              <a:defRPr sz="6089"/>
            </a:lvl4pPr>
            <a:lvl5pPr marL="5568147" indent="0">
              <a:buNone/>
              <a:defRPr sz="6089"/>
            </a:lvl5pPr>
            <a:lvl6pPr marL="6960184" indent="0">
              <a:buNone/>
              <a:defRPr sz="6089"/>
            </a:lvl6pPr>
            <a:lvl7pPr marL="8352221" indent="0">
              <a:buNone/>
              <a:defRPr sz="6089"/>
            </a:lvl7pPr>
            <a:lvl8pPr marL="9744258" indent="0">
              <a:buNone/>
              <a:defRPr sz="6089"/>
            </a:lvl8pPr>
            <a:lvl9pPr marL="11136295" indent="0">
              <a:buNone/>
              <a:defRPr sz="608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1366" y="6264118"/>
            <a:ext cx="12087021" cy="11605051"/>
          </a:xfrm>
        </p:spPr>
        <p:txBody>
          <a:bodyPr/>
          <a:lstStyle>
            <a:lvl1pPr marL="0" indent="0">
              <a:buNone/>
              <a:defRPr sz="4872"/>
            </a:lvl1pPr>
            <a:lvl2pPr marL="1392037" indent="0">
              <a:buNone/>
              <a:defRPr sz="4263"/>
            </a:lvl2pPr>
            <a:lvl3pPr marL="2784074" indent="0">
              <a:buNone/>
              <a:defRPr sz="3654"/>
            </a:lvl3pPr>
            <a:lvl4pPr marL="4176111" indent="0">
              <a:buNone/>
              <a:defRPr sz="3045"/>
            </a:lvl4pPr>
            <a:lvl5pPr marL="5568147" indent="0">
              <a:buNone/>
              <a:defRPr sz="3045"/>
            </a:lvl5pPr>
            <a:lvl6pPr marL="6960184" indent="0">
              <a:buNone/>
              <a:defRPr sz="3045"/>
            </a:lvl6pPr>
            <a:lvl7pPr marL="8352221" indent="0">
              <a:buNone/>
              <a:defRPr sz="3045"/>
            </a:lvl7pPr>
            <a:lvl8pPr marL="9744258" indent="0">
              <a:buNone/>
              <a:defRPr sz="3045"/>
            </a:lvl8pPr>
            <a:lvl9pPr marL="11136295" indent="0">
              <a:buNone/>
              <a:defRPr sz="30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484" y="1111689"/>
            <a:ext cx="32323147" cy="4035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484" y="5558437"/>
            <a:ext cx="32323147" cy="13248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6484" y="19353030"/>
            <a:ext cx="8432125" cy="1111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831B-8475-46A0-B33D-DFF8B1D8807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13963" y="19353030"/>
            <a:ext cx="12648188" cy="1111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67506" y="19353030"/>
            <a:ext cx="8432125" cy="1111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AC0A-5534-4016-AF1B-C33DD86A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84074" rtl="0" eaLnBrk="1" latinLnBrk="0" hangingPunct="1">
        <a:lnSpc>
          <a:spcPct val="90000"/>
        </a:lnSpc>
        <a:spcBef>
          <a:spcPct val="0"/>
        </a:spcBef>
        <a:buNone/>
        <a:defRPr sz="13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6018" indent="-696018" algn="l" defTabSz="2784074" rtl="0" eaLnBrk="1" latinLnBrk="0" hangingPunct="1">
        <a:lnSpc>
          <a:spcPct val="90000"/>
        </a:lnSpc>
        <a:spcBef>
          <a:spcPts val="3045"/>
        </a:spcBef>
        <a:buFont typeface="Arial" panose="020B0604020202020204" pitchFamily="34" charset="0"/>
        <a:buChar char="•"/>
        <a:defRPr sz="8525" kern="1200">
          <a:solidFill>
            <a:schemeClr val="tx1"/>
          </a:solidFill>
          <a:latin typeface="+mn-lt"/>
          <a:ea typeface="+mn-ea"/>
          <a:cs typeface="+mn-cs"/>
        </a:defRPr>
      </a:lvl1pPr>
      <a:lvl2pPr marL="2088055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7307" kern="1200">
          <a:solidFill>
            <a:schemeClr val="tx1"/>
          </a:solidFill>
          <a:latin typeface="+mn-lt"/>
          <a:ea typeface="+mn-ea"/>
          <a:cs typeface="+mn-cs"/>
        </a:defRPr>
      </a:lvl2pPr>
      <a:lvl3pPr marL="3480092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6089" kern="1200">
          <a:solidFill>
            <a:schemeClr val="tx1"/>
          </a:solidFill>
          <a:latin typeface="+mn-lt"/>
          <a:ea typeface="+mn-ea"/>
          <a:cs typeface="+mn-cs"/>
        </a:defRPr>
      </a:lvl3pPr>
      <a:lvl4pPr marL="4872129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4pPr>
      <a:lvl5pPr marL="6264166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5pPr>
      <a:lvl6pPr marL="7656203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6pPr>
      <a:lvl7pPr marL="9048239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276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8pPr>
      <a:lvl9pPr marL="11832313" indent="-696018" algn="l" defTabSz="278407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1pPr>
      <a:lvl2pPr marL="1392037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2pPr>
      <a:lvl3pPr marL="2784074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3pPr>
      <a:lvl4pPr marL="4176111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4pPr>
      <a:lvl5pPr marL="5568147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5pPr>
      <a:lvl6pPr marL="6960184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6pPr>
      <a:lvl7pPr marL="8352221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7pPr>
      <a:lvl8pPr marL="9744258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8pPr>
      <a:lvl9pPr marL="11136295" algn="l" defTabSz="2784074" rtl="0" eaLnBrk="1" latinLnBrk="0" hangingPunct="1">
        <a:defRPr sz="5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01067" y="5766308"/>
            <a:ext cx="23115580" cy="14528292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8405" tIns="139203" rIns="278405" bIns="139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788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4554200" y="18031712"/>
            <a:ext cx="15340047" cy="2026413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0701000" y="12301403"/>
            <a:ext cx="9394485" cy="4566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546300" y="5937250"/>
            <a:ext cx="7210425" cy="331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87834" y="12722683"/>
            <a:ext cx="12080679" cy="7571917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8405" tIns="139203" rIns="278405" bIns="139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788"/>
          </a:p>
        </p:txBody>
      </p:sp>
      <p:sp>
        <p:nvSpPr>
          <p:cNvPr id="19" name="Прямоугольник 18"/>
          <p:cNvSpPr/>
          <p:nvPr/>
        </p:nvSpPr>
        <p:spPr>
          <a:xfrm>
            <a:off x="6788953" y="15153917"/>
            <a:ext cx="6398153" cy="358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52598" y="12969240"/>
            <a:ext cx="6040384" cy="2827020"/>
          </a:xfrm>
          <a:prstGeom prst="rect">
            <a:avLst/>
          </a:prstGeom>
          <a:solidFill>
            <a:srgbClr val="FFFC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87834" y="5549830"/>
            <a:ext cx="12051184" cy="117677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8405" tIns="139203" rIns="278405" bIns="139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788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8895" y="1008008"/>
            <a:ext cx="27389421" cy="1636848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Изучение функциональной значимости варианта с.516G&gt;C (p.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rp172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ys</a:t>
            </a:r>
            <a:r>
              <a:rPr lang="ru-R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) гена </a:t>
            </a:r>
            <a:r>
              <a:rPr lang="ru-RU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, ассоциированного с потерей слуха у коренного населения Южной Сибири</a:t>
            </a:r>
          </a:p>
        </p:txBody>
      </p:sp>
      <p:pic>
        <p:nvPicPr>
          <p:cNvPr id="4" name="Picture 8" descr="ÐÐ°ÑÑÐ¸Ð½ÐºÐ¸ Ð¿Ð¾ Ð·Ð°Ð¿ÑÐ¾ÑÑ Ð½Ð³Ñ Ð»Ð¾Ð³Ð¾ÑÐ¸Ð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37" y="1275380"/>
            <a:ext cx="3781058" cy="14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Ð°ÑÑÐ¸Ð½ÐºÐ¸ Ð¿Ð¾ Ð·Ð°Ð¿ÑÐ¾ÑÑ Ð¸ÑÐ¸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316" y="645200"/>
            <a:ext cx="3222869" cy="28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89103" y="2868634"/>
            <a:ext cx="1426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Маслова Е.А.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,2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Зыцарь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М.В.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Данильченко В.Ю.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Орищенко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К.Е.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Посух О.Л.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836" y="3568749"/>
            <a:ext cx="3145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Новосибирский национальный исследовательский государственный университет, 630090, Новосибирск, ул. Пирогова, д. 1</a:t>
            </a:r>
          </a:p>
          <a:p>
            <a:pPr algn="just"/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ФГБНУ «Федеральный исследовательский центр Институт цитологии и генетики СО РАН», 630090, Новосибирск, пр. Академика Лаврентьева, д.10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*e-mail: maslova@bionet.nsc.ru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7836" y="4604106"/>
            <a:ext cx="3413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в рамках бюджетного проекта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ИЦиГ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 РАН №0324-2019-0041-C-01 при финансовой поддержке гранта РФФИ №17-29-06016_офи-м (молекулярно-генетические исследования) и гранта Министерства Образования и Науки РФ №ЦКП-2019-0546 (лаборатория структурно-функциональной организации генома) (клеточная инженерия).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301" y="5658855"/>
            <a:ext cx="1139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(с использованием генетического анализа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silico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подходов) оценка патогенетической значимости нового варианта c.516G&gt;C (p.Trp172Cys) гена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GJB2,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кодирующего белок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коннексин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26 (Сх26).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8339" y="7098581"/>
            <a:ext cx="12080681" cy="519501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8405" tIns="139203" rIns="278405" bIns="139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788" dirty="0"/>
          </a:p>
        </p:txBody>
      </p:sp>
      <p:sp>
        <p:nvSpPr>
          <p:cNvPr id="15" name="TextBox 14"/>
          <p:cNvSpPr txBox="1"/>
          <p:nvPr/>
        </p:nvSpPr>
        <p:spPr>
          <a:xfrm>
            <a:off x="1638301" y="7327124"/>
            <a:ext cx="11390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методы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сравнительного анализа частоты c.516G&gt;C в обследованных выборках тувинских (n=182) и алтайских (n=74) больных и в контрольных выборках (157 тувинцев, 218 алтайцев) применялся точный метод Фишера. Статистически значимыми считались различия при р&lt;0.05.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silico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 эффекта замены p.Trp172Cys на структуру и функционирование белка Cx26 проведен с использованием ряда предсказательных программ (PolyPhen2, SIFT,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MutationTaster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др.). Линия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 нокаутом по гену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получена с помощью системы редактирования генома CRISPR/Cas9 на основе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плазмиды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pX330-U6-Chimeric_BB-CBh-hSpCas9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Addgene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plasmid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#42230). Для сравнительного анализа в системе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на основе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плазмиды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pSBbi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-GP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Addgene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plasmid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#60511), созданы генетические конструкции, несущие варианты: c.516G&gt;C (p.Trp172Сys), c.35delG (p.Gly12Valfs), c.235delC (p.Leu79Cysfs), c.224G&gt;A (p.Arg75Gln), c.313_326del14 (p.Lys105Glyfs), с.[79G&gt;A;341A&gt;G] (p.[Val27Ile;Glu114Gly]), а также «дикий тип»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 Для получения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линий с постоянной экспрессией изучаемых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-вариантов на основе линии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 нокаутом использовали систему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Sleeping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Для оценки внутриклеточной локализации различных форм белка Сх26 использовали метод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иммуноцитохимического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окрашивания (ICC) первичными антителами против C-конца белка Сх26 (#51-2800,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и вторичными, конъюгированными с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Alexa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Fluor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555 (#A32732,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 Для оценки проницаемости Сх26-каналов использовали флуоресцентный краситель PI.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1461" y="6052724"/>
            <a:ext cx="7027716" cy="3128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898" y="15310491"/>
            <a:ext cx="6070603" cy="32646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38301" y="13459843"/>
            <a:ext cx="1139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Генетический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 выявил сегрегацию с.516G&gt;С (p.W172C) в гомозиготном или компаунд-гетерозиготном состоянии с потерей слуха в родословных отягощенных семей из Тувы и Алтая (рисунок 1), что, наряду со значимым превышением его частоты в выборках больных по сравнению с контрольными выборками (таблица 1) и его отсутствием в мировых базах геномных данных человека, свидетельствует об ассоциации варианта с.516G&gt;С (p.W172C) с потерей слуха.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3297" t="2222" r="2009" b="3029"/>
          <a:stretch/>
        </p:blipFill>
        <p:spPr>
          <a:xfrm>
            <a:off x="1989254" y="15084452"/>
            <a:ext cx="4558399" cy="36878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81173" y="18892195"/>
            <a:ext cx="4558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Родословные некоторых семей, демонстрирующие сегрегацию варианта с.516G&gt;С (p.W172C)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гомозиготном или компаунд-гетерозиготном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состоянии 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рецессивно наследуемой потерей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слуха.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301" y="12873765"/>
            <a:ext cx="15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8954" y="18836570"/>
            <a:ext cx="639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Аллельная частота варианта p.W172C (c.516G&gt;C)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выборках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больных и в контрольных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выборках.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8954" y="19395661"/>
            <a:ext cx="639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   - несвязанные родством индивиды;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**  - статистически значимые различия в частоте p.W172C между выборкой больных и контрольной выборкой.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576320" y="5898252"/>
            <a:ext cx="1272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AutoNum type="arabicPeriod" startAt="2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 silico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варианта р.W172C (c.516G&gt;C) рядом предсказательных программ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(PolyPhen2, PROVEAN, PANTHER,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MutationTaster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FATHMM)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“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deleterious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”,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damaging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», “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”, свидетельствуют о вероятном повреждающем эффекте этого варианта на структуру и функционирование белка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Cx26 (таблица 2).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46300" y="9356890"/>
            <a:ext cx="721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Предсказание эффекта варианта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p.W172C (c.516G&gt;C)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структуру и функционирование белка Сх26.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76319" y="9653284"/>
            <a:ext cx="21916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мутантных форм белка Сх26: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помощью системы CRISPR/Cas9 созданы клеточные линии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 нокаутом по гену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(рисунок 3);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помощью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внесения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трансгенов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Sleeping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созданы 7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линий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несущие различные варианты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кодирующнй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 гена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ммуноцитохимическое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окрашивание антителами к Сх26 линии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 нокаутом по гену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линий,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экспрессирующих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дикий тип гена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мутантные варианты, выявило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различия в локализации дикого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мутантных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типов белка Сх26 (рисунок 4).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 проницаемости Cx26-каналов с использованием PI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линиях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показал снижение пропускной способности каналов, образованных Сх26-p.Trp172Сys, по сравнению с Cx26-wt-каналами, в то время как для мутантных вариантов Сх26 с известным патогенетическим эффектом (Cx26-p.Arg75Gln, Сх26-p.Gly12Valfs, Сх26-p.Leu79Cysfs, Сх26-p.Lys105Glyfs) было показано практически полное отсутствие клеток с накоплением PI.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357" y="12978392"/>
            <a:ext cx="6018625" cy="279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</p:pic>
      <p:sp>
        <p:nvSpPr>
          <p:cNvPr id="31" name="TextBox 30"/>
          <p:cNvSpPr txBox="1"/>
          <p:nvPr/>
        </p:nvSpPr>
        <p:spPr>
          <a:xfrm>
            <a:off x="14383400" y="15818939"/>
            <a:ext cx="610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3.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эксперимента по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нокаутированию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гена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GJB2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клетках линии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HeLa.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1"/>
          <a:stretch/>
        </p:blipFill>
        <p:spPr>
          <a:xfrm>
            <a:off x="26371689" y="12504115"/>
            <a:ext cx="3723796" cy="4210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170" y="12237544"/>
            <a:ext cx="5477385" cy="66148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377170" y="18918304"/>
            <a:ext cx="547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Иммуноцитохимическое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окрашивание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антителами против белка Сх26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клеточных линий линий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01000" y="16916944"/>
            <a:ext cx="9394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проницаемости Сх26-гемиканалов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клеточных линиях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HeLa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флуоресцентного красителя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проницаемости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гемиканалов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методом флуоресцентной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микроскопии;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оценка проницаемости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гемиканалов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методом проточной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цитофлуориметрии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47769" y="18283316"/>
            <a:ext cx="1487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Совокупность полученных данных свидетельствует в пользу повреждающего эффекта варианта с.516G&gt;С (p.W172C) гена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структуру белка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Сх26.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того, в данной работе впервые была создана панель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трансгенных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клеточных линий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HeLa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постоянной экспрессией различных вариантов гена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что позволяет использовать эту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модельную панель для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сравнительного анализа как новых вариантов гена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так и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GJB2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-вариантов с неоднозначным функциональным эффектом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890122" y="12454943"/>
            <a:ext cx="609600" cy="15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4647266" y="12361647"/>
            <a:ext cx="1095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совмещение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459832" y="16365936"/>
            <a:ext cx="27369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421789" y="1627711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</a:t>
            </a:r>
            <a:endParaRPr lang="ru-RU" sz="2400" dirty="0"/>
          </a:p>
        </p:txBody>
      </p:sp>
      <p:pic>
        <p:nvPicPr>
          <p:cNvPr id="41" name="Рисунок 4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436" y="12671009"/>
            <a:ext cx="5461000" cy="363918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0850393" y="1625256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52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876</Words>
  <Application>Microsoft Office PowerPoint</Application>
  <PresentationFormat>Произвольный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Тема Office</vt:lpstr>
      <vt:lpstr>Изучение функциональной значимости варианта с.516G&gt;C (p.Trp172Cys) гена GJB2, ассоциированного с потерей слуха у коренного населения Южной Сибири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функциональной значимости варианта с.516G&gt;C (p.Trp172Cys) гена GJB2, ассоциированного с потерей слуха у коренного населения Южной Сибири</dc:title>
  <dc:creator>Посух Ольга Леонидовна</dc:creator>
  <cp:lastModifiedBy>ПС</cp:lastModifiedBy>
  <cp:revision>26</cp:revision>
  <dcterms:created xsi:type="dcterms:W3CDTF">2021-06-17T04:48:48Z</dcterms:created>
  <dcterms:modified xsi:type="dcterms:W3CDTF">2021-06-22T02:58:47Z</dcterms:modified>
</cp:coreProperties>
</file>