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7476113" cy="21059775"/>
  <p:notesSz cx="9144000" cy="6858000"/>
  <p:defaultTextStyle>
    <a:defPPr>
      <a:defRPr lang="ru-RU"/>
    </a:defPPr>
    <a:lvl1pPr marL="0" algn="l" defTabSz="2809677" rtl="0" eaLnBrk="1" latinLnBrk="0" hangingPunct="1">
      <a:defRPr sz="5531" kern="1200">
        <a:solidFill>
          <a:schemeClr val="tx1"/>
        </a:solidFill>
        <a:latin typeface="+mn-lt"/>
        <a:ea typeface="+mn-ea"/>
        <a:cs typeface="+mn-cs"/>
      </a:defRPr>
    </a:lvl1pPr>
    <a:lvl2pPr marL="1404838" algn="l" defTabSz="2809677" rtl="0" eaLnBrk="1" latinLnBrk="0" hangingPunct="1">
      <a:defRPr sz="5531" kern="1200">
        <a:solidFill>
          <a:schemeClr val="tx1"/>
        </a:solidFill>
        <a:latin typeface="+mn-lt"/>
        <a:ea typeface="+mn-ea"/>
        <a:cs typeface="+mn-cs"/>
      </a:defRPr>
    </a:lvl2pPr>
    <a:lvl3pPr marL="2809677" algn="l" defTabSz="2809677" rtl="0" eaLnBrk="1" latinLnBrk="0" hangingPunct="1">
      <a:defRPr sz="5531" kern="1200">
        <a:solidFill>
          <a:schemeClr val="tx1"/>
        </a:solidFill>
        <a:latin typeface="+mn-lt"/>
        <a:ea typeface="+mn-ea"/>
        <a:cs typeface="+mn-cs"/>
      </a:defRPr>
    </a:lvl3pPr>
    <a:lvl4pPr marL="4214515" algn="l" defTabSz="2809677" rtl="0" eaLnBrk="1" latinLnBrk="0" hangingPunct="1">
      <a:defRPr sz="5531" kern="1200">
        <a:solidFill>
          <a:schemeClr val="tx1"/>
        </a:solidFill>
        <a:latin typeface="+mn-lt"/>
        <a:ea typeface="+mn-ea"/>
        <a:cs typeface="+mn-cs"/>
      </a:defRPr>
    </a:lvl4pPr>
    <a:lvl5pPr marL="5619354" algn="l" defTabSz="2809677" rtl="0" eaLnBrk="1" latinLnBrk="0" hangingPunct="1">
      <a:defRPr sz="5531" kern="1200">
        <a:solidFill>
          <a:schemeClr val="tx1"/>
        </a:solidFill>
        <a:latin typeface="+mn-lt"/>
        <a:ea typeface="+mn-ea"/>
        <a:cs typeface="+mn-cs"/>
      </a:defRPr>
    </a:lvl5pPr>
    <a:lvl6pPr marL="7024192" algn="l" defTabSz="2809677" rtl="0" eaLnBrk="1" latinLnBrk="0" hangingPunct="1">
      <a:defRPr sz="5531" kern="1200">
        <a:solidFill>
          <a:schemeClr val="tx1"/>
        </a:solidFill>
        <a:latin typeface="+mn-lt"/>
        <a:ea typeface="+mn-ea"/>
        <a:cs typeface="+mn-cs"/>
      </a:defRPr>
    </a:lvl6pPr>
    <a:lvl7pPr marL="8429031" algn="l" defTabSz="2809677" rtl="0" eaLnBrk="1" latinLnBrk="0" hangingPunct="1">
      <a:defRPr sz="5531" kern="1200">
        <a:solidFill>
          <a:schemeClr val="tx1"/>
        </a:solidFill>
        <a:latin typeface="+mn-lt"/>
        <a:ea typeface="+mn-ea"/>
        <a:cs typeface="+mn-cs"/>
      </a:defRPr>
    </a:lvl7pPr>
    <a:lvl8pPr marL="9833869" algn="l" defTabSz="2809677" rtl="0" eaLnBrk="1" latinLnBrk="0" hangingPunct="1">
      <a:defRPr sz="5531" kern="1200">
        <a:solidFill>
          <a:schemeClr val="tx1"/>
        </a:solidFill>
        <a:latin typeface="+mn-lt"/>
        <a:ea typeface="+mn-ea"/>
        <a:cs typeface="+mn-cs"/>
      </a:defRPr>
    </a:lvl8pPr>
    <a:lvl9pPr marL="11238708" algn="l" defTabSz="2809677" rtl="0" eaLnBrk="1" latinLnBrk="0" hangingPunct="1">
      <a:defRPr sz="5531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3A55"/>
    <a:srgbClr val="132E55"/>
    <a:srgbClr val="122756"/>
    <a:srgbClr val="132055"/>
    <a:srgbClr val="0F1945"/>
    <a:srgbClr val="0E1842"/>
    <a:srgbClr val="132059"/>
    <a:srgbClr val="152465"/>
    <a:srgbClr val="131367"/>
    <a:srgbClr val="0F0F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85" autoAdjust="0"/>
    <p:restoredTop sz="94434" autoAdjust="0"/>
  </p:normalViewPr>
  <p:slideViewPr>
    <p:cSldViewPr snapToGrid="0">
      <p:cViewPr varScale="1">
        <p:scale>
          <a:sx n="23" d="100"/>
          <a:sy n="23" d="100"/>
        </p:scale>
        <p:origin x="732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4514" y="3446590"/>
            <a:ext cx="28107085" cy="7331922"/>
          </a:xfrm>
        </p:spPr>
        <p:txBody>
          <a:bodyPr anchor="b"/>
          <a:lstStyle>
            <a:lvl1pPr algn="ctr">
              <a:defRPr sz="1842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84514" y="11061258"/>
            <a:ext cx="28107085" cy="5084569"/>
          </a:xfrm>
        </p:spPr>
        <p:txBody>
          <a:bodyPr/>
          <a:lstStyle>
            <a:lvl1pPr marL="0" indent="0" algn="ctr">
              <a:buNone/>
              <a:defRPr sz="7370"/>
            </a:lvl1pPr>
            <a:lvl2pPr marL="1403970" indent="0" algn="ctr">
              <a:buNone/>
              <a:defRPr sz="6142"/>
            </a:lvl2pPr>
            <a:lvl3pPr marL="2807940" indent="0" algn="ctr">
              <a:buNone/>
              <a:defRPr sz="5527"/>
            </a:lvl3pPr>
            <a:lvl4pPr marL="4211909" indent="0" algn="ctr">
              <a:buNone/>
              <a:defRPr sz="4913"/>
            </a:lvl4pPr>
            <a:lvl5pPr marL="5615879" indent="0" algn="ctr">
              <a:buNone/>
              <a:defRPr sz="4913"/>
            </a:lvl5pPr>
            <a:lvl6pPr marL="7019849" indent="0" algn="ctr">
              <a:buNone/>
              <a:defRPr sz="4913"/>
            </a:lvl6pPr>
            <a:lvl7pPr marL="8423819" indent="0" algn="ctr">
              <a:buNone/>
              <a:defRPr sz="4913"/>
            </a:lvl7pPr>
            <a:lvl8pPr marL="9827788" indent="0" algn="ctr">
              <a:buNone/>
              <a:defRPr sz="4913"/>
            </a:lvl8pPr>
            <a:lvl9pPr marL="11231758" indent="0" algn="ctr">
              <a:buNone/>
              <a:defRPr sz="4913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1752-07E9-4F2D-8237-DB6E78951768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B072-6B02-417F-879A-ABED5C6422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523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1752-07E9-4F2D-8237-DB6E78951768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B072-6B02-417F-879A-ABED5C6422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5746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818843" y="1121238"/>
            <a:ext cx="8080787" cy="1784718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6483" y="1121238"/>
            <a:ext cx="23773909" cy="1784718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1752-07E9-4F2D-8237-DB6E78951768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B072-6B02-417F-879A-ABED5C6422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332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1752-07E9-4F2D-8237-DB6E78951768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B072-6B02-417F-879A-ABED5C6422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817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964" y="5250322"/>
            <a:ext cx="32323147" cy="8760280"/>
          </a:xfrm>
        </p:spPr>
        <p:txBody>
          <a:bodyPr anchor="b"/>
          <a:lstStyle>
            <a:lvl1pPr>
              <a:defRPr sz="1842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6964" y="14093478"/>
            <a:ext cx="32323147" cy="4606824"/>
          </a:xfrm>
        </p:spPr>
        <p:txBody>
          <a:bodyPr/>
          <a:lstStyle>
            <a:lvl1pPr marL="0" indent="0">
              <a:buNone/>
              <a:defRPr sz="7370">
                <a:solidFill>
                  <a:schemeClr val="tx1">
                    <a:tint val="75000"/>
                  </a:schemeClr>
                </a:solidFill>
              </a:defRPr>
            </a:lvl1pPr>
            <a:lvl2pPr marL="1403970" indent="0">
              <a:buNone/>
              <a:defRPr sz="6142">
                <a:solidFill>
                  <a:schemeClr val="tx1">
                    <a:tint val="75000"/>
                  </a:schemeClr>
                </a:solidFill>
              </a:defRPr>
            </a:lvl2pPr>
            <a:lvl3pPr marL="2807940" indent="0">
              <a:buNone/>
              <a:defRPr sz="5527">
                <a:solidFill>
                  <a:schemeClr val="tx1">
                    <a:tint val="75000"/>
                  </a:schemeClr>
                </a:solidFill>
              </a:defRPr>
            </a:lvl3pPr>
            <a:lvl4pPr marL="4211909" indent="0">
              <a:buNone/>
              <a:defRPr sz="4913">
                <a:solidFill>
                  <a:schemeClr val="tx1">
                    <a:tint val="75000"/>
                  </a:schemeClr>
                </a:solidFill>
              </a:defRPr>
            </a:lvl4pPr>
            <a:lvl5pPr marL="5615879" indent="0">
              <a:buNone/>
              <a:defRPr sz="4913">
                <a:solidFill>
                  <a:schemeClr val="tx1">
                    <a:tint val="75000"/>
                  </a:schemeClr>
                </a:solidFill>
              </a:defRPr>
            </a:lvl5pPr>
            <a:lvl6pPr marL="7019849" indent="0">
              <a:buNone/>
              <a:defRPr sz="4913">
                <a:solidFill>
                  <a:schemeClr val="tx1">
                    <a:tint val="75000"/>
                  </a:schemeClr>
                </a:solidFill>
              </a:defRPr>
            </a:lvl6pPr>
            <a:lvl7pPr marL="8423819" indent="0">
              <a:buNone/>
              <a:defRPr sz="4913">
                <a:solidFill>
                  <a:schemeClr val="tx1">
                    <a:tint val="75000"/>
                  </a:schemeClr>
                </a:solidFill>
              </a:defRPr>
            </a:lvl7pPr>
            <a:lvl8pPr marL="9827788" indent="0">
              <a:buNone/>
              <a:defRPr sz="4913">
                <a:solidFill>
                  <a:schemeClr val="tx1">
                    <a:tint val="75000"/>
                  </a:schemeClr>
                </a:solidFill>
              </a:defRPr>
            </a:lvl8pPr>
            <a:lvl9pPr marL="11231758" indent="0">
              <a:buNone/>
              <a:defRPr sz="49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1752-07E9-4F2D-8237-DB6E78951768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B072-6B02-417F-879A-ABED5C6422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932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6483" y="5606190"/>
            <a:ext cx="15927348" cy="1336223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972282" y="5606190"/>
            <a:ext cx="15927348" cy="1336223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1752-07E9-4F2D-8237-DB6E78951768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B072-6B02-417F-879A-ABED5C6422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870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1364" y="1121240"/>
            <a:ext cx="32323147" cy="407058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1366" y="5162572"/>
            <a:ext cx="15854151" cy="2530096"/>
          </a:xfrm>
        </p:spPr>
        <p:txBody>
          <a:bodyPr anchor="b"/>
          <a:lstStyle>
            <a:lvl1pPr marL="0" indent="0">
              <a:buNone/>
              <a:defRPr sz="7370" b="1"/>
            </a:lvl1pPr>
            <a:lvl2pPr marL="1403970" indent="0">
              <a:buNone/>
              <a:defRPr sz="6142" b="1"/>
            </a:lvl2pPr>
            <a:lvl3pPr marL="2807940" indent="0">
              <a:buNone/>
              <a:defRPr sz="5527" b="1"/>
            </a:lvl3pPr>
            <a:lvl4pPr marL="4211909" indent="0">
              <a:buNone/>
              <a:defRPr sz="4913" b="1"/>
            </a:lvl4pPr>
            <a:lvl5pPr marL="5615879" indent="0">
              <a:buNone/>
              <a:defRPr sz="4913" b="1"/>
            </a:lvl5pPr>
            <a:lvl6pPr marL="7019849" indent="0">
              <a:buNone/>
              <a:defRPr sz="4913" b="1"/>
            </a:lvl6pPr>
            <a:lvl7pPr marL="8423819" indent="0">
              <a:buNone/>
              <a:defRPr sz="4913" b="1"/>
            </a:lvl7pPr>
            <a:lvl8pPr marL="9827788" indent="0">
              <a:buNone/>
              <a:defRPr sz="4913" b="1"/>
            </a:lvl8pPr>
            <a:lvl9pPr marL="11231758" indent="0">
              <a:buNone/>
              <a:defRPr sz="491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1366" y="7692668"/>
            <a:ext cx="15854151" cy="113147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972282" y="5162572"/>
            <a:ext cx="15932229" cy="2530096"/>
          </a:xfrm>
        </p:spPr>
        <p:txBody>
          <a:bodyPr anchor="b"/>
          <a:lstStyle>
            <a:lvl1pPr marL="0" indent="0">
              <a:buNone/>
              <a:defRPr sz="7370" b="1"/>
            </a:lvl1pPr>
            <a:lvl2pPr marL="1403970" indent="0">
              <a:buNone/>
              <a:defRPr sz="6142" b="1"/>
            </a:lvl2pPr>
            <a:lvl3pPr marL="2807940" indent="0">
              <a:buNone/>
              <a:defRPr sz="5527" b="1"/>
            </a:lvl3pPr>
            <a:lvl4pPr marL="4211909" indent="0">
              <a:buNone/>
              <a:defRPr sz="4913" b="1"/>
            </a:lvl4pPr>
            <a:lvl5pPr marL="5615879" indent="0">
              <a:buNone/>
              <a:defRPr sz="4913" b="1"/>
            </a:lvl5pPr>
            <a:lvl6pPr marL="7019849" indent="0">
              <a:buNone/>
              <a:defRPr sz="4913" b="1"/>
            </a:lvl6pPr>
            <a:lvl7pPr marL="8423819" indent="0">
              <a:buNone/>
              <a:defRPr sz="4913" b="1"/>
            </a:lvl7pPr>
            <a:lvl8pPr marL="9827788" indent="0">
              <a:buNone/>
              <a:defRPr sz="4913" b="1"/>
            </a:lvl8pPr>
            <a:lvl9pPr marL="11231758" indent="0">
              <a:buNone/>
              <a:defRPr sz="491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972282" y="7692668"/>
            <a:ext cx="15932229" cy="113147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1752-07E9-4F2D-8237-DB6E78951768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B072-6B02-417F-879A-ABED5C6422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8468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1752-07E9-4F2D-8237-DB6E78951768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B072-6B02-417F-879A-ABED5C6422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924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1752-07E9-4F2D-8237-DB6E78951768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B072-6B02-417F-879A-ABED5C6422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6945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1365" y="1403985"/>
            <a:ext cx="12087021" cy="4913948"/>
          </a:xfrm>
        </p:spPr>
        <p:txBody>
          <a:bodyPr anchor="b"/>
          <a:lstStyle>
            <a:lvl1pPr>
              <a:defRPr sz="98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32229" y="3032219"/>
            <a:ext cx="18972282" cy="14966090"/>
          </a:xfrm>
        </p:spPr>
        <p:txBody>
          <a:bodyPr/>
          <a:lstStyle>
            <a:lvl1pPr>
              <a:defRPr sz="9827"/>
            </a:lvl1pPr>
            <a:lvl2pPr>
              <a:defRPr sz="8598"/>
            </a:lvl2pPr>
            <a:lvl3pPr>
              <a:defRPr sz="7370"/>
            </a:lvl3pPr>
            <a:lvl4pPr>
              <a:defRPr sz="6142"/>
            </a:lvl4pPr>
            <a:lvl5pPr>
              <a:defRPr sz="6142"/>
            </a:lvl5pPr>
            <a:lvl6pPr>
              <a:defRPr sz="6142"/>
            </a:lvl6pPr>
            <a:lvl7pPr>
              <a:defRPr sz="6142"/>
            </a:lvl7pPr>
            <a:lvl8pPr>
              <a:defRPr sz="6142"/>
            </a:lvl8pPr>
            <a:lvl9pPr>
              <a:defRPr sz="6142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1365" y="6317933"/>
            <a:ext cx="12087021" cy="11704751"/>
          </a:xfrm>
        </p:spPr>
        <p:txBody>
          <a:bodyPr/>
          <a:lstStyle>
            <a:lvl1pPr marL="0" indent="0">
              <a:buNone/>
              <a:defRPr sz="4913"/>
            </a:lvl1pPr>
            <a:lvl2pPr marL="1403970" indent="0">
              <a:buNone/>
              <a:defRPr sz="4299"/>
            </a:lvl2pPr>
            <a:lvl3pPr marL="2807940" indent="0">
              <a:buNone/>
              <a:defRPr sz="3685"/>
            </a:lvl3pPr>
            <a:lvl4pPr marL="4211909" indent="0">
              <a:buNone/>
              <a:defRPr sz="3071"/>
            </a:lvl4pPr>
            <a:lvl5pPr marL="5615879" indent="0">
              <a:buNone/>
              <a:defRPr sz="3071"/>
            </a:lvl5pPr>
            <a:lvl6pPr marL="7019849" indent="0">
              <a:buNone/>
              <a:defRPr sz="3071"/>
            </a:lvl6pPr>
            <a:lvl7pPr marL="8423819" indent="0">
              <a:buNone/>
              <a:defRPr sz="3071"/>
            </a:lvl7pPr>
            <a:lvl8pPr marL="9827788" indent="0">
              <a:buNone/>
              <a:defRPr sz="3071"/>
            </a:lvl8pPr>
            <a:lvl9pPr marL="11231758" indent="0">
              <a:buNone/>
              <a:defRPr sz="307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1752-07E9-4F2D-8237-DB6E78951768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B072-6B02-417F-879A-ABED5C6422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968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1365" y="1403985"/>
            <a:ext cx="12087021" cy="4913948"/>
          </a:xfrm>
        </p:spPr>
        <p:txBody>
          <a:bodyPr anchor="b"/>
          <a:lstStyle>
            <a:lvl1pPr>
              <a:defRPr sz="98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932229" y="3032219"/>
            <a:ext cx="18972282" cy="14966090"/>
          </a:xfrm>
        </p:spPr>
        <p:txBody>
          <a:bodyPr anchor="t"/>
          <a:lstStyle>
            <a:lvl1pPr marL="0" indent="0">
              <a:buNone/>
              <a:defRPr sz="9827"/>
            </a:lvl1pPr>
            <a:lvl2pPr marL="1403970" indent="0">
              <a:buNone/>
              <a:defRPr sz="8598"/>
            </a:lvl2pPr>
            <a:lvl3pPr marL="2807940" indent="0">
              <a:buNone/>
              <a:defRPr sz="7370"/>
            </a:lvl3pPr>
            <a:lvl4pPr marL="4211909" indent="0">
              <a:buNone/>
              <a:defRPr sz="6142"/>
            </a:lvl4pPr>
            <a:lvl5pPr marL="5615879" indent="0">
              <a:buNone/>
              <a:defRPr sz="6142"/>
            </a:lvl5pPr>
            <a:lvl6pPr marL="7019849" indent="0">
              <a:buNone/>
              <a:defRPr sz="6142"/>
            </a:lvl6pPr>
            <a:lvl7pPr marL="8423819" indent="0">
              <a:buNone/>
              <a:defRPr sz="6142"/>
            </a:lvl7pPr>
            <a:lvl8pPr marL="9827788" indent="0">
              <a:buNone/>
              <a:defRPr sz="6142"/>
            </a:lvl8pPr>
            <a:lvl9pPr marL="11231758" indent="0">
              <a:buNone/>
              <a:defRPr sz="6142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1365" y="6317933"/>
            <a:ext cx="12087021" cy="11704751"/>
          </a:xfrm>
        </p:spPr>
        <p:txBody>
          <a:bodyPr/>
          <a:lstStyle>
            <a:lvl1pPr marL="0" indent="0">
              <a:buNone/>
              <a:defRPr sz="4913"/>
            </a:lvl1pPr>
            <a:lvl2pPr marL="1403970" indent="0">
              <a:buNone/>
              <a:defRPr sz="4299"/>
            </a:lvl2pPr>
            <a:lvl3pPr marL="2807940" indent="0">
              <a:buNone/>
              <a:defRPr sz="3685"/>
            </a:lvl3pPr>
            <a:lvl4pPr marL="4211909" indent="0">
              <a:buNone/>
              <a:defRPr sz="3071"/>
            </a:lvl4pPr>
            <a:lvl5pPr marL="5615879" indent="0">
              <a:buNone/>
              <a:defRPr sz="3071"/>
            </a:lvl5pPr>
            <a:lvl6pPr marL="7019849" indent="0">
              <a:buNone/>
              <a:defRPr sz="3071"/>
            </a:lvl6pPr>
            <a:lvl7pPr marL="8423819" indent="0">
              <a:buNone/>
              <a:defRPr sz="3071"/>
            </a:lvl7pPr>
            <a:lvl8pPr marL="9827788" indent="0">
              <a:buNone/>
              <a:defRPr sz="3071"/>
            </a:lvl8pPr>
            <a:lvl9pPr marL="11231758" indent="0">
              <a:buNone/>
              <a:defRPr sz="307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1752-07E9-4F2D-8237-DB6E78951768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B072-6B02-417F-879A-ABED5C6422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8144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76483" y="1121240"/>
            <a:ext cx="32323147" cy="40705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6483" y="5606190"/>
            <a:ext cx="32323147" cy="13362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76483" y="19519293"/>
            <a:ext cx="8432125" cy="1121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D1752-07E9-4F2D-8237-DB6E78951768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413963" y="19519293"/>
            <a:ext cx="12648188" cy="1121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467505" y="19519293"/>
            <a:ext cx="8432125" cy="1121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CB072-6B02-417F-879A-ABED5C6422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679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07940" rtl="0" eaLnBrk="1" latinLnBrk="0" hangingPunct="1">
        <a:lnSpc>
          <a:spcPct val="90000"/>
        </a:lnSpc>
        <a:spcBef>
          <a:spcPct val="0"/>
        </a:spcBef>
        <a:buNone/>
        <a:defRPr sz="1351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01985" indent="-701985" algn="l" defTabSz="2807940" rtl="0" eaLnBrk="1" latinLnBrk="0" hangingPunct="1">
        <a:lnSpc>
          <a:spcPct val="90000"/>
        </a:lnSpc>
        <a:spcBef>
          <a:spcPts val="3071"/>
        </a:spcBef>
        <a:buFont typeface="Arial" panose="020B0604020202020204" pitchFamily="34" charset="0"/>
        <a:buChar char="•"/>
        <a:defRPr sz="8598" kern="1200">
          <a:solidFill>
            <a:schemeClr val="tx1"/>
          </a:solidFill>
          <a:latin typeface="+mn-lt"/>
          <a:ea typeface="+mn-ea"/>
          <a:cs typeface="+mn-cs"/>
        </a:defRPr>
      </a:lvl1pPr>
      <a:lvl2pPr marL="2105955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7370" kern="1200">
          <a:solidFill>
            <a:schemeClr val="tx1"/>
          </a:solidFill>
          <a:latin typeface="+mn-lt"/>
          <a:ea typeface="+mn-ea"/>
          <a:cs typeface="+mn-cs"/>
        </a:defRPr>
      </a:lvl2pPr>
      <a:lvl3pPr marL="3509924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6142" kern="1200">
          <a:solidFill>
            <a:schemeClr val="tx1"/>
          </a:solidFill>
          <a:latin typeface="+mn-lt"/>
          <a:ea typeface="+mn-ea"/>
          <a:cs typeface="+mn-cs"/>
        </a:defRPr>
      </a:lvl3pPr>
      <a:lvl4pPr marL="4913894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4pPr>
      <a:lvl5pPr marL="6317864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5pPr>
      <a:lvl6pPr marL="7721834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6pPr>
      <a:lvl7pPr marL="9125803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7pPr>
      <a:lvl8pPr marL="10529773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8pPr>
      <a:lvl9pPr marL="11933743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1pPr>
      <a:lvl2pPr marL="1403970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2pPr>
      <a:lvl3pPr marL="2807940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3pPr>
      <a:lvl4pPr marL="4211909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4pPr>
      <a:lvl5pPr marL="5615879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5pPr>
      <a:lvl6pPr marL="7019849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6pPr>
      <a:lvl7pPr marL="8423819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7pPr>
      <a:lvl8pPr marL="9827788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8pPr>
      <a:lvl9pPr marL="11231758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hyperlink" Target="mailto:elmira5376@gmail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707079" y="175365"/>
            <a:ext cx="35912902" cy="532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6455828" y="9355"/>
            <a:ext cx="24501569" cy="330930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28079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4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Варианты в генах ASXL1 и DMNT3A – потенциальные маркеры эффективности терапии ингибиторами </a:t>
            </a:r>
            <a:r>
              <a:rPr lang="ru-RU" sz="7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тирозинкиназ</a:t>
            </a:r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 хроническом миелоидной лейкозе</a:t>
            </a: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672658" y="3200654"/>
            <a:ext cx="24854264" cy="2349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Адильгереева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Э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Никитин А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Жегло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</a:t>
            </a:r>
            <a:r>
              <a:rPr lang="en-US" sz="2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.,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Шухов О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Смирнихина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Челышева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Е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Лавров А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Туркина А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Куцев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</a:t>
            </a:r>
            <a:r>
              <a:rPr lang="ru-RU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ФГБНУ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«Медико-генетический научный центр имени академика Н.П. Бочкова»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</a:t>
            </a:r>
            <a:r>
              <a:rPr lang="ru-RU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НИИ Пульмонологии ФМБА России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ru-RU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r>
              <a:rPr lang="ru-RU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ФГБУ«Национальный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медицинский исследовательский центр гематологии» Министерства здравоохранения Российской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Федерации</a:t>
            </a:r>
            <a:endParaRPr lang="en-US" sz="2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spcAft>
                <a:spcPts val="800"/>
              </a:spcAft>
            </a:pP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elmira5376@gmail.com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74" t="14441" r="24111" b="14263"/>
          <a:stretch/>
        </p:blipFill>
        <p:spPr>
          <a:xfrm>
            <a:off x="680749" y="175365"/>
            <a:ext cx="5649782" cy="5331800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707078" y="170298"/>
            <a:ext cx="5448925" cy="53267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1878771" y="3930899"/>
            <a:ext cx="4741210" cy="1569660"/>
          </a:xfrm>
          <a:prstGeom prst="rect">
            <a:avLst/>
          </a:prstGeom>
          <a:solidFill>
            <a:srgbClr val="133A55"/>
          </a:solidFill>
        </p:spPr>
        <p:txBody>
          <a:bodyPr wrap="square">
            <a:spAutoFit/>
          </a:bodyPr>
          <a:lstStyle/>
          <a:p>
            <a:pPr algn="just"/>
            <a:r>
              <a:rPr lang="ru-RU" sz="3200" b="1" i="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IX съезд Российского общества медицинских генетиков</a:t>
            </a:r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1878771" y="165230"/>
            <a:ext cx="4741210" cy="3762140"/>
          </a:xfrm>
          <a:prstGeom prst="rect">
            <a:avLst/>
          </a:prstGeom>
          <a:solidFill>
            <a:srgbClr val="133A55"/>
          </a:solidFill>
          <a:ln>
            <a:solidFill>
              <a:srgbClr val="133A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4"/>
          <a:srcRect l="847" t="27249" r="66294" b="16229"/>
          <a:stretch/>
        </p:blipFill>
        <p:spPr>
          <a:xfrm>
            <a:off x="32310826" y="170298"/>
            <a:ext cx="3792501" cy="3757072"/>
          </a:xfrm>
          <a:prstGeom prst="rect">
            <a:avLst/>
          </a:prstGeom>
        </p:spPr>
      </p:pic>
      <p:sp>
        <p:nvSpPr>
          <p:cNvPr id="22" name="Прямоугольник 21"/>
          <p:cNvSpPr/>
          <p:nvPr/>
        </p:nvSpPr>
        <p:spPr>
          <a:xfrm>
            <a:off x="707079" y="5679738"/>
            <a:ext cx="6455827" cy="14804053"/>
          </a:xfrm>
          <a:prstGeom prst="rect">
            <a:avLst/>
          </a:prstGeom>
          <a:ln>
            <a:solidFill>
              <a:srgbClr val="133A55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Введение</a:t>
            </a:r>
          </a:p>
          <a:p>
            <a:pPr algn="just"/>
            <a:r>
              <a:rPr lang="ru-RU" sz="28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Хронический миелоидный лейкоз (ХМЛ) – частое </a:t>
            </a:r>
            <a:r>
              <a:rPr lang="ru-RU" sz="280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онкогематологическое</a:t>
            </a:r>
            <a:r>
              <a:rPr lang="ru-RU" sz="28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заболевание, на долю которого приходится около 15% всех лейкозов у взрослых, частота ХМЛ составляет 1-1,5 на 100000 населения. Патогенез заболевания обуславливается появлением в гемопоэтических стволовых клетках реципрокной </a:t>
            </a:r>
            <a:r>
              <a:rPr lang="ru-RU" sz="280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траслокации</a:t>
            </a:r>
            <a:r>
              <a:rPr lang="ru-RU" sz="28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между хромосомами 9 и 22, что приводит к формированию химерного гена </a:t>
            </a:r>
            <a:r>
              <a:rPr lang="ru-RU" sz="2800" i="1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BCR-ABL1</a:t>
            </a:r>
            <a:r>
              <a:rPr lang="ru-RU" sz="28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продукт которого обладает </a:t>
            </a:r>
            <a:r>
              <a:rPr lang="ru-RU" sz="280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тирозинкиназной</a:t>
            </a:r>
            <a:r>
              <a:rPr lang="ru-RU" sz="28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активностью. На сегодняшний день благодаря разработке препаратов ингибиторов </a:t>
            </a:r>
            <a:r>
              <a:rPr lang="ru-RU" sz="280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тирозинкиназ</a:t>
            </a:r>
            <a:r>
              <a:rPr lang="ru-RU" sz="28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(ИТК) удалось добиться высокой эффективности терапии, однако, около 20-40% пациентов </a:t>
            </a:r>
            <a:r>
              <a:rPr lang="ru-RU" sz="280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резистентны</a:t>
            </a:r>
            <a:r>
              <a:rPr lang="ru-RU" sz="28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к первой линии терапии </a:t>
            </a:r>
          </a:p>
          <a:p>
            <a:pPr algn="just"/>
            <a:endParaRPr lang="ru-RU" sz="2800" dirty="0" smtClean="0">
              <a:solidFill>
                <a:srgbClr val="222222"/>
              </a:solidFill>
              <a:latin typeface="Times New Roman" panose="02020603050405020304" pitchFamily="18" charset="0"/>
            </a:endParaRPr>
          </a:p>
          <a:p>
            <a:pPr algn="just"/>
            <a:endParaRPr lang="ru-RU" sz="2800" dirty="0" smtClean="0">
              <a:solidFill>
                <a:srgbClr val="222222"/>
              </a:solidFill>
              <a:latin typeface="Times New Roman" panose="02020603050405020304" pitchFamily="18" charset="0"/>
            </a:endParaRPr>
          </a:p>
          <a:p>
            <a:pPr algn="just"/>
            <a:endParaRPr lang="ru-RU" sz="2800" dirty="0">
              <a:solidFill>
                <a:srgbClr val="222222"/>
              </a:solidFill>
              <a:latin typeface="Times New Roman" panose="02020603050405020304" pitchFamily="18" charset="0"/>
            </a:endParaRPr>
          </a:p>
          <a:p>
            <a:pPr algn="just"/>
            <a:endParaRPr lang="ru-RU" sz="2800" dirty="0" smtClean="0">
              <a:solidFill>
                <a:srgbClr val="222222"/>
              </a:solidFill>
              <a:latin typeface="Times New Roman" panose="02020603050405020304" pitchFamily="18" charset="0"/>
            </a:endParaRPr>
          </a:p>
          <a:p>
            <a:pPr algn="just"/>
            <a:endParaRPr lang="ru-RU" sz="2800" dirty="0">
              <a:solidFill>
                <a:srgbClr val="222222"/>
              </a:solidFill>
              <a:latin typeface="Times New Roman" panose="02020603050405020304" pitchFamily="18" charset="0"/>
            </a:endParaRPr>
          </a:p>
          <a:p>
            <a:pPr algn="just"/>
            <a:endParaRPr lang="ru-RU" sz="2800" dirty="0" smtClean="0">
              <a:solidFill>
                <a:srgbClr val="222222"/>
              </a:solidFill>
              <a:latin typeface="Times New Roman" panose="02020603050405020304" pitchFamily="18" charset="0"/>
            </a:endParaRPr>
          </a:p>
          <a:p>
            <a:pPr algn="just"/>
            <a:endParaRPr lang="ru-RU" sz="2800" dirty="0">
              <a:solidFill>
                <a:srgbClr val="222222"/>
              </a:solidFill>
              <a:latin typeface="Times New Roman" panose="02020603050405020304" pitchFamily="18" charset="0"/>
            </a:endParaRPr>
          </a:p>
          <a:p>
            <a:pPr algn="just"/>
            <a:endParaRPr lang="ru-RU" sz="2800" dirty="0" smtClean="0">
              <a:solidFill>
                <a:srgbClr val="222222"/>
              </a:solidFill>
              <a:latin typeface="Times New Roman" panose="02020603050405020304" pitchFamily="18" charset="0"/>
            </a:endParaRPr>
          </a:p>
          <a:p>
            <a:pPr algn="just"/>
            <a:endParaRPr lang="ru-RU" sz="2800" dirty="0">
              <a:solidFill>
                <a:srgbClr val="222222"/>
              </a:solidFill>
              <a:latin typeface="Times New Roman" panose="02020603050405020304" pitchFamily="18" charset="0"/>
            </a:endParaRPr>
          </a:p>
          <a:p>
            <a:pPr algn="just"/>
            <a:endParaRPr lang="ru-RU" sz="2800" dirty="0" smtClean="0">
              <a:solidFill>
                <a:srgbClr val="222222"/>
              </a:solidFill>
              <a:latin typeface="Times New Roman" panose="02020603050405020304" pitchFamily="18" charset="0"/>
            </a:endParaRPr>
          </a:p>
          <a:p>
            <a:pPr algn="just"/>
            <a:endParaRPr lang="ru-RU" sz="2800" dirty="0">
              <a:solidFill>
                <a:srgbClr val="222222"/>
              </a:solidFill>
              <a:latin typeface="Times New Roman" panose="02020603050405020304" pitchFamily="18" charset="0"/>
            </a:endParaRPr>
          </a:p>
          <a:p>
            <a:pPr algn="just"/>
            <a:endParaRPr lang="ru-RU" sz="2800" dirty="0" smtClean="0">
              <a:solidFill>
                <a:srgbClr val="222222"/>
              </a:solidFill>
              <a:latin typeface="Times New Roman" panose="02020603050405020304" pitchFamily="18" charset="0"/>
            </a:endParaRPr>
          </a:p>
          <a:p>
            <a:pPr algn="just"/>
            <a:endParaRPr lang="ru-RU" sz="2800" dirty="0">
              <a:solidFill>
                <a:srgbClr val="222222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23" name="Picture 2" descr="Картинки по запросу &quot;филадельфийская хромосома&quot;&quot;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50" y="15570088"/>
            <a:ext cx="6060902" cy="4352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Прямоугольник 23"/>
          <p:cNvSpPr/>
          <p:nvPr/>
        </p:nvSpPr>
        <p:spPr>
          <a:xfrm>
            <a:off x="7894582" y="5679738"/>
            <a:ext cx="11936468" cy="1692771"/>
          </a:xfrm>
          <a:prstGeom prst="rect">
            <a:avLst/>
          </a:prstGeom>
          <a:ln>
            <a:solidFill>
              <a:srgbClr val="133A55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 исследования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Обнаружение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экзомных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вариантов, имеющих прогностическую значимость в оценке эффективности терапии ХМЛ.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6" name="Picture 2" descr="https://sun9-10.userapi.com/c857124/v857124430/18874a/NklC8QavY28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3187" y="10865938"/>
            <a:ext cx="548873" cy="109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https://sun9-10.userapi.com/c857124/v857124430/18874a/NklC8QavY28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8352" y="11064817"/>
            <a:ext cx="548873" cy="109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https://sun9-10.userapi.com/c857124/v857124430/18874a/NklC8QavY28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1477" y="11064817"/>
            <a:ext cx="548873" cy="109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Скругленный прямоугольник 38"/>
          <p:cNvSpPr/>
          <p:nvPr/>
        </p:nvSpPr>
        <p:spPr>
          <a:xfrm>
            <a:off x="7917472" y="8442760"/>
            <a:ext cx="3021425" cy="2032587"/>
          </a:xfrm>
          <a:prstGeom prst="roundRect">
            <a:avLst/>
          </a:prstGeom>
          <a:solidFill>
            <a:srgbClr val="44546A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60 пациентов с впервые выявленным ХМЛ, до начала терапии ИТК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40" name="Стрелка вниз 39"/>
          <p:cNvSpPr/>
          <p:nvPr/>
        </p:nvSpPr>
        <p:spPr>
          <a:xfrm rot="16200000">
            <a:off x="10851271" y="10346847"/>
            <a:ext cx="391010" cy="720303"/>
          </a:xfrm>
          <a:prstGeom prst="downArrow">
            <a:avLst/>
          </a:prstGeom>
          <a:noFill/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11474746" y="8441725"/>
            <a:ext cx="5691533" cy="760836"/>
          </a:xfrm>
          <a:prstGeom prst="roundRect">
            <a:avLst/>
          </a:prstGeom>
          <a:solidFill>
            <a:srgbClr val="44546A"/>
          </a:solidFill>
          <a:ln w="12700" cap="flat" cmpd="sng" algn="ctr">
            <a:solidFill>
              <a:srgbClr val="44546A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Терапия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11474601" y="8630601"/>
            <a:ext cx="5670399" cy="3485631"/>
          </a:xfrm>
          <a:prstGeom prst="roundRect">
            <a:avLst/>
          </a:prstGeom>
          <a:noFill/>
          <a:ln w="12700" cap="flat" cmpd="sng" algn="ctr">
            <a:solidFill>
              <a:srgbClr val="44546A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11534611" y="9237256"/>
            <a:ext cx="5566576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914400"/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55 (91,6%) пациентов получали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иматиниб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качестве терапии первой линии. Оценка эффективности терапии проводилась каждые три месяца по критериям ELN2013.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Стрелка вправо 43"/>
          <p:cNvSpPr/>
          <p:nvPr/>
        </p:nvSpPr>
        <p:spPr>
          <a:xfrm>
            <a:off x="17307294" y="10499355"/>
            <a:ext cx="2058821" cy="414952"/>
          </a:xfrm>
          <a:prstGeom prst="rightArrow">
            <a:avLst/>
          </a:prstGeom>
          <a:noFill/>
          <a:ln w="12700" cap="flat" cmpd="sng" algn="ctr">
            <a:solidFill>
              <a:srgbClr val="44546A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17241737" y="9260747"/>
            <a:ext cx="228525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914400"/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Спустя 12 месяцев терапии ИТК</a:t>
            </a:r>
            <a:endParaRPr lang="ru-RU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7894581" y="7492181"/>
            <a:ext cx="11936469" cy="12952916"/>
          </a:xfrm>
          <a:prstGeom prst="rect">
            <a:avLst/>
          </a:prstGeom>
          <a:noFill/>
          <a:ln>
            <a:solidFill>
              <a:srgbClr val="133A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7897607" y="7507987"/>
            <a:ext cx="4199996" cy="752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</a:pP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Материалы и методы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 flipH="1" flipV="1">
            <a:off x="8239942" y="13300978"/>
            <a:ext cx="7001" cy="346267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>
            <a:off x="8258989" y="13305805"/>
            <a:ext cx="890644" cy="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>
            <a:off x="8251987" y="15068550"/>
            <a:ext cx="897646" cy="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 flipV="1">
            <a:off x="8258989" y="16763653"/>
            <a:ext cx="878596" cy="691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Скругленный прямоугольник 59"/>
          <p:cNvSpPr/>
          <p:nvPr/>
        </p:nvSpPr>
        <p:spPr>
          <a:xfrm>
            <a:off x="9416333" y="12901353"/>
            <a:ext cx="10110659" cy="993000"/>
          </a:xfrm>
          <a:prstGeom prst="round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группу вошли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пациента.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риска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Sokal: 60,6% -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низкий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21,2% - средний; 18,3% - высокий</a:t>
            </a:r>
            <a:endPara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9416333" y="14476772"/>
            <a:ext cx="10110659" cy="1097843"/>
          </a:xfrm>
          <a:prstGeom prst="round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группу вошли 15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пациентов. Оценка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риска по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Sokal: 66,6% -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низкий;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26,7% - средний; 6,7% - высокий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9416333" y="16092723"/>
            <a:ext cx="10110659" cy="1108872"/>
          </a:xfrm>
          <a:prstGeom prst="round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группу вошли 12 пациентов.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Sokal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8,3% - низкая; 41,7% - средний; 50% - высокий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3" name="Скругленный прямоугольник 62"/>
          <p:cNvSpPr/>
          <p:nvPr/>
        </p:nvSpPr>
        <p:spPr>
          <a:xfrm>
            <a:off x="9397283" y="15722174"/>
            <a:ext cx="10129709" cy="462696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</a:t>
            </a:r>
            <a:r>
              <a:rPr lang="ru-RU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руппа </a:t>
            </a:r>
            <a:r>
              <a:rPr lang="ru-RU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резистентных к терапии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BCR-ABL1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≥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1%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и/или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%)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Скругленный прямоугольник 63"/>
          <p:cNvSpPr/>
          <p:nvPr/>
        </p:nvSpPr>
        <p:spPr>
          <a:xfrm>
            <a:off x="9416333" y="12424893"/>
            <a:ext cx="10110659" cy="541118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</a:t>
            </a:r>
            <a:r>
              <a:rPr lang="ru-RU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руппа оптимального ответа 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BCR-ABL1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&lt;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1%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Скругленный прямоугольник 64"/>
          <p:cNvSpPr/>
          <p:nvPr/>
        </p:nvSpPr>
        <p:spPr>
          <a:xfrm>
            <a:off x="9385235" y="14027364"/>
            <a:ext cx="10141757" cy="527593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руппа предупреждения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BCR-ABL1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1-1%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и/или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" name="Picture 2" descr="Картинки по запросу &quot;Illumina NextSeq® 550&quot;&quot;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21" r="21975" b="5015"/>
          <a:stretch/>
        </p:blipFill>
        <p:spPr bwMode="auto">
          <a:xfrm>
            <a:off x="7921068" y="18074668"/>
            <a:ext cx="2933701" cy="2370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5" name="Прямоугольник 84"/>
          <p:cNvSpPr/>
          <p:nvPr/>
        </p:nvSpPr>
        <p:spPr>
          <a:xfrm>
            <a:off x="10635710" y="17323773"/>
            <a:ext cx="9195340" cy="3092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Севенирование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экзома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было проведено на платформе </a:t>
            </a:r>
            <a:r>
              <a:rPr lang="ru-RU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Illumina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NextSeq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® 550 </a:t>
            </a:r>
            <a:r>
              <a:rPr lang="ru-RU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Sequencing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System</a:t>
            </a:r>
            <a:endParaRPr lang="ru-RU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Биоинформационный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анализ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проводили при помощи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SnpEff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ANNOVAR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анализ частот аллелей в </a:t>
            </a:r>
            <a:r>
              <a:rPr lang="en-US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gnomAD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1000G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ESP6500,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алгоритмы проверки функциональной значимости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SIFT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PolyPhen2, </a:t>
            </a:r>
            <a:r>
              <a:rPr lang="en-US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MutationTaster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др.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Alamut Batch (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влияние на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сплайсинг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базы данных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dbSNP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ClinVar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COSMIC, HGMD Professional)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7" name="Прямоугольник 86"/>
          <p:cNvSpPr/>
          <p:nvPr/>
        </p:nvSpPr>
        <p:spPr>
          <a:xfrm>
            <a:off x="20562725" y="5679738"/>
            <a:ext cx="16057256" cy="12727669"/>
          </a:xfrm>
          <a:prstGeom prst="rect">
            <a:avLst/>
          </a:prstGeom>
          <a:noFill/>
          <a:ln>
            <a:solidFill>
              <a:srgbClr val="133A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Прямоугольник 88"/>
          <p:cNvSpPr/>
          <p:nvPr/>
        </p:nvSpPr>
        <p:spPr>
          <a:xfrm>
            <a:off x="20562726" y="5679738"/>
            <a:ext cx="23192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1" name="Таблица 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544073"/>
              </p:ext>
            </p:extLst>
          </p:nvPr>
        </p:nvGraphicFramePr>
        <p:xfrm>
          <a:off x="20673599" y="8706380"/>
          <a:ext cx="15835507" cy="4058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85674"/>
                <a:gridCol w="1427492"/>
                <a:gridCol w="2178941"/>
                <a:gridCol w="3582074"/>
                <a:gridCol w="2682385"/>
                <a:gridCol w="2178941"/>
              </a:tblGrid>
              <a:tr h="230727"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пациент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ген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вариант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 мутации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частота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527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оптимального ответа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JAK2</a:t>
                      </a:r>
                      <a:endParaRPr lang="en-US" sz="2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c.1849G&gt;T p.V617F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missense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0.0006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527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оптимального ответа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830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BRCA1</a:t>
                      </a:r>
                      <a:endParaRPr lang="en-US" sz="2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c.5266dupC p.Q1756fs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frameshift ins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0.0004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527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предупреждения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440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ATM</a:t>
                      </a:r>
                      <a:endParaRPr lang="en-US" sz="2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c.5932G&gt;T p.E1978X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stop gain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N/A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527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неудачи терапии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254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ASXL1 </a:t>
                      </a:r>
                      <a:endParaRPr lang="en-US" sz="2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c.2077C&gt;T p.R693X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r>
                        <a:rPr lang="en-US" sz="2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stop gain</a:t>
                      </a:r>
                      <a:endParaRPr lang="en-US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0.00006673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527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неудачи терапии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430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ASXL1 </a:t>
                      </a:r>
                      <a:endParaRPr lang="en-US" sz="2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c.2077C&gt;T p.R693X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stop gain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0.00006673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527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неудачи терапии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535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ASXL1 </a:t>
                      </a:r>
                      <a:endParaRPr lang="en-US" sz="2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c.275G&gt;A p.R92H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missense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N/A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527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неудачи терапии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1073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ASXL1 </a:t>
                      </a:r>
                      <a:endParaRPr lang="en-US" sz="2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c.1927dupG p.G642fs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frameshift ins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0.0006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527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неудачи терапии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430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DNMT3A</a:t>
                      </a:r>
                      <a:endParaRPr lang="en-US" sz="2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c.2480dupT p.F827fs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frameshift ins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N/A</a:t>
                      </a:r>
                      <a:endParaRPr lang="ru-RU" sz="2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2" name="Прямоугольник 91"/>
          <p:cNvSpPr/>
          <p:nvPr/>
        </p:nvSpPr>
        <p:spPr>
          <a:xfrm>
            <a:off x="20562724" y="6617766"/>
            <a:ext cx="15997802" cy="1936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Нам удалось обнаружить варианты, приводящие к потере функции (</a:t>
            </a:r>
            <a:r>
              <a:rPr lang="ru-RU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LoF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в генах </a:t>
            </a:r>
            <a:r>
              <a:rPr lang="ru-RU" sz="28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ASXL1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sz="28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DNMT3A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33% пациентов в группе резистентных к терапии ИТК, которые не встречались у пациентов других групп.  У 25% пациентов из группы резистентных к терапии встречались варианты только в гене </a:t>
            </a:r>
            <a:r>
              <a:rPr lang="ru-RU" sz="28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ASXL1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у 8% были обнаружены варианты в генах  </a:t>
            </a:r>
            <a:r>
              <a:rPr lang="ru-RU" sz="28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ASXL1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sz="28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DNMT3A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0584872" y="12992027"/>
            <a:ext cx="1597565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ASXL 1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члены семейства  ASXL представляют собой эпигенетические каркасные белки, которые собирают эпигенетические регуляторы и факторы транскрипции в специфические геномные локусы с модификациями гистонов. Увеличение экспрессии 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ASXL1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происходят при раке шейки матки. 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LoF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мутации 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ASXL1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возникают при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колоректальном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раке с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микросателлитной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нестабильностью, злокачественных миелоидных заболеваниях, хроническом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лимфолейкозе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плоскоклеточным раке головы и шеи, раке печени, простаты и молочной железы</a:t>
            </a:r>
          </a:p>
          <a:p>
            <a:pPr algn="just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DNMT3A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ген кодирующий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фермент, катализирующий перенос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метильных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групп к сайтам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метилирования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CpG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составе ДНК (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метилирование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ДНК). Мутации в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DNMT3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TCGA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чаще всего наблюдали при остром миелоидном лейкозе, где они происходили в более чем 25 % случаев. Мутации в гене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DNMT3A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независимо от других факторов связаны с неблагоприятным прогнозом выживаемости при остром миелоидном лейкозе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20562725" y="18539170"/>
            <a:ext cx="16057256" cy="1877437"/>
          </a:xfrm>
          <a:prstGeom prst="rect">
            <a:avLst/>
          </a:prstGeom>
          <a:ln>
            <a:solidFill>
              <a:srgbClr val="133A55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Заключение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основании проведенной работы можно предположить, что выявленные варианты генов </a:t>
            </a:r>
            <a:r>
              <a:rPr lang="ru-RU" sz="28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ASXL1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sz="28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DNMT3A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могут быть ассоциированы с резистентностью к терапии ИТК и являться прогностическими маркерами эффективности терапии ИТК на этапе диагностики заболевания.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78761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729</TotalTime>
  <Words>636</Words>
  <Application>Microsoft Office PowerPoint</Application>
  <PresentationFormat>Произвольный</PresentationFormat>
  <Paragraphs>93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asus-pc</dc:creator>
  <cp:lastModifiedBy>asus-pc</cp:lastModifiedBy>
  <cp:revision>24</cp:revision>
  <dcterms:created xsi:type="dcterms:W3CDTF">2021-06-24T22:22:50Z</dcterms:created>
  <dcterms:modified xsi:type="dcterms:W3CDTF">2021-06-25T10:32:06Z</dcterms:modified>
</cp:coreProperties>
</file>