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7439600" cy="210597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18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CC"/>
    <a:srgbClr val="6699FF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33" d="100"/>
          <a:sy n="33" d="100"/>
        </p:scale>
        <p:origin x="114" y="696"/>
      </p:cViewPr>
      <p:guideLst>
        <p:guide pos="11837"/>
        <p:guide orient="horz" pos="663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9950" y="3446590"/>
            <a:ext cx="28079700" cy="7331922"/>
          </a:xfrm>
        </p:spPr>
        <p:txBody>
          <a:bodyPr anchor="b"/>
          <a:lstStyle>
            <a:lvl1pPr algn="ctr">
              <a:defRPr sz="1842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9950" y="11061258"/>
            <a:ext cx="28079700" cy="5084569"/>
          </a:xfrm>
        </p:spPr>
        <p:txBody>
          <a:bodyPr/>
          <a:lstStyle>
            <a:lvl1pPr marL="0" indent="0" algn="ctr">
              <a:buNone/>
              <a:defRPr sz="7370"/>
            </a:lvl1pPr>
            <a:lvl2pPr marL="1403970" indent="0" algn="ctr">
              <a:buNone/>
              <a:defRPr sz="6142"/>
            </a:lvl2pPr>
            <a:lvl3pPr marL="2807940" indent="0" algn="ctr">
              <a:buNone/>
              <a:defRPr sz="5527"/>
            </a:lvl3pPr>
            <a:lvl4pPr marL="4211909" indent="0" algn="ctr">
              <a:buNone/>
              <a:defRPr sz="4913"/>
            </a:lvl4pPr>
            <a:lvl5pPr marL="5615879" indent="0" algn="ctr">
              <a:buNone/>
              <a:defRPr sz="4913"/>
            </a:lvl5pPr>
            <a:lvl6pPr marL="7019849" indent="0" algn="ctr">
              <a:buNone/>
              <a:defRPr sz="4913"/>
            </a:lvl6pPr>
            <a:lvl7pPr marL="8423819" indent="0" algn="ctr">
              <a:buNone/>
              <a:defRPr sz="4913"/>
            </a:lvl7pPr>
            <a:lvl8pPr marL="9827788" indent="0" algn="ctr">
              <a:buNone/>
              <a:defRPr sz="4913"/>
            </a:lvl8pPr>
            <a:lvl9pPr marL="11231758" indent="0" algn="ctr">
              <a:buNone/>
              <a:defRPr sz="4913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DD45-7907-44A0-BA3C-FF96B03D8581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4E56-3AE8-480A-8ECB-02789451B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47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DD45-7907-44A0-BA3C-FF96B03D8581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4E56-3AE8-480A-8ECB-02789451B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791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792714" y="1121238"/>
            <a:ext cx="8072914" cy="1784718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3973" y="1121238"/>
            <a:ext cx="23750746" cy="1784718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DD45-7907-44A0-BA3C-FF96B03D8581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4E56-3AE8-480A-8ECB-02789451B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80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DD45-7907-44A0-BA3C-FF96B03D8581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4E56-3AE8-480A-8ECB-02789451B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564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4473" y="5250322"/>
            <a:ext cx="32291655" cy="8760280"/>
          </a:xfrm>
        </p:spPr>
        <p:txBody>
          <a:bodyPr anchor="b"/>
          <a:lstStyle>
            <a:lvl1pPr>
              <a:defRPr sz="1842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4473" y="14093478"/>
            <a:ext cx="32291655" cy="4606824"/>
          </a:xfrm>
        </p:spPr>
        <p:txBody>
          <a:bodyPr/>
          <a:lstStyle>
            <a:lvl1pPr marL="0" indent="0">
              <a:buNone/>
              <a:defRPr sz="7370">
                <a:solidFill>
                  <a:schemeClr val="tx1">
                    <a:tint val="75000"/>
                  </a:schemeClr>
                </a:solidFill>
              </a:defRPr>
            </a:lvl1pPr>
            <a:lvl2pPr marL="1403970" indent="0">
              <a:buNone/>
              <a:defRPr sz="6142">
                <a:solidFill>
                  <a:schemeClr val="tx1">
                    <a:tint val="75000"/>
                  </a:schemeClr>
                </a:solidFill>
              </a:defRPr>
            </a:lvl2pPr>
            <a:lvl3pPr marL="2807940" indent="0">
              <a:buNone/>
              <a:defRPr sz="5527">
                <a:solidFill>
                  <a:schemeClr val="tx1">
                    <a:tint val="75000"/>
                  </a:schemeClr>
                </a:solidFill>
              </a:defRPr>
            </a:lvl3pPr>
            <a:lvl4pPr marL="4211909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4pPr>
            <a:lvl5pPr marL="5615879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5pPr>
            <a:lvl6pPr marL="7019849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6pPr>
            <a:lvl7pPr marL="8423819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7pPr>
            <a:lvl8pPr marL="9827788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8pPr>
            <a:lvl9pPr marL="11231758" indent="0">
              <a:buNone/>
              <a:defRPr sz="491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DD45-7907-44A0-BA3C-FF96B03D8581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4E56-3AE8-480A-8ECB-02789451B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891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3973" y="5606190"/>
            <a:ext cx="15911830" cy="1336223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953798" y="5606190"/>
            <a:ext cx="15911830" cy="1336223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DD45-7907-44A0-BA3C-FF96B03D8581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4E56-3AE8-480A-8ECB-02789451B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915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849" y="1121240"/>
            <a:ext cx="32291655" cy="407058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851" y="5162572"/>
            <a:ext cx="15838704" cy="2530096"/>
          </a:xfrm>
        </p:spPr>
        <p:txBody>
          <a:bodyPr anchor="b"/>
          <a:lstStyle>
            <a:lvl1pPr marL="0" indent="0">
              <a:buNone/>
              <a:defRPr sz="7370" b="1"/>
            </a:lvl1pPr>
            <a:lvl2pPr marL="1403970" indent="0">
              <a:buNone/>
              <a:defRPr sz="6142" b="1"/>
            </a:lvl2pPr>
            <a:lvl3pPr marL="2807940" indent="0">
              <a:buNone/>
              <a:defRPr sz="5527" b="1"/>
            </a:lvl3pPr>
            <a:lvl4pPr marL="4211909" indent="0">
              <a:buNone/>
              <a:defRPr sz="4913" b="1"/>
            </a:lvl4pPr>
            <a:lvl5pPr marL="5615879" indent="0">
              <a:buNone/>
              <a:defRPr sz="4913" b="1"/>
            </a:lvl5pPr>
            <a:lvl6pPr marL="7019849" indent="0">
              <a:buNone/>
              <a:defRPr sz="4913" b="1"/>
            </a:lvl6pPr>
            <a:lvl7pPr marL="8423819" indent="0">
              <a:buNone/>
              <a:defRPr sz="4913" b="1"/>
            </a:lvl7pPr>
            <a:lvl8pPr marL="9827788" indent="0">
              <a:buNone/>
              <a:defRPr sz="4913" b="1"/>
            </a:lvl8pPr>
            <a:lvl9pPr marL="11231758" indent="0">
              <a:buNone/>
              <a:defRPr sz="491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78851" y="7692668"/>
            <a:ext cx="15838704" cy="113147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953798" y="5162572"/>
            <a:ext cx="15916706" cy="2530096"/>
          </a:xfrm>
        </p:spPr>
        <p:txBody>
          <a:bodyPr anchor="b"/>
          <a:lstStyle>
            <a:lvl1pPr marL="0" indent="0">
              <a:buNone/>
              <a:defRPr sz="7370" b="1"/>
            </a:lvl1pPr>
            <a:lvl2pPr marL="1403970" indent="0">
              <a:buNone/>
              <a:defRPr sz="6142" b="1"/>
            </a:lvl2pPr>
            <a:lvl3pPr marL="2807940" indent="0">
              <a:buNone/>
              <a:defRPr sz="5527" b="1"/>
            </a:lvl3pPr>
            <a:lvl4pPr marL="4211909" indent="0">
              <a:buNone/>
              <a:defRPr sz="4913" b="1"/>
            </a:lvl4pPr>
            <a:lvl5pPr marL="5615879" indent="0">
              <a:buNone/>
              <a:defRPr sz="4913" b="1"/>
            </a:lvl5pPr>
            <a:lvl6pPr marL="7019849" indent="0">
              <a:buNone/>
              <a:defRPr sz="4913" b="1"/>
            </a:lvl6pPr>
            <a:lvl7pPr marL="8423819" indent="0">
              <a:buNone/>
              <a:defRPr sz="4913" b="1"/>
            </a:lvl7pPr>
            <a:lvl8pPr marL="9827788" indent="0">
              <a:buNone/>
              <a:defRPr sz="4913" b="1"/>
            </a:lvl8pPr>
            <a:lvl9pPr marL="11231758" indent="0">
              <a:buNone/>
              <a:defRPr sz="491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953798" y="7692668"/>
            <a:ext cx="15916706" cy="113147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DD45-7907-44A0-BA3C-FF96B03D8581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4E56-3AE8-480A-8ECB-02789451B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445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DD45-7907-44A0-BA3C-FF96B03D8581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4E56-3AE8-480A-8ECB-02789451B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3389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DD45-7907-44A0-BA3C-FF96B03D8581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4E56-3AE8-480A-8ECB-02789451B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208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851" y="1403985"/>
            <a:ext cx="12075244" cy="4913948"/>
          </a:xfrm>
        </p:spPr>
        <p:txBody>
          <a:bodyPr anchor="b"/>
          <a:lstStyle>
            <a:lvl1pPr>
              <a:defRPr sz="98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16706" y="3032219"/>
            <a:ext cx="18953798" cy="14966090"/>
          </a:xfrm>
        </p:spPr>
        <p:txBody>
          <a:bodyPr/>
          <a:lstStyle>
            <a:lvl1pPr>
              <a:defRPr sz="9827"/>
            </a:lvl1pPr>
            <a:lvl2pPr>
              <a:defRPr sz="8598"/>
            </a:lvl2pPr>
            <a:lvl3pPr>
              <a:defRPr sz="7370"/>
            </a:lvl3pPr>
            <a:lvl4pPr>
              <a:defRPr sz="6142"/>
            </a:lvl4pPr>
            <a:lvl5pPr>
              <a:defRPr sz="6142"/>
            </a:lvl5pPr>
            <a:lvl6pPr>
              <a:defRPr sz="6142"/>
            </a:lvl6pPr>
            <a:lvl7pPr>
              <a:defRPr sz="6142"/>
            </a:lvl7pPr>
            <a:lvl8pPr>
              <a:defRPr sz="6142"/>
            </a:lvl8pPr>
            <a:lvl9pPr>
              <a:defRPr sz="614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8851" y="6317933"/>
            <a:ext cx="12075244" cy="11704751"/>
          </a:xfrm>
        </p:spPr>
        <p:txBody>
          <a:bodyPr/>
          <a:lstStyle>
            <a:lvl1pPr marL="0" indent="0">
              <a:buNone/>
              <a:defRPr sz="4913"/>
            </a:lvl1pPr>
            <a:lvl2pPr marL="1403970" indent="0">
              <a:buNone/>
              <a:defRPr sz="4299"/>
            </a:lvl2pPr>
            <a:lvl3pPr marL="2807940" indent="0">
              <a:buNone/>
              <a:defRPr sz="3685"/>
            </a:lvl3pPr>
            <a:lvl4pPr marL="4211909" indent="0">
              <a:buNone/>
              <a:defRPr sz="3071"/>
            </a:lvl4pPr>
            <a:lvl5pPr marL="5615879" indent="0">
              <a:buNone/>
              <a:defRPr sz="3071"/>
            </a:lvl5pPr>
            <a:lvl6pPr marL="7019849" indent="0">
              <a:buNone/>
              <a:defRPr sz="3071"/>
            </a:lvl6pPr>
            <a:lvl7pPr marL="8423819" indent="0">
              <a:buNone/>
              <a:defRPr sz="3071"/>
            </a:lvl7pPr>
            <a:lvl8pPr marL="9827788" indent="0">
              <a:buNone/>
              <a:defRPr sz="3071"/>
            </a:lvl8pPr>
            <a:lvl9pPr marL="11231758" indent="0">
              <a:buNone/>
              <a:defRPr sz="307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DD45-7907-44A0-BA3C-FF96B03D8581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4E56-3AE8-480A-8ECB-02789451B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96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851" y="1403985"/>
            <a:ext cx="12075244" cy="4913948"/>
          </a:xfrm>
        </p:spPr>
        <p:txBody>
          <a:bodyPr anchor="b"/>
          <a:lstStyle>
            <a:lvl1pPr>
              <a:defRPr sz="98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916706" y="3032219"/>
            <a:ext cx="18953798" cy="14966090"/>
          </a:xfrm>
        </p:spPr>
        <p:txBody>
          <a:bodyPr anchor="t"/>
          <a:lstStyle>
            <a:lvl1pPr marL="0" indent="0">
              <a:buNone/>
              <a:defRPr sz="9827"/>
            </a:lvl1pPr>
            <a:lvl2pPr marL="1403970" indent="0">
              <a:buNone/>
              <a:defRPr sz="8598"/>
            </a:lvl2pPr>
            <a:lvl3pPr marL="2807940" indent="0">
              <a:buNone/>
              <a:defRPr sz="7370"/>
            </a:lvl3pPr>
            <a:lvl4pPr marL="4211909" indent="0">
              <a:buNone/>
              <a:defRPr sz="6142"/>
            </a:lvl4pPr>
            <a:lvl5pPr marL="5615879" indent="0">
              <a:buNone/>
              <a:defRPr sz="6142"/>
            </a:lvl5pPr>
            <a:lvl6pPr marL="7019849" indent="0">
              <a:buNone/>
              <a:defRPr sz="6142"/>
            </a:lvl6pPr>
            <a:lvl7pPr marL="8423819" indent="0">
              <a:buNone/>
              <a:defRPr sz="6142"/>
            </a:lvl7pPr>
            <a:lvl8pPr marL="9827788" indent="0">
              <a:buNone/>
              <a:defRPr sz="6142"/>
            </a:lvl8pPr>
            <a:lvl9pPr marL="11231758" indent="0">
              <a:buNone/>
              <a:defRPr sz="614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8851" y="6317933"/>
            <a:ext cx="12075244" cy="11704751"/>
          </a:xfrm>
        </p:spPr>
        <p:txBody>
          <a:bodyPr/>
          <a:lstStyle>
            <a:lvl1pPr marL="0" indent="0">
              <a:buNone/>
              <a:defRPr sz="4913"/>
            </a:lvl1pPr>
            <a:lvl2pPr marL="1403970" indent="0">
              <a:buNone/>
              <a:defRPr sz="4299"/>
            </a:lvl2pPr>
            <a:lvl3pPr marL="2807940" indent="0">
              <a:buNone/>
              <a:defRPr sz="3685"/>
            </a:lvl3pPr>
            <a:lvl4pPr marL="4211909" indent="0">
              <a:buNone/>
              <a:defRPr sz="3071"/>
            </a:lvl4pPr>
            <a:lvl5pPr marL="5615879" indent="0">
              <a:buNone/>
              <a:defRPr sz="3071"/>
            </a:lvl5pPr>
            <a:lvl6pPr marL="7019849" indent="0">
              <a:buNone/>
              <a:defRPr sz="3071"/>
            </a:lvl6pPr>
            <a:lvl7pPr marL="8423819" indent="0">
              <a:buNone/>
              <a:defRPr sz="3071"/>
            </a:lvl7pPr>
            <a:lvl8pPr marL="9827788" indent="0">
              <a:buNone/>
              <a:defRPr sz="3071"/>
            </a:lvl8pPr>
            <a:lvl9pPr marL="11231758" indent="0">
              <a:buNone/>
              <a:defRPr sz="307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4DD45-7907-44A0-BA3C-FF96B03D8581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24E56-3AE8-480A-8ECB-02789451B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085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73973" y="1121240"/>
            <a:ext cx="32291655" cy="40705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3973" y="5606190"/>
            <a:ext cx="32291655" cy="13362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73973" y="19519293"/>
            <a:ext cx="8423910" cy="1121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4DD45-7907-44A0-BA3C-FF96B03D8581}" type="datetimeFigureOut">
              <a:rPr lang="ru-RU" smtClean="0"/>
              <a:t>24.06.2021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01868" y="19519293"/>
            <a:ext cx="12635865" cy="1121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441718" y="19519293"/>
            <a:ext cx="8423910" cy="1121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8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24E56-3AE8-480A-8ECB-02789451B9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857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807940" rtl="0" eaLnBrk="1" latinLnBrk="0" hangingPunct="1">
        <a:lnSpc>
          <a:spcPct val="90000"/>
        </a:lnSpc>
        <a:spcBef>
          <a:spcPct val="0"/>
        </a:spcBef>
        <a:buNone/>
        <a:defRPr sz="1351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01985" indent="-701985" algn="l" defTabSz="2807940" rtl="0" eaLnBrk="1" latinLnBrk="0" hangingPunct="1">
        <a:lnSpc>
          <a:spcPct val="90000"/>
        </a:lnSpc>
        <a:spcBef>
          <a:spcPts val="3071"/>
        </a:spcBef>
        <a:buFont typeface="Arial" panose="020B0604020202020204" pitchFamily="34" charset="0"/>
        <a:buChar char="•"/>
        <a:defRPr sz="8598" kern="1200">
          <a:solidFill>
            <a:schemeClr val="tx1"/>
          </a:solidFill>
          <a:latin typeface="+mn-lt"/>
          <a:ea typeface="+mn-ea"/>
          <a:cs typeface="+mn-cs"/>
        </a:defRPr>
      </a:lvl1pPr>
      <a:lvl2pPr marL="2105955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7370" kern="1200">
          <a:solidFill>
            <a:schemeClr val="tx1"/>
          </a:solidFill>
          <a:latin typeface="+mn-lt"/>
          <a:ea typeface="+mn-ea"/>
          <a:cs typeface="+mn-cs"/>
        </a:defRPr>
      </a:lvl2pPr>
      <a:lvl3pPr marL="3509924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6142" kern="1200">
          <a:solidFill>
            <a:schemeClr val="tx1"/>
          </a:solidFill>
          <a:latin typeface="+mn-lt"/>
          <a:ea typeface="+mn-ea"/>
          <a:cs typeface="+mn-cs"/>
        </a:defRPr>
      </a:lvl3pPr>
      <a:lvl4pPr marL="4913894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4pPr>
      <a:lvl5pPr marL="6317864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5pPr>
      <a:lvl6pPr marL="7721834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6pPr>
      <a:lvl7pPr marL="9125803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7pPr>
      <a:lvl8pPr marL="10529773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8pPr>
      <a:lvl9pPr marL="11933743" indent="-701985" algn="l" defTabSz="2807940" rtl="0" eaLnBrk="1" latinLnBrk="0" hangingPunct="1">
        <a:lnSpc>
          <a:spcPct val="90000"/>
        </a:lnSpc>
        <a:spcBef>
          <a:spcPts val="1535"/>
        </a:spcBef>
        <a:buFont typeface="Arial" panose="020B0604020202020204" pitchFamily="34" charset="0"/>
        <a:buChar char="•"/>
        <a:defRPr sz="55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1pPr>
      <a:lvl2pPr marL="1403970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2pPr>
      <a:lvl3pPr marL="2807940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3pPr>
      <a:lvl4pPr marL="4211909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4pPr>
      <a:lvl5pPr marL="5615879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5pPr>
      <a:lvl6pPr marL="7019849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6pPr>
      <a:lvl7pPr marL="8423819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7pPr>
      <a:lvl8pPr marL="9827788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8pPr>
      <a:lvl9pPr marL="11231758" algn="l" defTabSz="2807940" rtl="0" eaLnBrk="1" latinLnBrk="0" hangingPunct="1">
        <a:defRPr sz="55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ekater.alekseeva@gmail.com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14093" y="484947"/>
            <a:ext cx="36143419" cy="2289225"/>
          </a:xfrm>
          <a:solidFill>
            <a:srgbClr val="33CCCC"/>
          </a:solidFill>
        </p:spPr>
        <p:txBody>
          <a:bodyPr>
            <a:normAutofit/>
          </a:bodyPr>
          <a:lstStyle/>
          <a:p>
            <a:pPr algn="ctr"/>
            <a:r>
              <a:rPr lang="ru-RU" sz="5400" b="1" dirty="0" smtClean="0"/>
              <a:t>ПРЕИМУЩЕСТВА ВЫСОКОПРОИЗВОДИТЕЛЬНОГО ПАРАЛЛЕЛЬНОГО СЕКВЕНИРОВАНИЯ В ВЫЯВЛЕНИИ </a:t>
            </a:r>
            <a:br>
              <a:rPr lang="ru-RU" sz="5400" b="1" dirty="0" smtClean="0"/>
            </a:br>
            <a:r>
              <a:rPr lang="ru-RU" sz="5400" b="1" dirty="0" smtClean="0"/>
              <a:t>СОМАТИЧЕСКОГО МОЗАИЦИЗМА ПРИ СПОРАДИЧЕСКОЙ РЕТИНОБЛАСТОМЕ</a:t>
            </a:r>
            <a:endParaRPr lang="ru-RU" sz="5400" b="1" dirty="0"/>
          </a:p>
        </p:txBody>
      </p:sp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951650" y="6116504"/>
            <a:ext cx="11095702" cy="8189432"/>
          </a:xfrm>
        </p:spPr>
        <p:txBody>
          <a:bodyPr>
            <a:normAutofit/>
          </a:bodyPr>
          <a:lstStyle/>
          <a:p>
            <a:pPr marL="360000" indent="-540000" algn="just">
              <a:spcBef>
                <a:spcPts val="600"/>
              </a:spcBef>
            </a:pPr>
            <a:r>
              <a:rPr lang="ru-RU" sz="3000" b="1" dirty="0" smtClean="0"/>
              <a:t>Ретинобластома (РБ) </a:t>
            </a:r>
            <a:r>
              <a:rPr lang="ru-RU" sz="3000" b="1" dirty="0"/>
              <a:t>– наиболее распространенная детская интраокулярная злокачественная опухоль сетчатки глаза, возникающая с частотой 1:15000-20000 </a:t>
            </a:r>
            <a:r>
              <a:rPr lang="ru-RU" sz="3000" b="1" dirty="0" smtClean="0"/>
              <a:t>новорожденных;</a:t>
            </a:r>
          </a:p>
          <a:p>
            <a:pPr marL="360000" indent="-540000" algn="just">
              <a:spcBef>
                <a:spcPts val="600"/>
              </a:spcBef>
            </a:pPr>
            <a:r>
              <a:rPr lang="ru-RU" sz="3000" b="1" dirty="0" smtClean="0"/>
              <a:t>Спорадическая РБ развивается в результате мутаций </a:t>
            </a:r>
            <a:r>
              <a:rPr lang="en-US" sz="3000" b="1" i="1" dirty="0" smtClean="0"/>
              <a:t>de novo </a:t>
            </a:r>
            <a:r>
              <a:rPr lang="ru-RU" sz="3000" b="1" dirty="0"/>
              <a:t>в обоих аллелях гена </a:t>
            </a:r>
            <a:r>
              <a:rPr lang="en-US" sz="3000" b="1" i="1" dirty="0"/>
              <a:t>RB</a:t>
            </a:r>
            <a:r>
              <a:rPr lang="ru-RU" sz="3000" b="1" i="1" dirty="0" smtClean="0"/>
              <a:t>1</a:t>
            </a:r>
            <a:r>
              <a:rPr lang="ru-RU" sz="3000" b="1" dirty="0" smtClean="0"/>
              <a:t>;</a:t>
            </a:r>
          </a:p>
          <a:p>
            <a:pPr marL="360000" indent="-540000" algn="just">
              <a:spcBef>
                <a:spcPts val="600"/>
              </a:spcBef>
            </a:pPr>
            <a:r>
              <a:rPr lang="ru-RU" sz="3000" b="1" dirty="0" smtClean="0"/>
              <a:t> </a:t>
            </a:r>
            <a:r>
              <a:rPr lang="ru-RU" sz="3000" b="1" dirty="0"/>
              <a:t>Часто при спорадической </a:t>
            </a:r>
            <a:r>
              <a:rPr lang="ru-RU" sz="3000" b="1" dirty="0" smtClean="0"/>
              <a:t>РБ </a:t>
            </a:r>
            <a:r>
              <a:rPr lang="ru-RU" sz="3000" b="1" dirty="0"/>
              <a:t>первоначальная мутация в </a:t>
            </a:r>
            <a:r>
              <a:rPr lang="en-US" sz="3000" b="1" i="1" dirty="0"/>
              <a:t>RB</a:t>
            </a:r>
            <a:r>
              <a:rPr lang="ru-RU" sz="3000" b="1" i="1" dirty="0"/>
              <a:t>1</a:t>
            </a:r>
            <a:r>
              <a:rPr lang="ru-RU" sz="3000" b="1" dirty="0"/>
              <a:t> является мозаичной, то есть образуется в постзиготической, ранней эмбриональной клетке, что приводит к неравномерному распределению мутантых клонов между различными тканями </a:t>
            </a:r>
            <a:r>
              <a:rPr lang="ru-RU" sz="3000" b="1" dirty="0" smtClean="0"/>
              <a:t>организма;</a:t>
            </a:r>
          </a:p>
          <a:p>
            <a:pPr marL="360000" indent="-540000" algn="just">
              <a:spcBef>
                <a:spcPts val="600"/>
              </a:spcBef>
            </a:pPr>
            <a:r>
              <a:rPr lang="ru-RU" sz="3000" b="1" dirty="0" smtClean="0"/>
              <a:t> </a:t>
            </a:r>
            <a:r>
              <a:rPr lang="ru-RU" sz="3000" b="1" dirty="0"/>
              <a:t>Возможность идентифицировать мозаичный вариант мутации в гене </a:t>
            </a:r>
            <a:r>
              <a:rPr lang="en-US" sz="3000" b="1" i="1" dirty="0"/>
              <a:t>RB</a:t>
            </a:r>
            <a:r>
              <a:rPr lang="ru-RU" sz="3000" b="1" i="1" dirty="0"/>
              <a:t>1</a:t>
            </a:r>
            <a:r>
              <a:rPr lang="ru-RU" sz="3000" b="1" dirty="0"/>
              <a:t> имеет важное значение как для медико-генетического консультирования, так и для клинического ведения пациентов, поскольку мозаицизм влияет на развитие клинической картины заболевания, риск развития опухоли в другом глазу, а также других опухолей, и риск передачи мутации следующему поколению. </a:t>
            </a:r>
          </a:p>
          <a:p>
            <a:pPr marL="360000" indent="-540000" algn="just"/>
            <a:endParaRPr lang="ru-RU" sz="3000" b="1" dirty="0" smtClean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12937947" y="6193420"/>
            <a:ext cx="11095705" cy="8807926"/>
          </a:xfrm>
        </p:spPr>
        <p:txBody>
          <a:bodyPr>
            <a:normAutofit/>
          </a:bodyPr>
          <a:lstStyle/>
          <a:p>
            <a:pPr marL="360000" indent="-540000" algn="just">
              <a:spcBef>
                <a:spcPts val="600"/>
              </a:spcBef>
            </a:pPr>
            <a:r>
              <a:rPr lang="ru-RU" sz="3000" b="1" dirty="0"/>
              <a:t>С помощью </a:t>
            </a:r>
            <a:r>
              <a:rPr lang="ru-RU" sz="3000" b="1" dirty="0" smtClean="0"/>
              <a:t>высокопроизводительного параллельного секвенирования (ВПС) </a:t>
            </a:r>
            <a:r>
              <a:rPr lang="ru-RU" sz="3000" b="1" dirty="0"/>
              <a:t>проведено молекулярно-генетическое обследование </a:t>
            </a:r>
            <a:r>
              <a:rPr lang="ru-RU" sz="3000" b="1" dirty="0" smtClean="0"/>
              <a:t>343 </a:t>
            </a:r>
            <a:r>
              <a:rPr lang="ru-RU" sz="3000" b="1" dirty="0"/>
              <a:t>неродственных больных со спорадической </a:t>
            </a:r>
            <a:r>
              <a:rPr lang="ru-RU" sz="3000" b="1" dirty="0" smtClean="0"/>
              <a:t>РБ, </a:t>
            </a:r>
            <a:r>
              <a:rPr lang="ru-RU" sz="3000" b="1" dirty="0"/>
              <a:t>среди которых </a:t>
            </a:r>
            <a:r>
              <a:rPr lang="ru-RU" sz="3000" b="1" dirty="0" smtClean="0"/>
              <a:t>223 </a:t>
            </a:r>
            <a:r>
              <a:rPr lang="ru-RU" sz="3000" b="1" dirty="0"/>
              <a:t>пациентов с унилатеральной формой заболевания и </a:t>
            </a:r>
            <a:r>
              <a:rPr lang="ru-RU" sz="3000" b="1" dirty="0" smtClean="0"/>
              <a:t>120 </a:t>
            </a:r>
            <a:r>
              <a:rPr lang="ru-RU" sz="3000" b="1" dirty="0"/>
              <a:t>– с </a:t>
            </a:r>
            <a:r>
              <a:rPr lang="ru-RU" sz="3000" b="1" dirty="0" smtClean="0"/>
              <a:t>билатеральной;</a:t>
            </a:r>
          </a:p>
          <a:p>
            <a:pPr marL="360000" indent="-540000" algn="just">
              <a:spcBef>
                <a:spcPts val="600"/>
              </a:spcBef>
            </a:pPr>
            <a:r>
              <a:rPr lang="ru-RU" sz="3000" b="1" dirty="0" smtClean="0"/>
              <a:t>Выделение </a:t>
            </a:r>
            <a:r>
              <a:rPr lang="ru-RU" sz="3000" b="1" dirty="0"/>
              <a:t>ДНК, ВПС гена </a:t>
            </a:r>
            <a:r>
              <a:rPr lang="ru-RU" sz="3000" b="1" i="1" dirty="0"/>
              <a:t>RВ1</a:t>
            </a:r>
            <a:r>
              <a:rPr lang="ru-RU" sz="3000" b="1" dirty="0"/>
              <a:t>, секвенирование по </a:t>
            </a:r>
            <a:r>
              <a:rPr lang="ru-RU" sz="3000" b="1" dirty="0" err="1"/>
              <a:t>Сэнгеру</a:t>
            </a:r>
            <a:r>
              <a:rPr lang="ru-RU" sz="3000" b="1" dirty="0"/>
              <a:t> с целью верификации выявленных точковых мутаций проводили в полном соответствии с ранее разработанной авторами медицинской технологией комплексной ДНК-диагностики РБ </a:t>
            </a:r>
            <a:r>
              <a:rPr lang="ru-RU" sz="3000" b="1" dirty="0" smtClean="0"/>
              <a:t>(Алексеев Е.А. с </a:t>
            </a:r>
            <a:r>
              <a:rPr lang="ru-RU" sz="3000" b="1" dirty="0" err="1" smtClean="0"/>
              <a:t>соавт</a:t>
            </a:r>
            <a:r>
              <a:rPr lang="ru-RU" sz="3000" b="1" dirty="0" smtClean="0"/>
              <a:t>., 2017);</a:t>
            </a:r>
          </a:p>
          <a:p>
            <a:pPr marL="360000" lvl="0" indent="-540000" algn="just">
              <a:spcBef>
                <a:spcPts val="600"/>
              </a:spcBef>
            </a:pPr>
            <a:r>
              <a:rPr lang="ru-RU" sz="3000" b="1" dirty="0"/>
              <a:t>Биоинформатический анализ </a:t>
            </a:r>
            <a:r>
              <a:rPr lang="ru-RU" sz="3000" b="1" dirty="0" smtClean="0"/>
              <a:t>данных </a:t>
            </a:r>
            <a:r>
              <a:rPr lang="ru-RU" sz="3000" b="1" dirty="0"/>
              <a:t>ВПС осуществляли при помощи програмного обеспечения </a:t>
            </a:r>
            <a:r>
              <a:rPr lang="en-US" sz="3000" b="1" dirty="0"/>
              <a:t>Torrent </a:t>
            </a:r>
            <a:r>
              <a:rPr lang="en-US" sz="3000" b="1" dirty="0" smtClean="0"/>
              <a:t>Suite</a:t>
            </a:r>
            <a:r>
              <a:rPr lang="ru-RU" sz="3000" b="1" dirty="0" smtClean="0"/>
              <a:t> </a:t>
            </a:r>
            <a:r>
              <a:rPr lang="en-US" sz="3000" b="1" dirty="0" smtClean="0"/>
              <a:t>v</a:t>
            </a:r>
            <a:r>
              <a:rPr lang="ru-RU" sz="3000" b="1" dirty="0"/>
              <a:t>.5.10.</a:t>
            </a:r>
            <a:r>
              <a:rPr lang="ru-RU" sz="3000" dirty="0"/>
              <a:t> </a:t>
            </a:r>
            <a:r>
              <a:rPr lang="ru-RU" sz="3000" b="1" dirty="0"/>
              <a:t>Для увеличения чувствительности TVC в отношении мозаичных генетических вариантов, исключали неверно </a:t>
            </a:r>
            <a:r>
              <a:rPr lang="ru-RU" sz="3000" b="1" dirty="0" err="1"/>
              <a:t>картированные</a:t>
            </a:r>
            <a:r>
              <a:rPr lang="ru-RU" sz="3000" b="1" dirty="0"/>
              <a:t> прочтения и использовали параметры TVC, рекомендованные для поиска соматических мутаций </a:t>
            </a:r>
            <a:endParaRPr lang="ru-RU" sz="3000" dirty="0"/>
          </a:p>
          <a:p>
            <a:pPr marL="360000" lvl="0" indent="-540000" algn="just">
              <a:spcBef>
                <a:spcPts val="600"/>
              </a:spcBef>
            </a:pPr>
            <a:r>
              <a:rPr lang="ru-RU" sz="3000" b="1" dirty="0" smtClean="0"/>
              <a:t>Достоверность </a:t>
            </a:r>
            <a:r>
              <a:rPr lang="ru-RU" sz="3000" b="1" dirty="0"/>
              <a:t>различий частот генетических вариантов в группах больных оценивали точным тестом Фишера.</a:t>
            </a:r>
          </a:p>
          <a:p>
            <a:pPr marL="360000" indent="-540000" algn="just">
              <a:spcBef>
                <a:spcPts val="600"/>
              </a:spcBef>
            </a:pPr>
            <a:endParaRPr lang="en-US" sz="3000" b="1" dirty="0" smtClean="0"/>
          </a:p>
        </p:txBody>
      </p:sp>
      <p:sp>
        <p:nvSpPr>
          <p:cNvPr id="7" name="Прямоугольник 6"/>
          <p:cNvSpPr/>
          <p:nvPr/>
        </p:nvSpPr>
        <p:spPr>
          <a:xfrm>
            <a:off x="414092" y="2791038"/>
            <a:ext cx="36143419" cy="7217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4000" b="1" u="sng" dirty="0">
                <a:ea typeface="Calibri" panose="020F0502020204030204" pitchFamily="34" charset="0"/>
                <a:cs typeface="Times New Roman" panose="02020603050405020304" pitchFamily="18" charset="0"/>
              </a:rPr>
              <a:t>Алексеева Е.А.</a:t>
            </a:r>
            <a:r>
              <a:rPr lang="ru-RU" sz="4000" b="1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1,2</a:t>
            </a:r>
            <a:r>
              <a:rPr lang="ru-RU" sz="4000" b="1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4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Карандашева</a:t>
            </a:r>
            <a:r>
              <a:rPr lang="ru-RU" sz="4000" b="1" dirty="0">
                <a:ea typeface="Calibri" panose="020F0502020204030204" pitchFamily="34" charset="0"/>
                <a:cs typeface="Times New Roman" panose="02020603050405020304" pitchFamily="18" charset="0"/>
              </a:rPr>
              <a:t> К.О.</a:t>
            </a:r>
            <a:r>
              <a:rPr lang="ru-RU" sz="4000" b="1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4000" b="1" dirty="0">
                <a:ea typeface="Calibri" panose="020F0502020204030204" pitchFamily="34" charset="0"/>
                <a:cs typeface="Times New Roman" panose="02020603050405020304" pitchFamily="18" charset="0"/>
              </a:rPr>
              <a:t>, Бабенко О.В.</a:t>
            </a:r>
            <a:r>
              <a:rPr lang="ru-RU" sz="4000" b="1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4000" b="1" dirty="0">
                <a:ea typeface="Calibri" panose="020F0502020204030204" pitchFamily="34" charset="0"/>
                <a:cs typeface="Times New Roman" panose="02020603050405020304" pitchFamily="18" charset="0"/>
              </a:rPr>
              <a:t>, Козлова В.М.</a:t>
            </a:r>
            <a:r>
              <a:rPr lang="ru-RU" sz="4000" b="1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4000" b="1" dirty="0">
                <a:ea typeface="Calibri" panose="020F0502020204030204" pitchFamily="34" charset="0"/>
                <a:cs typeface="Times New Roman" panose="02020603050405020304" pitchFamily="18" charset="0"/>
              </a:rPr>
              <a:t>, Ушакова Т.Л.</a:t>
            </a:r>
            <a:r>
              <a:rPr lang="ru-RU" sz="4000" b="1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4000" b="1" dirty="0"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40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Казубская</a:t>
            </a:r>
            <a:r>
              <a:rPr lang="ru-RU" sz="4000" b="1" dirty="0">
                <a:ea typeface="Calibri" panose="020F0502020204030204" pitchFamily="34" charset="0"/>
                <a:cs typeface="Times New Roman" panose="02020603050405020304" pitchFamily="18" charset="0"/>
              </a:rPr>
              <a:t> Т.П.</a:t>
            </a:r>
            <a:r>
              <a:rPr lang="ru-RU" sz="4000" b="1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4000" b="1" dirty="0">
                <a:ea typeface="Calibri" panose="020F0502020204030204" pitchFamily="34" charset="0"/>
                <a:cs typeface="Times New Roman" panose="02020603050405020304" pitchFamily="18" charset="0"/>
              </a:rPr>
              <a:t>, Танас А.С.</a:t>
            </a:r>
            <a:r>
              <a:rPr lang="ru-RU" sz="4000" b="1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4000" b="1" dirty="0">
                <a:ea typeface="Calibri" panose="020F0502020204030204" pitchFamily="34" charset="0"/>
                <a:cs typeface="Times New Roman" panose="02020603050405020304" pitchFamily="18" charset="0"/>
              </a:rPr>
              <a:t>, Залетаев Д.В.</a:t>
            </a:r>
            <a:r>
              <a:rPr lang="ru-RU" sz="4000" b="1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1,2</a:t>
            </a:r>
            <a:r>
              <a:rPr lang="ru-RU" sz="4000" b="1" dirty="0">
                <a:ea typeface="Calibri" panose="020F0502020204030204" pitchFamily="34" charset="0"/>
                <a:cs typeface="Times New Roman" panose="02020603050405020304" pitchFamily="18" charset="0"/>
              </a:rPr>
              <a:t>, Стрельников В.В.</a:t>
            </a:r>
            <a:r>
              <a:rPr lang="ru-RU" sz="4000" b="1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endParaRPr lang="ru-RU" sz="4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09307" y="3512774"/>
            <a:ext cx="36143418" cy="1146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697480" algn="l"/>
                <a:tab pos="3147060" algn="l"/>
                <a:tab pos="3596640" algn="l"/>
                <a:tab pos="4046220" algn="l"/>
                <a:tab pos="4495800" algn="l"/>
                <a:tab pos="4945380" algn="l"/>
                <a:tab pos="5394960" algn="l"/>
                <a:tab pos="5798820" algn="l"/>
                <a:tab pos="5943600" algn="l"/>
                <a:tab pos="6400800" algn="l"/>
              </a:tabLst>
            </a:pPr>
            <a:r>
              <a:rPr lang="ru-RU" sz="3200" b="1" baseline="30000" dirty="0"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ФГБНУ </a:t>
            </a:r>
            <a:r>
              <a:rPr lang="ru-RU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«Медико-генетический научный центр имени академика Н.П. </a:t>
            </a:r>
            <a:r>
              <a:rPr lang="ru-RU" sz="3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Бочкова», </a:t>
            </a:r>
            <a:r>
              <a:rPr lang="en-US" sz="3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e-mail: </a:t>
            </a:r>
            <a:r>
              <a:rPr lang="en-US" sz="3200" b="1" dirty="0" smtClean="0"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ekater.alekseeva@gmail.com</a:t>
            </a:r>
            <a:r>
              <a:rPr lang="en-US" sz="3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baseline="30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ru-RU" sz="3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ФГАОУ ВО </a:t>
            </a:r>
            <a:r>
              <a:rPr lang="ru-RU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Первый Московский государственный медицинский университет имени И.М. Сеченова </a:t>
            </a:r>
            <a:r>
              <a:rPr lang="ru-RU" sz="3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Сеченовский Университет</a:t>
            </a:r>
            <a:r>
              <a:rPr lang="ru-RU" sz="3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ru-RU" sz="3200" b="1" baseline="300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3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ФГБУ </a:t>
            </a:r>
            <a:r>
              <a:rPr lang="ru-RU" sz="3200" b="1" dirty="0">
                <a:ea typeface="Calibri" panose="020F0502020204030204" pitchFamily="34" charset="0"/>
                <a:cs typeface="Times New Roman" panose="02020603050405020304" pitchFamily="18" charset="0"/>
              </a:rPr>
              <a:t>«Национальный медицинский исследовательский центр онкологии имени Н.Н. Блохина</a:t>
            </a:r>
            <a:r>
              <a:rPr lang="ru-RU" sz="32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ru-RU" sz="32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Picture 2" descr="2_w-_tonshe-linii-podstrochnik-yarch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23" t="13342" r="24246" b="15198"/>
          <a:stretch>
            <a:fillRect/>
          </a:stretch>
        </p:blipFill>
        <p:spPr bwMode="auto">
          <a:xfrm>
            <a:off x="34659591" y="360067"/>
            <a:ext cx="2488347" cy="2538984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9525">
            <a:solidFill>
              <a:srgbClr val="000000"/>
            </a:solidFill>
            <a:miter lim="800000"/>
            <a:headEnd/>
            <a:tailEnd/>
          </a:ln>
          <a:extLst/>
        </p:spPr>
      </p:pic>
      <p:sp>
        <p:nvSpPr>
          <p:cNvPr id="13" name="Прямоугольник 12"/>
          <p:cNvSpPr/>
          <p:nvPr/>
        </p:nvSpPr>
        <p:spPr>
          <a:xfrm>
            <a:off x="7898543" y="4734099"/>
            <a:ext cx="21174515" cy="53860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900" b="1" dirty="0">
                <a:ea typeface="Calibri" panose="020F0502020204030204" pitchFamily="34" charset="0"/>
              </a:rPr>
              <a:t>Работа выполнена в рамках государственного задания Минобрнауки России для ФГБНУ «МГНЦ» на выполнение НИР в 2021 году</a:t>
            </a:r>
            <a:endParaRPr lang="ru-RU" sz="29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951649" y="5408618"/>
            <a:ext cx="11095703" cy="707886"/>
          </a:xfrm>
          <a:prstGeom prst="rect">
            <a:avLst/>
          </a:prstGeom>
          <a:solidFill>
            <a:srgbClr val="33CC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ВВЕДЕНИЕ</a:t>
            </a:r>
            <a:endParaRPr lang="ru-RU" sz="4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951647" y="14305936"/>
            <a:ext cx="11095705" cy="707885"/>
          </a:xfrm>
          <a:prstGeom prst="rect">
            <a:avLst/>
          </a:prstGeom>
          <a:solidFill>
            <a:srgbClr val="33CC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ЦЕЛЬ РАБОТЫ</a:t>
            </a:r>
            <a:endParaRPr lang="ru-RU" sz="4000" b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951647" y="15149732"/>
            <a:ext cx="1109570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000" b="1" dirty="0" smtClean="0">
                <a:ea typeface="Calibri" panose="020F0502020204030204" pitchFamily="34" charset="0"/>
              </a:rPr>
              <a:t>Охарактеризовать </a:t>
            </a:r>
            <a:r>
              <a:rPr lang="ru-RU" sz="3000" b="1" dirty="0">
                <a:ea typeface="Calibri" panose="020F0502020204030204" pitchFamily="34" charset="0"/>
              </a:rPr>
              <a:t>частоту и спектр мозаичных мутаций в гене </a:t>
            </a:r>
            <a:r>
              <a:rPr lang="en-US" sz="3000" b="1" i="1" dirty="0">
                <a:ea typeface="Calibri" panose="020F0502020204030204" pitchFamily="34" charset="0"/>
              </a:rPr>
              <a:t>RB</a:t>
            </a:r>
            <a:r>
              <a:rPr lang="ru-RU" sz="3000" b="1" i="1" dirty="0">
                <a:ea typeface="Calibri" panose="020F0502020204030204" pitchFamily="34" charset="0"/>
              </a:rPr>
              <a:t>1</a:t>
            </a:r>
            <a:r>
              <a:rPr lang="ru-RU" sz="3000" b="1" dirty="0">
                <a:ea typeface="Calibri" panose="020F0502020204030204" pitchFamily="34" charset="0"/>
              </a:rPr>
              <a:t> в выборке больных со спорадической </a:t>
            </a:r>
            <a:r>
              <a:rPr lang="ru-RU" sz="3000" b="1" dirty="0" smtClean="0">
                <a:ea typeface="Calibri" panose="020F0502020204030204" pitchFamily="34" charset="0"/>
              </a:rPr>
              <a:t>РБ, </a:t>
            </a:r>
            <a:r>
              <a:rPr lang="ru-RU" sz="3000" b="1" dirty="0">
                <a:ea typeface="Calibri" panose="020F0502020204030204" pitchFamily="34" charset="0"/>
              </a:rPr>
              <a:t>а также количественно определить содержание мутантного аллеля в образцах с </a:t>
            </a:r>
            <a:r>
              <a:rPr lang="ru-RU" sz="3000" b="1" dirty="0" smtClean="0">
                <a:ea typeface="Calibri" panose="020F0502020204030204" pitchFamily="34" charset="0"/>
              </a:rPr>
              <a:t>мозаицизмом.</a:t>
            </a:r>
            <a:endParaRPr lang="ru-RU" sz="3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2870802" y="5408618"/>
            <a:ext cx="11095705" cy="707886"/>
          </a:xfrm>
          <a:prstGeom prst="rect">
            <a:avLst/>
          </a:prstGeom>
          <a:solidFill>
            <a:srgbClr val="33CC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МАТЕРИАЛЫ И МЕТОДЫ</a:t>
            </a:r>
            <a:endParaRPr lang="ru-RU" sz="4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4808059" y="5411358"/>
            <a:ext cx="11095705" cy="707886"/>
          </a:xfrm>
          <a:prstGeom prst="rect">
            <a:avLst/>
          </a:prstGeom>
          <a:solidFill>
            <a:srgbClr val="33CC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РЕЗУЛЬТАТЫ И ОБСУЖДЕНИЕ</a:t>
            </a:r>
            <a:endParaRPr lang="ru-RU" sz="4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4808059" y="6196178"/>
            <a:ext cx="11095705" cy="130958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indent="-54000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3000" b="1" dirty="0" smtClean="0"/>
              <a:t>В группе пациентов с билатеральной формой РБ у 6% (7/120) больных выявлен мозаичный вариант мутации, частота мутантного аллеля составила от 15 до 39%;</a:t>
            </a:r>
          </a:p>
          <a:p>
            <a:pPr marL="360000" indent="-54000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3000" b="1" dirty="0" smtClean="0"/>
              <a:t>В группе больных с унилатеральной формой РБ соматический мозаицизм обнаружен у 8% (17/223) пациентов, частота мутантного аллеля составила от 13 до 34%;</a:t>
            </a:r>
          </a:p>
          <a:p>
            <a:pPr marL="360000" indent="-54000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3000" b="1" dirty="0" smtClean="0"/>
              <a:t>Среди больных со спорадической унилатеральной формой РБ мозаичные мутации встречаются в 6,5 раз чаще, чем при спорадической билатеральной форме, различия статистически достоверны (</a:t>
            </a:r>
            <a:r>
              <a:rPr lang="en-US" sz="3000" b="1" dirty="0" smtClean="0"/>
              <a:t>P˂0,00001);</a:t>
            </a:r>
            <a:endParaRPr lang="ru-RU" sz="3000" b="1" dirty="0" smtClean="0"/>
          </a:p>
          <a:p>
            <a:pPr marL="360000" indent="-54000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3000" b="1" dirty="0" smtClean="0"/>
              <a:t>С помощью углубленного биоинформатического анализа дополнительно выявлено 2% (1/6) и 3% (6/179) случаев мозаичных патогенных мутаций с низким содержанием мутантного аллеля (менее 5%) при билатеральной и монолатеральной формах РБ, соответственно</a:t>
            </a:r>
            <a:r>
              <a:rPr lang="en-US" sz="3000" b="1" dirty="0" smtClean="0"/>
              <a:t>;</a:t>
            </a:r>
          </a:p>
          <a:p>
            <a:pPr marL="360000" indent="-54000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3000" b="1" dirty="0"/>
              <a:t>Среди исследованных </a:t>
            </a:r>
            <a:r>
              <a:rPr lang="ru-RU" sz="3000" b="1" dirty="0" smtClean="0"/>
              <a:t>семей</a:t>
            </a:r>
            <a:r>
              <a:rPr lang="en-US" sz="3000" b="1" dirty="0" smtClean="0"/>
              <a:t> (280 </a:t>
            </a:r>
            <a:r>
              <a:rPr lang="ru-RU" sz="3000" b="1" dirty="0" smtClean="0"/>
              <a:t>образцов ДНК лимфоцитов крови родителей пациентов со спорадической РБ)   </a:t>
            </a:r>
            <a:r>
              <a:rPr lang="ru-RU" sz="3000" b="1" dirty="0"/>
              <a:t>выявлено 2 случая бессимптомного носительства мутации в мозаичном варианте в гене </a:t>
            </a:r>
            <a:r>
              <a:rPr lang="en-US" sz="3000" b="1" i="1" dirty="0"/>
              <a:t>RB</a:t>
            </a:r>
            <a:r>
              <a:rPr lang="ru-RU" sz="3000" b="1" i="1" dirty="0"/>
              <a:t>1 </a:t>
            </a:r>
            <a:r>
              <a:rPr lang="ru-RU" sz="3000" b="1" dirty="0"/>
              <a:t>одним из </a:t>
            </a:r>
            <a:r>
              <a:rPr lang="ru-RU" sz="3000" b="1" dirty="0" smtClean="0"/>
              <a:t>родителей;</a:t>
            </a:r>
          </a:p>
          <a:p>
            <a:pPr marL="360000" indent="-54000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3000" b="1" dirty="0"/>
              <a:t>Все мозаичные мутации гене </a:t>
            </a:r>
            <a:r>
              <a:rPr lang="ru-RU" sz="3000" b="1" i="1" dirty="0"/>
              <a:t>RB1</a:t>
            </a:r>
            <a:r>
              <a:rPr lang="ru-RU" sz="3000" b="1" dirty="0"/>
              <a:t>, выявленные в настоящем исследовании, представлены нуль-аллелями – это нонсенс-мутации, мутации сдвига рамки считывания и мутации сайтов сплайсинга; мозаичных </a:t>
            </a:r>
            <a:r>
              <a:rPr lang="ru-RU" sz="3000" b="1" dirty="0" err="1"/>
              <a:t>миссенс</a:t>
            </a:r>
            <a:r>
              <a:rPr lang="ru-RU" sz="3000" b="1" dirty="0"/>
              <a:t>-мутаций в нашей выборке не </a:t>
            </a:r>
            <a:r>
              <a:rPr lang="ru-RU" sz="3000" b="1" dirty="0" smtClean="0"/>
              <a:t>обнаружено;</a:t>
            </a:r>
          </a:p>
          <a:p>
            <a:pPr marL="360000" indent="-54000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3000" b="1" dirty="0" smtClean="0"/>
              <a:t>Различия </a:t>
            </a:r>
            <a:r>
              <a:rPr lang="ru-RU" sz="3000" b="1" dirty="0"/>
              <a:t>частот мозаичных мутаций с высоким и низким содержанием мутантного аллеля в группах больных с унилатеральной и билатеральной ретинобластомой статистически недостоверны (р=0,38).</a:t>
            </a:r>
          </a:p>
          <a:p>
            <a:pPr marL="360000" indent="-54000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ru-RU" sz="3000" b="1" dirty="0" smtClean="0"/>
          </a:p>
          <a:p>
            <a:pPr algn="just">
              <a:lnSpc>
                <a:spcPct val="90000"/>
              </a:lnSpc>
            </a:pPr>
            <a:endParaRPr lang="ru-RU" sz="3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951646" y="17708226"/>
            <a:ext cx="11095705" cy="707885"/>
          </a:xfrm>
          <a:prstGeom prst="rect">
            <a:avLst/>
          </a:prstGeom>
          <a:solidFill>
            <a:srgbClr val="33CCCC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ВЫВОДЫ</a:t>
            </a:r>
            <a:endParaRPr lang="ru-RU" sz="40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951646" y="18521603"/>
            <a:ext cx="11095705" cy="1540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3000" b="1" dirty="0">
                <a:ea typeface="Times New Roman" panose="02020603050405020304" pitchFamily="18" charset="0"/>
              </a:rPr>
              <a:t>ВПС является эффективным методом выявления мозаичных вариантов мутаций в гене RB1, позволяющим определять мутантный минорный аллель, составляющий менее 15%.  </a:t>
            </a:r>
          </a:p>
        </p:txBody>
      </p:sp>
      <p:pic>
        <p:nvPicPr>
          <p:cNvPr id="23" name="Рисунок 2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5297" y="14333062"/>
            <a:ext cx="10341209" cy="540028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Прямоугольник 23"/>
          <p:cNvSpPr/>
          <p:nvPr/>
        </p:nvSpPr>
        <p:spPr>
          <a:xfrm>
            <a:off x="13625297" y="19781989"/>
            <a:ext cx="10341209" cy="14754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07000"/>
              </a:lnSpc>
              <a:spcAft>
                <a:spcPts val="0"/>
              </a:spcAft>
            </a:pPr>
            <a:r>
              <a:rPr lang="ru-RU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Рисунок. </a:t>
            </a:r>
            <a:r>
              <a:rPr lang="ru-RU" sz="24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Секвенограммы</a:t>
            </a:r>
            <a:r>
              <a:rPr lang="ru-RU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 по </a:t>
            </a:r>
            <a:r>
              <a:rPr lang="ru-RU" sz="24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Сэнгеру</a:t>
            </a:r>
            <a:r>
              <a:rPr lang="ru-RU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 образцов ДНК, в которых с помощью ВПС был выявлен соматический мозаицизм.</a:t>
            </a:r>
          </a:p>
          <a:p>
            <a:pPr indent="180340" algn="just"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>
              <a:lnSpc>
                <a:spcPct val="107000"/>
              </a:lnSpc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4312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</TotalTime>
  <Words>640</Words>
  <Application>Microsoft Office PowerPoint</Application>
  <PresentationFormat>Произвольный</PresentationFormat>
  <Paragraphs>29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Тема Office</vt:lpstr>
      <vt:lpstr>ПРЕИМУЩЕСТВА ВЫСОКОПРОИЗВОДИТЕЛЬНОГО ПАРАЛЛЕЛЬНОГО СЕКВЕНИРОВАНИЯ В ВЫЯВЛЕНИИ  СОМАТИЧЕСКОГО МОЗАИЦИЗМА ПРИ СПОРАДИЧЕСКОЙ РЕТИНОБЛАСТОМЕ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ПРЕИМУЩЕСТВА ВЫСОКОПРОИЗВОДИТЕЛЬНОГО</dc:title>
  <dc:creator>Ekaterina Alekseeva</dc:creator>
  <cp:lastModifiedBy>Ekaterina Alekseeva</cp:lastModifiedBy>
  <cp:revision>16</cp:revision>
  <dcterms:created xsi:type="dcterms:W3CDTF">2021-06-24T09:29:21Z</dcterms:created>
  <dcterms:modified xsi:type="dcterms:W3CDTF">2021-06-24T12:42:56Z</dcterms:modified>
</cp:coreProperties>
</file>