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7480875" cy="21062950"/>
  <p:notesSz cx="6858000" cy="9144000"/>
  <p:defaultTextStyle>
    <a:defPPr>
      <a:defRPr lang="ru-RU"/>
    </a:defPPr>
    <a:lvl1pPr marL="0" algn="l" defTabSz="37462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73141" algn="l" defTabSz="37462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46283" algn="l" defTabSz="37462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19425" algn="l" defTabSz="37462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492567" algn="l" defTabSz="37462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365708" algn="l" defTabSz="37462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38850" algn="l" defTabSz="37462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11992" algn="l" defTabSz="37462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4985133" algn="l" defTabSz="37462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0" d="100"/>
          <a:sy n="30" d="100"/>
        </p:scale>
        <p:origin x="-174" y="-378"/>
      </p:cViewPr>
      <p:guideLst>
        <p:guide orient="horz" pos="6634"/>
        <p:guide pos="118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37007874015752"/>
          <c:y val="9.9688027805307014E-2"/>
          <c:w val="0.85007421131182426"/>
          <c:h val="0.801747602629785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Лист4!$A$27:$A$33</c:f>
              <c:strCache>
                <c:ptCount val="7"/>
                <c:pt idx="0">
                  <c:v>ADAM17</c:v>
                </c:pt>
                <c:pt idx="1">
                  <c:v>IDO1 </c:v>
                </c:pt>
                <c:pt idx="2">
                  <c:v>CEACAM1</c:v>
                </c:pt>
                <c:pt idx="3">
                  <c:v>PVR</c:v>
                </c:pt>
                <c:pt idx="4">
                  <c:v>TDO2</c:v>
                </c:pt>
                <c:pt idx="5">
                  <c:v>CD276</c:v>
                </c:pt>
                <c:pt idx="6">
                  <c:v>GAL9</c:v>
                </c:pt>
              </c:strCache>
            </c:strRef>
          </c:cat>
          <c:val>
            <c:numRef>
              <c:f>Лист4!$E$27:$E$33</c:f>
              <c:numCache>
                <c:formatCode>General</c:formatCode>
                <c:ptCount val="7"/>
                <c:pt idx="0">
                  <c:v>63.6</c:v>
                </c:pt>
                <c:pt idx="1">
                  <c:v>72.7</c:v>
                </c:pt>
                <c:pt idx="2">
                  <c:v>27.3</c:v>
                </c:pt>
                <c:pt idx="3">
                  <c:v>27.3</c:v>
                </c:pt>
                <c:pt idx="4">
                  <c:v>54.5</c:v>
                </c:pt>
                <c:pt idx="5">
                  <c:v>63.6</c:v>
                </c:pt>
                <c:pt idx="6">
                  <c:v>63.6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7858816"/>
        <c:axId val="242590464"/>
      </c:barChart>
      <c:catAx>
        <c:axId val="15785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2590464"/>
        <c:crosses val="autoZero"/>
        <c:auto val="1"/>
        <c:lblAlgn val="ctr"/>
        <c:lblOffset val="100"/>
        <c:noMultiLvlLbl val="0"/>
      </c:catAx>
      <c:valAx>
        <c:axId val="2425904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2.2222222222222251E-2"/>
              <c:y val="0.464655713820085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7858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11066" y="6543169"/>
            <a:ext cx="31858744" cy="451488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22131" y="11935672"/>
            <a:ext cx="26236613" cy="53827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73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46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19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92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365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3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11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985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72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6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7173634" y="633838"/>
            <a:ext cx="8433197" cy="1347638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74044" y="633838"/>
            <a:ext cx="24674909" cy="134763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4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42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0731" y="13534900"/>
            <a:ext cx="31858744" cy="4183335"/>
          </a:xfrm>
        </p:spPr>
        <p:txBody>
          <a:bodyPr anchor="t"/>
          <a:lstStyle>
            <a:lvl1pPr algn="l">
              <a:defRPr sz="16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60731" y="8927378"/>
            <a:ext cx="31858744" cy="460751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7314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4628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1942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9256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36570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23885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311199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98513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02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74044" y="3686019"/>
            <a:ext cx="16554053" cy="10424209"/>
          </a:xfrm>
        </p:spPr>
        <p:txBody>
          <a:bodyPr/>
          <a:lstStyle>
            <a:lvl1pPr>
              <a:defRPr sz="11500"/>
            </a:lvl1pPr>
            <a:lvl2pPr>
              <a:defRPr sz="98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052778" y="3686019"/>
            <a:ext cx="16554053" cy="10424209"/>
          </a:xfrm>
        </p:spPr>
        <p:txBody>
          <a:bodyPr/>
          <a:lstStyle>
            <a:lvl1pPr>
              <a:defRPr sz="11500"/>
            </a:lvl1pPr>
            <a:lvl2pPr>
              <a:defRPr sz="98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65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4" y="843497"/>
            <a:ext cx="33732788" cy="351049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714788"/>
            <a:ext cx="16560562" cy="1964901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73141" indent="0">
              <a:buNone/>
              <a:defRPr sz="8200" b="1"/>
            </a:lvl2pPr>
            <a:lvl3pPr marL="3746283" indent="0">
              <a:buNone/>
              <a:defRPr sz="7400" b="1"/>
            </a:lvl3pPr>
            <a:lvl4pPr marL="5619425" indent="0">
              <a:buNone/>
              <a:defRPr sz="6600" b="1"/>
            </a:lvl4pPr>
            <a:lvl5pPr marL="7492567" indent="0">
              <a:buNone/>
              <a:defRPr sz="6600" b="1"/>
            </a:lvl5pPr>
            <a:lvl6pPr marL="9365708" indent="0">
              <a:buNone/>
              <a:defRPr sz="6600" b="1"/>
            </a:lvl6pPr>
            <a:lvl7pPr marL="11238850" indent="0">
              <a:buNone/>
              <a:defRPr sz="6600" b="1"/>
            </a:lvl7pPr>
            <a:lvl8pPr marL="13111992" indent="0">
              <a:buNone/>
              <a:defRPr sz="6600" b="1"/>
            </a:lvl8pPr>
            <a:lvl9pPr marL="14985133" indent="0">
              <a:buNone/>
              <a:defRPr sz="6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874044" y="6679685"/>
            <a:ext cx="16560562" cy="12135576"/>
          </a:xfrm>
        </p:spPr>
        <p:txBody>
          <a:bodyPr/>
          <a:lstStyle>
            <a:lvl1pPr>
              <a:defRPr sz="98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9039770" y="4714788"/>
            <a:ext cx="16567067" cy="1964901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73141" indent="0">
              <a:buNone/>
              <a:defRPr sz="8200" b="1"/>
            </a:lvl2pPr>
            <a:lvl3pPr marL="3746283" indent="0">
              <a:buNone/>
              <a:defRPr sz="7400" b="1"/>
            </a:lvl3pPr>
            <a:lvl4pPr marL="5619425" indent="0">
              <a:buNone/>
              <a:defRPr sz="6600" b="1"/>
            </a:lvl4pPr>
            <a:lvl5pPr marL="7492567" indent="0">
              <a:buNone/>
              <a:defRPr sz="6600" b="1"/>
            </a:lvl5pPr>
            <a:lvl6pPr marL="9365708" indent="0">
              <a:buNone/>
              <a:defRPr sz="6600" b="1"/>
            </a:lvl6pPr>
            <a:lvl7pPr marL="11238850" indent="0">
              <a:buNone/>
              <a:defRPr sz="6600" b="1"/>
            </a:lvl7pPr>
            <a:lvl8pPr marL="13111992" indent="0">
              <a:buNone/>
              <a:defRPr sz="6600" b="1"/>
            </a:lvl8pPr>
            <a:lvl9pPr marL="14985133" indent="0">
              <a:buNone/>
              <a:defRPr sz="6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9039770" y="6679685"/>
            <a:ext cx="16567067" cy="12135576"/>
          </a:xfrm>
        </p:spPr>
        <p:txBody>
          <a:bodyPr/>
          <a:lstStyle>
            <a:lvl1pPr>
              <a:defRPr sz="98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07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62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35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50" y="838615"/>
            <a:ext cx="12330950" cy="356900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53981" y="838621"/>
            <a:ext cx="20952850" cy="17976646"/>
          </a:xfrm>
        </p:spPr>
        <p:txBody>
          <a:bodyPr/>
          <a:lstStyle>
            <a:lvl1pPr>
              <a:defRPr sz="13100"/>
            </a:lvl1pPr>
            <a:lvl2pPr>
              <a:defRPr sz="11500"/>
            </a:lvl2pPr>
            <a:lvl3pPr>
              <a:defRPr sz="98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74050" y="4407624"/>
            <a:ext cx="12330950" cy="14407643"/>
          </a:xfrm>
        </p:spPr>
        <p:txBody>
          <a:bodyPr/>
          <a:lstStyle>
            <a:lvl1pPr marL="0" indent="0">
              <a:buNone/>
              <a:defRPr sz="5700"/>
            </a:lvl1pPr>
            <a:lvl2pPr marL="1873141" indent="0">
              <a:buNone/>
              <a:defRPr sz="4900"/>
            </a:lvl2pPr>
            <a:lvl3pPr marL="3746283" indent="0">
              <a:buNone/>
              <a:defRPr sz="4100"/>
            </a:lvl3pPr>
            <a:lvl4pPr marL="5619425" indent="0">
              <a:buNone/>
              <a:defRPr sz="3700"/>
            </a:lvl4pPr>
            <a:lvl5pPr marL="7492567" indent="0">
              <a:buNone/>
              <a:defRPr sz="3700"/>
            </a:lvl5pPr>
            <a:lvl6pPr marL="9365708" indent="0">
              <a:buNone/>
              <a:defRPr sz="3700"/>
            </a:lvl6pPr>
            <a:lvl7pPr marL="11238850" indent="0">
              <a:buNone/>
              <a:defRPr sz="3700"/>
            </a:lvl7pPr>
            <a:lvl8pPr marL="13111992" indent="0">
              <a:buNone/>
              <a:defRPr sz="3700"/>
            </a:lvl8pPr>
            <a:lvl9pPr marL="14985133" indent="0">
              <a:buNone/>
              <a:defRPr sz="3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68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6514" y="14744065"/>
            <a:ext cx="22488525" cy="174062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346514" y="1882012"/>
            <a:ext cx="22488525" cy="12637770"/>
          </a:xfrm>
        </p:spPr>
        <p:txBody>
          <a:bodyPr/>
          <a:lstStyle>
            <a:lvl1pPr marL="0" indent="0">
              <a:buNone/>
              <a:defRPr sz="13100"/>
            </a:lvl1pPr>
            <a:lvl2pPr marL="1873141" indent="0">
              <a:buNone/>
              <a:defRPr sz="11500"/>
            </a:lvl2pPr>
            <a:lvl3pPr marL="3746283" indent="0">
              <a:buNone/>
              <a:defRPr sz="9800"/>
            </a:lvl3pPr>
            <a:lvl4pPr marL="5619425" indent="0">
              <a:buNone/>
              <a:defRPr sz="8200"/>
            </a:lvl4pPr>
            <a:lvl5pPr marL="7492567" indent="0">
              <a:buNone/>
              <a:defRPr sz="8200"/>
            </a:lvl5pPr>
            <a:lvl6pPr marL="9365708" indent="0">
              <a:buNone/>
              <a:defRPr sz="8200"/>
            </a:lvl6pPr>
            <a:lvl7pPr marL="11238850" indent="0">
              <a:buNone/>
              <a:defRPr sz="8200"/>
            </a:lvl7pPr>
            <a:lvl8pPr marL="13111992" indent="0">
              <a:buNone/>
              <a:defRPr sz="8200"/>
            </a:lvl8pPr>
            <a:lvl9pPr marL="14985133" indent="0">
              <a:buNone/>
              <a:defRPr sz="8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46514" y="16484685"/>
            <a:ext cx="22488525" cy="2471972"/>
          </a:xfrm>
        </p:spPr>
        <p:txBody>
          <a:bodyPr/>
          <a:lstStyle>
            <a:lvl1pPr marL="0" indent="0">
              <a:buNone/>
              <a:defRPr sz="5700"/>
            </a:lvl1pPr>
            <a:lvl2pPr marL="1873141" indent="0">
              <a:buNone/>
              <a:defRPr sz="4900"/>
            </a:lvl2pPr>
            <a:lvl3pPr marL="3746283" indent="0">
              <a:buNone/>
              <a:defRPr sz="4100"/>
            </a:lvl3pPr>
            <a:lvl4pPr marL="5619425" indent="0">
              <a:buNone/>
              <a:defRPr sz="3700"/>
            </a:lvl4pPr>
            <a:lvl5pPr marL="7492567" indent="0">
              <a:buNone/>
              <a:defRPr sz="3700"/>
            </a:lvl5pPr>
            <a:lvl6pPr marL="9365708" indent="0">
              <a:buNone/>
              <a:defRPr sz="3700"/>
            </a:lvl6pPr>
            <a:lvl7pPr marL="11238850" indent="0">
              <a:buNone/>
              <a:defRPr sz="3700"/>
            </a:lvl7pPr>
            <a:lvl8pPr marL="13111992" indent="0">
              <a:buNone/>
              <a:defRPr sz="3700"/>
            </a:lvl8pPr>
            <a:lvl9pPr marL="14985133" indent="0">
              <a:buNone/>
              <a:defRPr sz="3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33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4" y="843497"/>
            <a:ext cx="33732788" cy="3510492"/>
          </a:xfrm>
          <a:prstGeom prst="rect">
            <a:avLst/>
          </a:prstGeom>
        </p:spPr>
        <p:txBody>
          <a:bodyPr vert="horz" lIns="374628" tIns="187314" rIns="374628" bIns="18731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914692"/>
            <a:ext cx="33732788" cy="13900573"/>
          </a:xfrm>
          <a:prstGeom prst="rect">
            <a:avLst/>
          </a:prstGeom>
        </p:spPr>
        <p:txBody>
          <a:bodyPr vert="horz" lIns="374628" tIns="187314" rIns="374628" bIns="18731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874043" y="19522237"/>
            <a:ext cx="8745538" cy="1121408"/>
          </a:xfrm>
          <a:prstGeom prst="rect">
            <a:avLst/>
          </a:prstGeom>
        </p:spPr>
        <p:txBody>
          <a:bodyPr vert="horz" lIns="374628" tIns="187314" rIns="374628" bIns="187314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E237-0356-40F1-8D10-10885BA98F7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5966" y="19522237"/>
            <a:ext cx="11868944" cy="1121408"/>
          </a:xfrm>
          <a:prstGeom prst="rect">
            <a:avLst/>
          </a:prstGeom>
        </p:spPr>
        <p:txBody>
          <a:bodyPr vert="horz" lIns="374628" tIns="187314" rIns="374628" bIns="187314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6861294" y="19522237"/>
            <a:ext cx="8745538" cy="1121408"/>
          </a:xfrm>
          <a:prstGeom prst="rect">
            <a:avLst/>
          </a:prstGeom>
        </p:spPr>
        <p:txBody>
          <a:bodyPr vert="horz" lIns="374628" tIns="187314" rIns="374628" bIns="187314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C6A2F-5994-43B5-8ADC-A1F1F9594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45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46283" rtl="0" eaLnBrk="1" latinLnBrk="0" hangingPunct="1">
        <a:spcBef>
          <a:spcPct val="0"/>
        </a:spcBef>
        <a:buNone/>
        <a:defRPr sz="18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04856" indent="-1404856" algn="l" defTabSz="3746283" rtl="0" eaLnBrk="1" latinLnBrk="0" hangingPunct="1">
        <a:spcBef>
          <a:spcPct val="20000"/>
        </a:spcBef>
        <a:buFont typeface="Arial" pitchFamily="34" charset="0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1pPr>
      <a:lvl2pPr marL="3043855" indent="-1170714" algn="l" defTabSz="3746283" rtl="0" eaLnBrk="1" latinLnBrk="0" hangingPunct="1">
        <a:spcBef>
          <a:spcPct val="20000"/>
        </a:spcBef>
        <a:buFont typeface="Arial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682854" indent="-936571" algn="l" defTabSz="3746283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6555995" indent="-936571" algn="l" defTabSz="3746283" rtl="0" eaLnBrk="1" latinLnBrk="0" hangingPunct="1">
        <a:spcBef>
          <a:spcPct val="20000"/>
        </a:spcBef>
        <a:buFont typeface="Arial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29137" indent="-936571" algn="l" defTabSz="3746283" rtl="0" eaLnBrk="1" latinLnBrk="0" hangingPunct="1">
        <a:spcBef>
          <a:spcPct val="20000"/>
        </a:spcBef>
        <a:buFont typeface="Arial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02279" indent="-936571" algn="l" defTabSz="3746283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175421" indent="-936571" algn="l" defTabSz="3746283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048562" indent="-936571" algn="l" defTabSz="3746283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21704" indent="-936571" algn="l" defTabSz="3746283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7462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73141" algn="l" defTabSz="37462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46283" algn="l" defTabSz="37462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19425" algn="l" defTabSz="37462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492567" algn="l" defTabSz="37462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365708" algn="l" defTabSz="37462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38850" algn="l" defTabSz="37462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1992" algn="l" defTabSz="37462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4985133" algn="l" defTabSz="37462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mailto:karpukhin@med-gen.ru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558" y="162734"/>
            <a:ext cx="36861856" cy="2879909"/>
          </a:xfrm>
        </p:spPr>
        <p:txBody>
          <a:bodyPr>
            <a:noAutofit/>
          </a:bodyPr>
          <a:lstStyle/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Особенности экспрессии генов иммунных контрольных точек при светлоклеточном почечно-клеточном раке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Апанович Н.В., Алимов А.А., Апанович П.В.,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Кузеванова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А.Ю.,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Мансорунов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Д.Ж., Карпухин А.В.</a:t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ФГБНУ «Медико-генетический научный центр имени академика Н.П. Бочкова»; Россия, 115522 Москва, ул. Москворечье, 1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hlinkClick r:id="rId2"/>
              </a:rPr>
              <a:t>karpukhin@med-gen.ru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Работа выполнена в рамках государственного задания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России для ФГБНУ «МГНЦ»</a:t>
            </a:r>
            <a:b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6350" y="2726920"/>
            <a:ext cx="36579354" cy="2073675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Светлоклеточный почечно-клеточный рак (скПКР) - наиболее частый и агрессивный вариант рака почки. На поздних стадиях скПКР при наличии метастазов актуальна лекарственная терапия.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Отмечается недостаточная эффективность блокирования 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PD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при скПКР. Одной из причин недостаточной эффективности таких препаратов может быть действие дополнительно экспрессируемых опухолью иммунных контрольных точек, помимо блокируемых (Рис.1).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51005" y="4804302"/>
            <a:ext cx="200182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работы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изучить функциональные особенности опухоли скПКР, которые могут быть связаны с недостаточной эффективностью такой терапии. </a:t>
            </a:r>
          </a:p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работы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экспрессии восьми генов, влияющих на противоопухолевую активность иммунной системы, и их связи с экспрессией </a:t>
            </a:r>
            <a:r>
              <a:rPr lang="en-US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PD</a:t>
            </a: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36989" y="7462543"/>
            <a:ext cx="2013223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Материалы и методы.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Было исследовано 30 образцов ткани почки (опухолевая ткань – скПКР и морфологически нормальная ткань той же почки). Выделение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тотальной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РНК производили с использованием набора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RNeasy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Mini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Kit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(QIAGEN, США). Полимеразную цепную реакцию в реальном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времени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проводили с использованием готовой смеси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qPCRmix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-HS SYBR (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Евроген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Россия) и оригинальными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олигонуклеотидными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праймерами для каждого определяемого гена. В качестве эндогенного контроля использовали ген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GAPDH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Расчет относительной экспрессии проводили с использованием метода ∆∆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Ct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Статистическую обработку проводили с использованием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Statistica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10.0. </a:t>
            </a:r>
          </a:p>
        </p:txBody>
      </p:sp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3546681"/>
              </p:ext>
            </p:extLst>
          </p:nvPr>
        </p:nvGraphicFramePr>
        <p:xfrm>
          <a:off x="26220238" y="10311371"/>
          <a:ext cx="10813759" cy="404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29844" y="10636957"/>
            <a:ext cx="51581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Рис.1       </a:t>
            </a:r>
            <a:r>
              <a:rPr lang="en-US" sz="2800" dirty="0" smtClean="0"/>
              <a:t>Drew M. </a:t>
            </a:r>
            <a:r>
              <a:rPr lang="en-US" sz="2800" dirty="0" err="1" smtClean="0"/>
              <a:t>Pardoll</a:t>
            </a:r>
            <a:r>
              <a:rPr lang="en-US" sz="2800" dirty="0" smtClean="0"/>
              <a:t>, 2016</a:t>
            </a:r>
            <a:endParaRPr lang="ru-RU" sz="2800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26225556" y="13986644"/>
            <a:ext cx="103456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/>
              <a:t>Рис.3 Частота повышенной экспрессии генов в опухоли скПКР относительно нормальной ткани при повышенной экспрессии гена </a:t>
            </a:r>
            <a:r>
              <a:rPr lang="ru-RU" sz="3000" i="1" dirty="0" smtClean="0"/>
              <a:t>PDL1</a:t>
            </a:r>
            <a:endParaRPr lang="ru-RU" sz="3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09621" y="11432861"/>
            <a:ext cx="2588423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Результаты.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При изучении экспрессии генов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PD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CEACAM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PVR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TDO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276,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GAL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ADAM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 опухолях скПКР относительно нормальной ткани, выявили, что с высокой частотой, превышающей или равной частоте экспрессии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PD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1 (36,7%),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экспрессируются также гены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IDO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TDO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276,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GAL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ADAM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17 (Рис.2).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одновременно повышенной экспрессии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PD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же гены, которые наиболее часто экспрессируются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частотой, превышающей 50%, экспрессируются и при экспрессии гена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PD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1 (рис.3).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Значимую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корреляцию с экспрессией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PD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продемонстрировала экспрессия генов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ADAM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17,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PVR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276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(Таблица). Ген CD276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экспрессирует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ингибирующий иммунную систему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лиганд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B7H3 – ИКТ, против которой имеется лекарственное средство. Полученный нами результат указывает на важность определения экспрессии как PD-L1, так и B7H3 при применении терапии против любой из указанных контрольных точек. При одновременной экспрессии этих генов может быть эффективным применение двух соответствующих препаратов при терапии. Наиболее существенно с PD-L1 коррелирует экспрессия гена ADAM17, который рассматривается в качестве обещающей мишени для иммунотерапии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1344" y="18377956"/>
            <a:ext cx="255378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Заключение.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Впервые получены данные о корреляции экспрессии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PDL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 экспрессией ряда генов, связанных с регуляцией иммунного ответа. Это может иметь принципиальное значение для дальнейшего развития и повышения эффективности противоопухолевой терапии на основе блокирования иммунных контрольных точек.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55" y="15516690"/>
            <a:ext cx="10808441" cy="4016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6292131" y="19533205"/>
            <a:ext cx="93041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Таблица. Корреляции экспрессии иммунных генов в опухоли скПКР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15" y="4815300"/>
            <a:ext cx="4809071" cy="587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369" y="4804301"/>
            <a:ext cx="10639382" cy="392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26297564" y="8728452"/>
            <a:ext cx="102016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/>
              <a:t>Рис.2 Частота повышенной экспрессии генов иммунных контрольных точек в опухоли скПКР относительно нормальной ткани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900417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497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Особенности экспрессии генов иммунных контрольных точек при светлоклеточном почечно-клеточном раке Апанович Н.В., Алимов А.А., Апанович П.В., Кузеванова А.Ю., Мансорунов Д.Ж., Карпухин А.В. ФГБНУ «Медико-генетический научный центр имени академика Н.П. Бочкова»; Россия, 115522 Москва, ул. Москворечье, 1; karpukhin@med-gen.ru Работа выполнена в рамках государственного задания Минобрнауки России для ФГБНУ «МГНЦ»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Наташа</dc:creator>
  <cp:lastModifiedBy>Наташа</cp:lastModifiedBy>
  <cp:revision>19</cp:revision>
  <dcterms:created xsi:type="dcterms:W3CDTF">2021-06-22T10:24:32Z</dcterms:created>
  <dcterms:modified xsi:type="dcterms:W3CDTF">2021-06-22T14:19:17Z</dcterms:modified>
</cp:coreProperties>
</file>