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480875" cy="21062950"/>
  <p:notesSz cx="6858000" cy="9144000"/>
  <p:defaultTextStyle>
    <a:defPPr>
      <a:defRPr lang="ru-RU"/>
    </a:defPPr>
    <a:lvl1pPr marL="0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3377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6754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20131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3508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66885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40262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13639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87016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4" d="100"/>
          <a:sy n="34" d="100"/>
        </p:scale>
        <p:origin x="-654" y="-240"/>
      </p:cViewPr>
      <p:guideLst>
        <p:guide orient="horz" pos="6634"/>
        <p:guide pos="118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70"/>
            <a:ext cx="31858744" cy="45148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3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2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3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6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633837"/>
            <a:ext cx="8433197" cy="1347639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633837"/>
            <a:ext cx="24674909" cy="134763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900"/>
            <a:ext cx="31858744" cy="4183335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33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675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2013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935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36688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74044" y="3686018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52778" y="3686018"/>
            <a:ext cx="16554053" cy="10424209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8"/>
            <a:ext cx="16560562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74044" y="6679685"/>
            <a:ext cx="16560562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70" y="4714788"/>
            <a:ext cx="16567067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039770" y="6679685"/>
            <a:ext cx="16567067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50" y="838615"/>
            <a:ext cx="12330950" cy="356900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53981" y="838622"/>
            <a:ext cx="20952850" cy="17976645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8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50" y="4407624"/>
            <a:ext cx="12330950" cy="14407643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3"/>
            <a:ext cx="22488525" cy="12637770"/>
          </a:xfrm>
        </p:spPr>
        <p:txBody>
          <a:bodyPr/>
          <a:lstStyle>
            <a:lvl1pPr marL="0" indent="0">
              <a:buNone/>
              <a:defRPr sz="13100"/>
            </a:lvl1pPr>
            <a:lvl2pPr marL="1873377" indent="0">
              <a:buNone/>
              <a:defRPr sz="11500"/>
            </a:lvl2pPr>
            <a:lvl3pPr marL="3746754" indent="0">
              <a:buNone/>
              <a:defRPr sz="9800"/>
            </a:lvl3pPr>
            <a:lvl4pPr marL="5620131" indent="0">
              <a:buNone/>
              <a:defRPr sz="8200"/>
            </a:lvl4pPr>
            <a:lvl5pPr marL="7493508" indent="0">
              <a:buNone/>
              <a:defRPr sz="8200"/>
            </a:lvl5pPr>
            <a:lvl6pPr marL="9366885" indent="0">
              <a:buNone/>
              <a:defRPr sz="8200"/>
            </a:lvl6pPr>
            <a:lvl7pPr marL="11240262" indent="0">
              <a:buNone/>
              <a:defRPr sz="8200"/>
            </a:lvl7pPr>
            <a:lvl8pPr marL="13113639" indent="0">
              <a:buNone/>
              <a:defRPr sz="8200"/>
            </a:lvl8pPr>
            <a:lvl9pPr marL="14987016" indent="0">
              <a:buNone/>
              <a:defRPr sz="8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2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  <a:prstGeom prst="rect">
            <a:avLst/>
          </a:prstGeom>
        </p:spPr>
        <p:txBody>
          <a:bodyPr vert="horz" lIns="374675" tIns="187338" rIns="374675" bIns="18733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3"/>
            <a:ext cx="33732788" cy="13900572"/>
          </a:xfrm>
          <a:prstGeom prst="rect">
            <a:avLst/>
          </a:prstGeom>
        </p:spPr>
        <p:txBody>
          <a:bodyPr vert="horz" lIns="374675" tIns="187338" rIns="374675" bIns="18733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3" y="19522236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E9D4D-83DE-45D6-95B3-730613441DB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6"/>
            <a:ext cx="11868944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6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C0A85-428D-4F84-AD7B-573E0BD21B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46754" rtl="0" eaLnBrk="1" latinLnBrk="0" hangingPunct="1">
        <a:spcBef>
          <a:spcPct val="0"/>
        </a:spcBef>
        <a:buNone/>
        <a:defRPr sz="1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5033" indent="-1405033" algn="l" defTabSz="3746754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4238" indent="-1170861" algn="l" defTabSz="374675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3443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56820" indent="-936689" algn="l" defTabSz="374675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30197" indent="-936689" algn="l" defTabSz="374675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3574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6951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50328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23705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3377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6754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20131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3508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66885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40262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3639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16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37807" y="4928808"/>
            <a:ext cx="10476019" cy="1600597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74675" tIns="187338" rIns="374675" bIns="187338"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771177" y="4928808"/>
            <a:ext cx="10476019" cy="1599646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74675" tIns="187338" rIns="374675" bIns="187338"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396857" y="4928808"/>
            <a:ext cx="15938521" cy="159979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74675" tIns="187338" rIns="374675" bIns="187338" rtlCol="0" anchor="ctr"/>
          <a:lstStyle/>
          <a:p>
            <a:pPr algn="ctr"/>
            <a:endParaRPr lang="ru-RU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06528"/>
            <a:ext cx="29829669" cy="4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4675" tIns="187338" rIns="374675" bIns="18733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КОПИЙНОСТИ ГЕНОВ </a:t>
            </a:r>
            <a:r>
              <a:rPr lang="ru-RU" sz="4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BRCA1, NF-ΚB1</a:t>
            </a:r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lang="ru-RU" sz="4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PARP1</a:t>
            </a:r>
            <a:r>
              <a:rPr lang="ru-RU" sz="4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БОЛЬНЫХ ЛЮМИНАЛЬНЫМ В РАКОМ МОЛОЧНОЙ ЖЕЛЕЗЫ</a:t>
            </a:r>
            <a:endParaRPr lang="ru-RU" sz="4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i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Цыганов М.М.</a:t>
            </a:r>
            <a:r>
              <a:rPr lang="ru-RU" sz="4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Ибрагимова М.К., Певзнер А.М., </a:t>
            </a:r>
            <a:r>
              <a:rPr lang="ru-RU" sz="40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Гарбуков</a:t>
            </a:r>
            <a:r>
              <a:rPr lang="ru-RU" sz="4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Е.Ю., </a:t>
            </a:r>
            <a:r>
              <a:rPr lang="ru-RU" sz="40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Гаптулбарова</a:t>
            </a:r>
            <a:r>
              <a:rPr lang="ru-RU" sz="4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К.А., Слонимская Е.М., Литвяков Н.В.</a:t>
            </a:r>
            <a:endParaRPr lang="ru-RU" sz="4000" i="1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Научно-исследовательский институт онкологии, Томский национальный исследовательский медицинский центр Российской академии наук</a:t>
            </a:r>
            <a:r>
              <a:rPr lang="ru-RU" sz="4000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Источник финансирования: РНФ № 19-75-00027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-758554"/>
            <a:ext cx="756732" cy="151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74675" tIns="187338" rIns="374675" bIns="18733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806113" y="14250540"/>
          <a:ext cx="10258425" cy="5641975"/>
        </p:xfrm>
        <a:graphic>
          <a:graphicData uri="http://schemas.openxmlformats.org/presentationml/2006/ole">
            <p:oleObj spid="_x0000_s11266" name="Prism 6" r:id="rId3" imgW="6061804" imgH="3720031" progId="Prism6.Document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698429" y="19660518"/>
            <a:ext cx="10698429" cy="1240109"/>
          </a:xfrm>
          <a:prstGeom prst="rect">
            <a:avLst/>
          </a:prstGeom>
        </p:spPr>
        <p:txBody>
          <a:bodyPr wrap="square" lIns="374675" tIns="187338" rIns="374675" bIns="187338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Рисунок 1. ‑ Частота хромосомных аберраций генов (в %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ч.)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NF-κB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опухоли молочной железы.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758554"/>
            <a:ext cx="756732" cy="151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74675" tIns="187338" rIns="374675" bIns="18733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4285053" y="4914851"/>
          <a:ext cx="10069855" cy="7762907"/>
        </p:xfrm>
        <a:graphic>
          <a:graphicData uri="http://schemas.openxmlformats.org/presentationml/2006/ole">
            <p:oleObj spid="_x0000_s11268" name="Prism 6" r:id="rId4" imgW="6173086" imgH="4763037" progId="Prism6.Document">
              <p:embed/>
            </p:oleObj>
          </a:graphicData>
        </a:graphic>
      </p:graphicFrame>
      <p:pic>
        <p:nvPicPr>
          <p:cNvPr id="11270" name="Рисунок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79544" y="13729507"/>
            <a:ext cx="15775345" cy="5946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0" y="4475958"/>
            <a:ext cx="37480875" cy="2948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74675" tIns="187338" rIns="374675" bIns="187338" rtlCol="0" anchor="ctr"/>
          <a:lstStyle/>
          <a:p>
            <a:pPr algn="ctr"/>
            <a:endParaRPr lang="ru-RU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1396858" y="12315702"/>
            <a:ext cx="16084017" cy="124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4675" tIns="187338" rIns="374675" bIns="18733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Times New Roman" pitchFamily="18" charset="0"/>
                <a:ea typeface="Calibri" charset="-52"/>
                <a:cs typeface="Times New Roman" pitchFamily="18" charset="0"/>
              </a:rPr>
              <a:t>Рисунок 2. ‑ Связь CNA генов </a:t>
            </a:r>
            <a:r>
              <a:rPr lang="ru-RU" sz="2800" i="1" dirty="0">
                <a:latin typeface="Times New Roman" pitchFamily="18" charset="0"/>
                <a:ea typeface="Calibri" charset="-52"/>
                <a:cs typeface="Times New Roman" pitchFamily="18" charset="0"/>
              </a:rPr>
              <a:t>BRCA1, </a:t>
            </a:r>
            <a:r>
              <a:rPr lang="ru-RU" sz="2800" i="1" dirty="0" err="1">
                <a:latin typeface="Times New Roman" pitchFamily="18" charset="0"/>
                <a:ea typeface="Calibri" charset="-52"/>
                <a:cs typeface="Times New Roman" pitchFamily="18" charset="0"/>
              </a:rPr>
              <a:t>NF-κB</a:t>
            </a:r>
            <a:r>
              <a:rPr lang="ru-RU" sz="2800" dirty="0" err="1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Calibri" charset="-52"/>
                <a:cs typeface="Times New Roman" pitchFamily="18" charset="0"/>
              </a:rPr>
              <a:t>и </a:t>
            </a:r>
            <a:r>
              <a:rPr lang="ru-RU" sz="2800" i="1" dirty="0">
                <a:latin typeface="Times New Roman" pitchFamily="18" charset="0"/>
                <a:ea typeface="Calibri" charset="-52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ea typeface="Calibri" charset="-52"/>
                <a:cs typeface="Times New Roman" pitchFamily="18" charset="0"/>
              </a:rPr>
              <a:t> в опухоли молочной железы с эффектом </a:t>
            </a:r>
            <a:r>
              <a:rPr lang="ru-RU" sz="2800" dirty="0" err="1">
                <a:latin typeface="Times New Roman" pitchFamily="18" charset="0"/>
                <a:ea typeface="Calibri" charset="-52"/>
                <a:cs typeface="Times New Roman" pitchFamily="18" charset="0"/>
              </a:rPr>
              <a:t>неоадъювантной</a:t>
            </a:r>
            <a:r>
              <a:rPr lang="ru-RU" sz="2800" dirty="0">
                <a:latin typeface="Times New Roman" pitchFamily="18" charset="0"/>
                <a:ea typeface="Calibri" charset="-52"/>
                <a:cs typeface="Times New Roman" pitchFamily="18" charset="0"/>
              </a:rPr>
              <a:t> химиотерапии.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396858" y="19660518"/>
            <a:ext cx="16084017" cy="1240109"/>
          </a:xfrm>
          <a:prstGeom prst="rect">
            <a:avLst/>
          </a:prstGeom>
        </p:spPr>
        <p:txBody>
          <a:bodyPr wrap="square" lIns="374675" tIns="187338" rIns="374675" bIns="187338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Рисунок 3. ‑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Безметастатическая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выживаемость больных РМЖ в зависимости от CNA гена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общей группе (А) и в группе пациентов с объективным ответом (Б).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47549" y="4713051"/>
            <a:ext cx="10513168" cy="993888"/>
          </a:xfrm>
          <a:prstGeom prst="rect">
            <a:avLst/>
          </a:prstGeom>
          <a:noFill/>
        </p:spPr>
        <p:txBody>
          <a:bodyPr wrap="square" lIns="374675" tIns="187338" rIns="374675" bIns="187338" rtlCol="0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4017" y="14347899"/>
            <a:ext cx="10531524" cy="993888"/>
          </a:xfrm>
          <a:prstGeom prst="rect">
            <a:avLst/>
          </a:prstGeom>
          <a:noFill/>
        </p:spPr>
        <p:txBody>
          <a:bodyPr wrap="square" lIns="374675" tIns="187338" rIns="374675" bIns="187338" rtlCol="0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Методы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2374" y="4698827"/>
            <a:ext cx="10441160" cy="993888"/>
          </a:xfrm>
          <a:prstGeom prst="rect">
            <a:avLst/>
          </a:prstGeom>
          <a:noFill/>
        </p:spPr>
        <p:txBody>
          <a:bodyPr wrap="square" lIns="374675" tIns="187338" rIns="374675" bIns="187338" rtlCol="0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Введение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88032" y="5493806"/>
            <a:ext cx="10315501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6688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Хорошо известно, что наличие в опухолевых клетках такого явления как дефицит гомологичной рекомбинации, обусловленного в основном дефектом генов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BRCA1/2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связано с благоприятным эффектом лечения и прогнозом заболевания. Но установлено, что наличие других альтернативных путей репарации ДНК, таких как активация генов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NF-κB1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может оказывать дополнительный негативный эффект. В недавнем исследовании было показано, что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NF-κB1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участвует в опосредованной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резистентности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опухолевых клеток (с диким типом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ДНК-повреждающим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агентам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Harte MT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., 2014)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16668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гена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показано, что высокий уровень экспрессии считается прогностическим признаком, связанным с худшим прогнозом выживаемости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Малюченко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Н. В. и др., 2015)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 этой связи интересным представляется изучение аберраций числа копий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copy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aberration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CNA) генов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NF-κB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опухоли молочной железы, влияния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копийности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эффект химиотерапии и прогноз заболевания. Таким образом, целью работы явилась оценка связи хромосомных аберраций генов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NF-κB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опухолевой ткани молочной железы с эффектом химиотерапии и прогнозом заболевания.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34381" y="15139987"/>
            <a:ext cx="10153128" cy="621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781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исследование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включены 85 больных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люминальным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РМЖ IIA–IIIB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стадии</a:t>
            </a:r>
          </a:p>
          <a:p>
            <a:pPr indent="27781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Были использованы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биопсийные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опухолевые образцы (~10 мм3), взятые до лечения под контролем УЗИ</a:t>
            </a:r>
          </a:p>
          <a:p>
            <a:pPr indent="27781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ДНК из опухолевой ткани выделяли при помощи набора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QIAamp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DNA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mini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Kit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Qiagen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27781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оценки наличия хромосомных аберраций использовали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микроматричный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анализ (ДНК-чипы) высокой плотности фирмы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Affymetrix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(USA)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CytoScanTM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HD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277813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Статистическая обработка данных проводилась с использованием пакета прикладных программ «STATISTICA 8.0»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StatSoft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Inc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., USA).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819557" y="5634931"/>
            <a:ext cx="1044116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6688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Наибольшая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частота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делеций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наблюдается в гене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(36%, 30 случаев из 85). Частота амплификаций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PARP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исследуемой группе больных РМЖ достигает 62% (53 случая из 85). Наименьшее число хромосомных аберраций наблюдается в гене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NF-κB1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всего у 22 больных наблюдается наличие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делеций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амплификаций данного гена (26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%), (Рисунок 1).</a:t>
            </a:r>
          </a:p>
          <a:p>
            <a:pPr indent="166688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Частота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делеций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группе пациентов с частичной и полной регрессией достигает 48,2%, по сравнению с группой больных со стабилизацией и прогрессированием (4 из 26 больных, 15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%)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(p&lt;0,0001)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гена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NF-κB1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установлена связь с эффектом НХТ только на уровне выраженной тенденции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=0,9). Для гена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PARP1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статистически значимых различий установлено 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было,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(Рисунок 1).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166688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амплификации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PARP1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(вне зависимости от состояния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BRCA1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NF-κB1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было ассоциировано с более низкими показателями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безметастатической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выживаемости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log-rank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p=0,02) в общей группе больных (5-летняя выживаемость составила 57%), по сравнению с группой больных без амплификации данного гена (5-летняя выживаемость составила 83%),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log-rank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p=0,03).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Рисунок 30" descr="logo_onco_horizontal_ru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253605" y="234331"/>
            <a:ext cx="8089424" cy="36194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581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GraphPad Prism 6 Project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2021-06-22T05:06:15Z</dcterms:created>
  <dcterms:modified xsi:type="dcterms:W3CDTF">2021-06-22T08:52:04Z</dcterms:modified>
</cp:coreProperties>
</file>