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7480875" cy="21062950"/>
  <p:notesSz cx="6858000" cy="9144000"/>
  <p:defaultTextStyle>
    <a:defPPr>
      <a:defRPr lang="ru-RU"/>
    </a:defPPr>
    <a:lvl1pPr marL="0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3377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46754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20131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493508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66885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40262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13639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4987016" algn="l" defTabSz="374675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2" autoAdjust="0"/>
    <p:restoredTop sz="94660"/>
  </p:normalViewPr>
  <p:slideViewPr>
    <p:cSldViewPr>
      <p:cViewPr varScale="1">
        <p:scale>
          <a:sx n="29" d="100"/>
          <a:sy n="29" d="100"/>
        </p:scale>
        <p:origin x="-126" y="-378"/>
      </p:cViewPr>
      <p:guideLst>
        <p:guide orient="horz" pos="6634"/>
        <p:guide pos="118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Частота амплификации длинного плеча 8 хромосомы, включающей ген </a:t>
            </a:r>
            <a:r>
              <a:rPr lang="en-US"/>
              <a:t>MYC</a:t>
            </a:r>
            <a:r>
              <a:rPr lang="ru-RU"/>
              <a:t>,</a:t>
            </a:r>
            <a:r>
              <a:rPr lang="en-US"/>
              <a:t> </a:t>
            </a:r>
            <a:r>
              <a:rPr lang="ru-RU"/>
              <a:t>при РМЖ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Лист1!$D$22</c:f>
              <c:strCache>
                <c:ptCount val="1"/>
                <c:pt idx="0">
                  <c:v>частота амплификаций MYC в 8 хромосоме при РМЖ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38-4E9A-A6D1-638B3E8C3C6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48,3%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38-4E9A-A6D1-638B3E8C3C6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38-4E9A-A6D1-638B3E8C3C6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54,0%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38-4E9A-A6D1-638B3E8C3C6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Лист1!$C$23:$C$26</c:f>
              <c:strCache>
                <c:ptCount val="4"/>
                <c:pt idx="0">
                  <c:v>Letessier, A., et al., 2006</c:v>
                </c:pt>
                <c:pt idx="1">
                  <c:v>Ioannidis, P., et al., 2003</c:v>
                </c:pt>
                <c:pt idx="2">
                  <c:v>Cao, L., et al., 2019</c:v>
                </c:pt>
                <c:pt idx="3">
                  <c:v>Chung, Y.R., et al., 2018</c:v>
                </c:pt>
              </c:strCache>
            </c:strRef>
          </c:cat>
          <c:val>
            <c:numRef>
              <c:f>Лист1!$D$23:$D$26</c:f>
              <c:numCache>
                <c:formatCode>0.00</c:formatCode>
                <c:ptCount val="4"/>
                <c:pt idx="0" formatCode="General">
                  <c:v>6.1</c:v>
                </c:pt>
                <c:pt idx="1">
                  <c:v>48.3</c:v>
                </c:pt>
                <c:pt idx="2" formatCode="General">
                  <c:v>17</c:v>
                </c:pt>
                <c:pt idx="3" formatCode="General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38-4E9A-A6D1-638B3E8C3C62}"/>
            </c:ext>
          </c:extLst>
        </c:ser>
        <c:axId val="83686528"/>
        <c:axId val="83688064"/>
      </c:barChart>
      <c:catAx>
        <c:axId val="83686528"/>
        <c:scaling>
          <c:orientation val="minMax"/>
        </c:scaling>
        <c:axPos val="b"/>
        <c:numFmt formatCode="General" sourceLinked="0"/>
        <c:tickLblPos val="nextTo"/>
        <c:crossAx val="83688064"/>
        <c:crosses val="autoZero"/>
        <c:auto val="1"/>
        <c:lblAlgn val="ctr"/>
        <c:lblOffset val="100"/>
      </c:catAx>
      <c:valAx>
        <c:axId val="83688064"/>
        <c:scaling>
          <c:orientation val="minMax"/>
          <c:max val="100"/>
        </c:scaling>
        <c:axPos val="l"/>
        <c:numFmt formatCode="General" sourceLinked="1"/>
        <c:tickLblPos val="nextTo"/>
        <c:crossAx val="8368652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5897-F7B3-458D-A0E2-E1E654ED9844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0708-8285-4F64-8D85-713B645744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0708-8285-4F64-8D85-713B645744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1066" y="6543170"/>
            <a:ext cx="31858744" cy="451488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2131" y="11935672"/>
            <a:ext cx="26236613" cy="53827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3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4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2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9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6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40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13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8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173634" y="843497"/>
            <a:ext cx="8433197" cy="179717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74044" y="843497"/>
            <a:ext cx="24674909" cy="179717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731" y="13534900"/>
            <a:ext cx="31858744" cy="4183335"/>
          </a:xfrm>
        </p:spPr>
        <p:txBody>
          <a:bodyPr anchor="t"/>
          <a:lstStyle>
            <a:lvl1pPr algn="l">
              <a:defRPr sz="16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0731" y="8927378"/>
            <a:ext cx="31858744" cy="460751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33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4675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201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9350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36688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4026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1363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98701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74044" y="4914693"/>
            <a:ext cx="16554053" cy="13900572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052778" y="4914693"/>
            <a:ext cx="16554053" cy="13900572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4044" y="4714788"/>
            <a:ext cx="16560562" cy="1964901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73377" indent="0">
              <a:buNone/>
              <a:defRPr sz="8200" b="1"/>
            </a:lvl2pPr>
            <a:lvl3pPr marL="3746754" indent="0">
              <a:buNone/>
              <a:defRPr sz="7400" b="1"/>
            </a:lvl3pPr>
            <a:lvl4pPr marL="5620131" indent="0">
              <a:buNone/>
              <a:defRPr sz="6600" b="1"/>
            </a:lvl4pPr>
            <a:lvl5pPr marL="7493508" indent="0">
              <a:buNone/>
              <a:defRPr sz="6600" b="1"/>
            </a:lvl5pPr>
            <a:lvl6pPr marL="9366885" indent="0">
              <a:buNone/>
              <a:defRPr sz="6600" b="1"/>
            </a:lvl6pPr>
            <a:lvl7pPr marL="11240262" indent="0">
              <a:buNone/>
              <a:defRPr sz="6600" b="1"/>
            </a:lvl7pPr>
            <a:lvl8pPr marL="13113639" indent="0">
              <a:buNone/>
              <a:defRPr sz="6600" b="1"/>
            </a:lvl8pPr>
            <a:lvl9pPr marL="14987016" indent="0">
              <a:buNone/>
              <a:defRPr sz="6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74044" y="6679685"/>
            <a:ext cx="16560562" cy="12135576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039770" y="4714788"/>
            <a:ext cx="16567067" cy="1964901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73377" indent="0">
              <a:buNone/>
              <a:defRPr sz="8200" b="1"/>
            </a:lvl2pPr>
            <a:lvl3pPr marL="3746754" indent="0">
              <a:buNone/>
              <a:defRPr sz="7400" b="1"/>
            </a:lvl3pPr>
            <a:lvl4pPr marL="5620131" indent="0">
              <a:buNone/>
              <a:defRPr sz="6600" b="1"/>
            </a:lvl4pPr>
            <a:lvl5pPr marL="7493508" indent="0">
              <a:buNone/>
              <a:defRPr sz="6600" b="1"/>
            </a:lvl5pPr>
            <a:lvl6pPr marL="9366885" indent="0">
              <a:buNone/>
              <a:defRPr sz="6600" b="1"/>
            </a:lvl6pPr>
            <a:lvl7pPr marL="11240262" indent="0">
              <a:buNone/>
              <a:defRPr sz="6600" b="1"/>
            </a:lvl7pPr>
            <a:lvl8pPr marL="13113639" indent="0">
              <a:buNone/>
              <a:defRPr sz="6600" b="1"/>
            </a:lvl8pPr>
            <a:lvl9pPr marL="14987016" indent="0">
              <a:buNone/>
              <a:defRPr sz="6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9039770" y="6679685"/>
            <a:ext cx="16567067" cy="12135576"/>
          </a:xfrm>
        </p:spPr>
        <p:txBody>
          <a:bodyPr/>
          <a:lstStyle>
            <a:lvl1pPr>
              <a:defRPr sz="98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50" y="838615"/>
            <a:ext cx="12330950" cy="356900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53981" y="838622"/>
            <a:ext cx="20952850" cy="17976645"/>
          </a:xfrm>
        </p:spPr>
        <p:txBody>
          <a:bodyPr/>
          <a:lstStyle>
            <a:lvl1pPr>
              <a:defRPr sz="13100"/>
            </a:lvl1pPr>
            <a:lvl2pPr>
              <a:defRPr sz="11500"/>
            </a:lvl2pPr>
            <a:lvl3pPr>
              <a:defRPr sz="98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4050" y="4407624"/>
            <a:ext cx="12330950" cy="14407643"/>
          </a:xfrm>
        </p:spPr>
        <p:txBody>
          <a:bodyPr/>
          <a:lstStyle>
            <a:lvl1pPr marL="0" indent="0">
              <a:buNone/>
              <a:defRPr sz="5700"/>
            </a:lvl1pPr>
            <a:lvl2pPr marL="1873377" indent="0">
              <a:buNone/>
              <a:defRPr sz="4900"/>
            </a:lvl2pPr>
            <a:lvl3pPr marL="3746754" indent="0">
              <a:buNone/>
              <a:defRPr sz="4100"/>
            </a:lvl3pPr>
            <a:lvl4pPr marL="5620131" indent="0">
              <a:buNone/>
              <a:defRPr sz="3700"/>
            </a:lvl4pPr>
            <a:lvl5pPr marL="7493508" indent="0">
              <a:buNone/>
              <a:defRPr sz="3700"/>
            </a:lvl5pPr>
            <a:lvl6pPr marL="9366885" indent="0">
              <a:buNone/>
              <a:defRPr sz="3700"/>
            </a:lvl6pPr>
            <a:lvl7pPr marL="11240262" indent="0">
              <a:buNone/>
              <a:defRPr sz="3700"/>
            </a:lvl7pPr>
            <a:lvl8pPr marL="13113639" indent="0">
              <a:buNone/>
              <a:defRPr sz="3700"/>
            </a:lvl8pPr>
            <a:lvl9pPr marL="14987016" indent="0">
              <a:buNone/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514" y="14744065"/>
            <a:ext cx="22488525" cy="174062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46514" y="1882013"/>
            <a:ext cx="22488525" cy="12637770"/>
          </a:xfrm>
        </p:spPr>
        <p:txBody>
          <a:bodyPr/>
          <a:lstStyle>
            <a:lvl1pPr marL="0" indent="0">
              <a:buNone/>
              <a:defRPr sz="13100"/>
            </a:lvl1pPr>
            <a:lvl2pPr marL="1873377" indent="0">
              <a:buNone/>
              <a:defRPr sz="11500"/>
            </a:lvl2pPr>
            <a:lvl3pPr marL="3746754" indent="0">
              <a:buNone/>
              <a:defRPr sz="9800"/>
            </a:lvl3pPr>
            <a:lvl4pPr marL="5620131" indent="0">
              <a:buNone/>
              <a:defRPr sz="8200"/>
            </a:lvl4pPr>
            <a:lvl5pPr marL="7493508" indent="0">
              <a:buNone/>
              <a:defRPr sz="8200"/>
            </a:lvl5pPr>
            <a:lvl6pPr marL="9366885" indent="0">
              <a:buNone/>
              <a:defRPr sz="8200"/>
            </a:lvl6pPr>
            <a:lvl7pPr marL="11240262" indent="0">
              <a:buNone/>
              <a:defRPr sz="8200"/>
            </a:lvl7pPr>
            <a:lvl8pPr marL="13113639" indent="0">
              <a:buNone/>
              <a:defRPr sz="8200"/>
            </a:lvl8pPr>
            <a:lvl9pPr marL="14987016" indent="0">
              <a:buNone/>
              <a:defRPr sz="8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46514" y="16484685"/>
            <a:ext cx="22488525" cy="2471972"/>
          </a:xfrm>
        </p:spPr>
        <p:txBody>
          <a:bodyPr/>
          <a:lstStyle>
            <a:lvl1pPr marL="0" indent="0">
              <a:buNone/>
              <a:defRPr sz="5700"/>
            </a:lvl1pPr>
            <a:lvl2pPr marL="1873377" indent="0">
              <a:buNone/>
              <a:defRPr sz="4900"/>
            </a:lvl2pPr>
            <a:lvl3pPr marL="3746754" indent="0">
              <a:buNone/>
              <a:defRPr sz="4100"/>
            </a:lvl3pPr>
            <a:lvl4pPr marL="5620131" indent="0">
              <a:buNone/>
              <a:defRPr sz="3700"/>
            </a:lvl4pPr>
            <a:lvl5pPr marL="7493508" indent="0">
              <a:buNone/>
              <a:defRPr sz="3700"/>
            </a:lvl5pPr>
            <a:lvl6pPr marL="9366885" indent="0">
              <a:buNone/>
              <a:defRPr sz="3700"/>
            </a:lvl6pPr>
            <a:lvl7pPr marL="11240262" indent="0">
              <a:buNone/>
              <a:defRPr sz="3700"/>
            </a:lvl7pPr>
            <a:lvl8pPr marL="13113639" indent="0">
              <a:buNone/>
              <a:defRPr sz="3700"/>
            </a:lvl8pPr>
            <a:lvl9pPr marL="14987016" indent="0">
              <a:buNone/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044" y="843497"/>
            <a:ext cx="33732788" cy="3510492"/>
          </a:xfrm>
          <a:prstGeom prst="rect">
            <a:avLst/>
          </a:prstGeom>
        </p:spPr>
        <p:txBody>
          <a:bodyPr vert="horz" lIns="374675" tIns="187338" rIns="374675" bIns="18733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4044" y="4914693"/>
            <a:ext cx="33732788" cy="13900572"/>
          </a:xfrm>
          <a:prstGeom prst="rect">
            <a:avLst/>
          </a:prstGeom>
        </p:spPr>
        <p:txBody>
          <a:bodyPr vert="horz" lIns="374675" tIns="187338" rIns="374675" bIns="1873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74044" y="19522236"/>
            <a:ext cx="8745538" cy="1121408"/>
          </a:xfrm>
          <a:prstGeom prst="rect">
            <a:avLst/>
          </a:prstGeom>
        </p:spPr>
        <p:txBody>
          <a:bodyPr vert="horz" lIns="374675" tIns="187338" rIns="374675" bIns="187338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5966" y="19522236"/>
            <a:ext cx="11868944" cy="1121408"/>
          </a:xfrm>
          <a:prstGeom prst="rect">
            <a:avLst/>
          </a:prstGeom>
        </p:spPr>
        <p:txBody>
          <a:bodyPr vert="horz" lIns="374675" tIns="187338" rIns="374675" bIns="187338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861294" y="19522236"/>
            <a:ext cx="8745538" cy="1121408"/>
          </a:xfrm>
          <a:prstGeom prst="rect">
            <a:avLst/>
          </a:prstGeom>
        </p:spPr>
        <p:txBody>
          <a:bodyPr vert="horz" lIns="374675" tIns="187338" rIns="374675" bIns="187338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46754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5033" indent="-1405033" algn="l" defTabSz="3746754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44238" indent="-1170861" algn="l" defTabSz="374675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443" indent="-936689" algn="l" defTabSz="3746754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6556820" indent="-936689" algn="l" defTabSz="374675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30197" indent="-936689" algn="l" defTabSz="374675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03574" indent="-936689" algn="l" defTabSz="374675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176951" indent="-936689" algn="l" defTabSz="374675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0328" indent="-936689" algn="l" defTabSz="374675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23705" indent="-936689" algn="l" defTabSz="374675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3377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46754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20131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493508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885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40262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3639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987016" algn="l" defTabSz="374675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7795221" y="14419907"/>
            <a:ext cx="24554728" cy="3672408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95221" y="10891515"/>
            <a:ext cx="24554728" cy="345638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684892"/>
            <a:ext cx="32349949" cy="294192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7480875" cy="1917218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ctr"/>
            <a:r>
              <a:rPr lang="ru-R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Полнотранскриптомный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анализ экспрессии генов в опухоли молочной железы с амплификацией длинного плеча 8 хромосомы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Ибрагимова М.К.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Цыганов М.М., Литвяков Н.В., НИИ онкологии Томского НИМЦ, Россия, г. Томск</a:t>
            </a: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Источник финансирования: грант РФФИ 18-29-09131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770835"/>
            <a:ext cx="7524441" cy="1629211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" y="4626819"/>
            <a:ext cx="7435181" cy="870777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 и методы. Пациенты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820557" y="1890515"/>
            <a:ext cx="12313368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Показана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распространенность амплификации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РМЖ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амплификации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с неблагоприятным прогнозом и химиорезистентностью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820557" y="3330675"/>
            <a:ext cx="12313368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работ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изучению изменения транскриптома со статусом амплификации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процессе НХТ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493965" y="0"/>
            <a:ext cx="4986910" cy="1895641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Проведенное исследование показывает большое влияние амплификации длинного плеча 8 хромосомы на опухолевый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транскриптом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раке молочной железы, независимо от других молекулярно-генетических признаков.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Амплификация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участием региона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приводит к значительному сдвигу уровня транскрипции большого количества генов именно после воздействия химиотерапии. Для многих из этих генов показана роль в прогрессии опухоли. Этим может быть обусловлена известная связь амплификации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прогрессией опухолей, показанная при многих опухолевых локализациях.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Амплификация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участием региона 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24, в котором локализован ген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MYC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приводит не только к повышению его экспрессии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резидуальной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опухоли, но и к повышению факторов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WNT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TGFb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сингналинга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играющих ключевую роль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эпителиально-мезенхимальном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переходе и выходе опухолевых клеток из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репликативного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старения, обусловленного воздействием химиотерапии.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9523" y="13915851"/>
            <a:ext cx="3062709" cy="14743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77706" y="13915851"/>
            <a:ext cx="3062709" cy="14743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РНК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621285" y="15284003"/>
            <a:ext cx="3926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458337" y="15284003"/>
            <a:ext cx="3926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95158" y="19220085"/>
            <a:ext cx="3155946" cy="1752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CytoScan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042693" y="17876291"/>
            <a:ext cx="4121708" cy="1240109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GeneChip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 3000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82548" y="19220085"/>
            <a:ext cx="3020585" cy="1752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Assays Human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819599" y="4770836"/>
            <a:ext cx="24530350" cy="597666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67229" y="4770835"/>
            <a:ext cx="24410712" cy="870777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4563973" y="5274891"/>
            <a:ext cx="17785976" cy="6102979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Частота амплификации 8q с регионом 8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в опухоли больных до лечения составила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62%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(37/60 случаев). Из 37 больных амплификация 8q в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резидуальной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опухоли после проведения НХТ сохранилась у 24/37 пациентов (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65%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кроме этого еще у 3 пациентов амплификации 8q в опухоли возникли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novo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действием предоперационной терапии, что показывает относительную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химиорезистентность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опухолевых клонов с амплификацией 8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ДЭГ в опухоли до лечения у больных с наличием амплификации 8q и без амплификации составило 105 генов (41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regulated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64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down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regulated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После проведения НХТ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резидуальные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опухоли больных с амплификацией 8q и без амплификации  различались очень существенно, почти по 2137 ДЭГ (1394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up-regulated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780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down-regulated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Топ-10 сигнальных путей ДЭГ в опухоли больных РМЖ до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лечения 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НХТ с наличием амплификации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8q</a:t>
            </a:r>
            <a:r>
              <a:rPr lang="ru-RU" sz="2800" dirty="0" smtClean="0"/>
              <a:t>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Общими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сигнальными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путями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больных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лечения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НХТ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Mapk</a:t>
            </a:r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Signaling Pathway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Circadian Rhythm Related Genes.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Рисунок 67" descr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277" y="4914851"/>
            <a:ext cx="58326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7579197" y="9091315"/>
            <a:ext cx="7416824" cy="14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75" tIns="187338" rIns="374675" bIns="18733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Тепловая карта ДЭГ в опухоли: а - до лечения, б - после НХТ с наличием (есть1/2) и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отсутствием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амплификации 8q (нет1/2)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67229" y="14491915"/>
            <a:ext cx="15913768" cy="3394545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частичной регрессии количество ДЭГ в опухоли после НХТ с наличием/отсутствием амплификации 8q составило 879 (601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На фоне стабилизации - 1321 (652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-, 669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при стабилизации усиливается </a:t>
            </a:r>
            <a:r>
              <a:rPr lang="ru-RU" sz="2800" dirty="0" err="1" smtClean="0">
                <a:solidFill>
                  <a:schemeClr val="tx2"/>
                </a:solidFill>
                <a:latin typeface="Times New Roman"/>
                <a:ea typeface="Times New Roman"/>
              </a:rPr>
              <a:t>гетерогенность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/>
                <a:ea typeface="Times New Roman"/>
              </a:rPr>
              <a:t>транкриптома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 между опухолями с наличием и отсутствием амплификации 8</a:t>
            </a:r>
            <a:r>
              <a:rPr lang="en-US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q</a:t>
            </a:r>
            <a:r>
              <a:rPr lang="ru-RU" sz="2800" dirty="0" smtClean="0">
                <a:solidFill>
                  <a:schemeClr val="tx2"/>
                </a:solidFill>
                <a:latin typeface="Times New Roman"/>
                <a:ea typeface="Times New Roman"/>
              </a:rPr>
              <a:t>. </a:t>
            </a:r>
            <a:endParaRPr lang="ru-RU" sz="28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Построение диаграммы Венна показало, что ДЭГ у пациентов с наличием и отсутствием амплификации 8q после НХТ на фоне частичной регрессии и стабилизации пересекаются по 145 генам (данные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представлены).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Рисунок 71" descr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5053" y="14563923"/>
            <a:ext cx="72008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23132925" y="16796171"/>
            <a:ext cx="9145016" cy="1486331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ДЭГ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опухоли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НХТ с наличием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 отсутствием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амплификации 8q: 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частичной регрессии,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при стабилизации</a:t>
            </a:r>
            <a:endParaRPr lang="ru-RU" sz="2400" i="1" dirty="0"/>
          </a:p>
        </p:txBody>
      </p:sp>
      <p:sp>
        <p:nvSpPr>
          <p:cNvPr id="75" name="Стрелка вправо 74"/>
          <p:cNvSpPr/>
          <p:nvPr/>
        </p:nvSpPr>
        <p:spPr>
          <a:xfrm>
            <a:off x="12259717" y="15716051"/>
            <a:ext cx="360040" cy="2160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pic>
        <p:nvPicPr>
          <p:cNvPr id="27" name="Picture 2" descr="D:\Users\user\Downloads\TRNMC_RU.jpg"/>
          <p:cNvPicPr>
            <a:picLocks noChangeAspect="1" noChangeArrowheads="1"/>
          </p:cNvPicPr>
          <p:nvPr/>
        </p:nvPicPr>
        <p:blipFill>
          <a:blip r:embed="rId5" cstate="print"/>
          <a:srcRect r="7469"/>
          <a:stretch>
            <a:fillRect/>
          </a:stretch>
        </p:blipFill>
        <p:spPr bwMode="auto">
          <a:xfrm>
            <a:off x="0" y="0"/>
            <a:ext cx="5113319" cy="160113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1733139"/>
            <a:ext cx="124757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базе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www.progenetix.org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частоте встречаемости при опухолях всех локализаций (177 типов опухолей) амплификация длинного плеча 8 хромосомы, в частности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8q24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оказалась наиболее распространенной аберрацией числа копий (CNA) и встречалась более чем в 30% всех образцов. Наиболее значимым геном в этом локусе по данным COSMIC является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протоонкоген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с-Myc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участвует во многих сигнальных путях</a:t>
            </a: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2907789" y="1962523"/>
          <a:ext cx="64807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220628" y="5490915"/>
            <a:ext cx="7142545" cy="16009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больных с РМЖ T1-4N0-2M0 (IIA–IIIB стадии)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люминального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подтипа,средний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 46,2±0,4 лет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0872" y="8966617"/>
            <a:ext cx="7132301" cy="1348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(в объеме радикальной или подкожной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мастэктомии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радикальной или секторальной резекции с и др.)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710" y="7588236"/>
            <a:ext cx="7213471" cy="8550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4-8 курсов НХТ (Схемы: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таксотер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монорежиме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АСТ, САР, CAX, АС)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6389" y="10891515"/>
            <a:ext cx="6984775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терапия и/или гормональное лечение по показаниям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573848" y="7104909"/>
            <a:ext cx="404949" cy="43107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3573848" y="8505300"/>
            <a:ext cx="404949" cy="43107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3546749" y="10387459"/>
            <a:ext cx="404949" cy="43107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11971635"/>
            <a:ext cx="7435181" cy="870777"/>
          </a:xfrm>
          <a:prstGeom prst="rect">
            <a:avLst/>
          </a:prstGeom>
        </p:spPr>
        <p:txBody>
          <a:bodyPr wrap="square" lIns="374675" tIns="187338" rIns="374675" bIns="187338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Дизайн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2763723"/>
            <a:ext cx="7435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Парные образцы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биопсийного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операционного материала на каждого пациента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3618757" y="13771835"/>
            <a:ext cx="3926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437" y="17732275"/>
            <a:ext cx="2016224" cy="1227144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>
            <a:off x="3474741" y="17444243"/>
            <a:ext cx="3926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4675" tIns="187338" rIns="374675" bIns="187338"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2493" y="16383067"/>
            <a:ext cx="2328733" cy="110538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657" y="16055605"/>
            <a:ext cx="762505" cy="1676670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77" y="16008833"/>
            <a:ext cx="725020" cy="165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0" descr="image0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99172" y="16094065"/>
            <a:ext cx="2525321" cy="150162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78397" y="15686434"/>
            <a:ext cx="309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QIAamp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 mini Kit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10845" y="15644043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 kit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3339837" y="11323563"/>
            <a:ext cx="9361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Венна, ДЭГ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пациентов с наличием/отсутствием амплификации 8q до лечения и после НХТ пересекаются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генам (таблица).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данным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GeneCards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 </a:t>
            </a:r>
            <a:r>
              <a:rPr lang="en-US" sz="2800" i="1" dirty="0" smtClean="0"/>
              <a:t>ZNF</a:t>
            </a:r>
            <a:r>
              <a:rPr lang="ru-RU" sz="2800" i="1" dirty="0" smtClean="0"/>
              <a:t>223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кодирует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содержащий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несколько доменов цинкового пальца. Функцию этого белка еще предстоит определить.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2844893" y="11035531"/>
          <a:ext cx="9289033" cy="3154680"/>
        </p:xfrm>
        <a:graphic>
          <a:graphicData uri="http://schemas.openxmlformats.org/drawingml/2006/table">
            <a:tbl>
              <a:tblPr/>
              <a:tblGrid>
                <a:gridCol w="1759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9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Ген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Полное название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Локализация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NBPF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neuroblastoma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breakpoint family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member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1p13.3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PI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KB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phosphatidylinositol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4-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kinase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catalytic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beta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1q21.3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UGT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UDP Glucuronosyltransferase Family 2 Member B11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4q13.2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UGT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UDP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Glucuronosyltransferase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Family 2 Member B28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4q13.2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PLAT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plasminogen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activator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tissue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8p11.21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MYBPC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myosin binding protein C, slow type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12q23.2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SETBP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SET binding protein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18q12.3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i="1">
                          <a:latin typeface="Times New Roman"/>
                          <a:ea typeface="Times New Roman"/>
                          <a:cs typeface="Times New Roman"/>
                        </a:rPr>
                        <a:t>ZNF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zinc finger protein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223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19q13.31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7795221" y="11454219"/>
            <a:ext cx="2016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ДЭГ у пациентов с наличием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 отсутствием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амплификации 8q до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НХТ</a:t>
            </a:r>
            <a:endParaRPr lang="ru-RU" sz="2400" i="1" dirty="0"/>
          </a:p>
        </p:txBody>
      </p:sp>
      <p:pic>
        <p:nvPicPr>
          <p:cNvPr id="64" name="Рисунок 63" descr="C:\Documents and Settings\Admin\Рабочий стол\постер\Рисунок5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55461" y="11107539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7795221" y="18236332"/>
            <a:ext cx="24554728" cy="288032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74675" tIns="187338" rIns="374675" bIns="187338" rtlCol="0" anchor="ctr"/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9517" y="18452355"/>
            <a:ext cx="3328191" cy="2610595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7867229" y="18452355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ДЭГ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пациентов с наличием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отсутствием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амплификации 8q после НХТ и генов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стволовости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3771885" y="18380347"/>
            <a:ext cx="12097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данным диаграммы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Венна установлено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пересечение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/51 генов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стволовости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ДЭГ у пациентов с наличием/отсутствием амплификации 8q после НХТ: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GSK3B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TERT, BMP6, MYC, GATA3, NANOG, SMAD4,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SMAD2.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этом, у больных с амплификацией 8q экспрессия генов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GSK3B, MYC, GATA3, SMAD4, SMAD2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повышена в 2.1-3.8 раза, а экспрессия  генов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TERT, BMP6, NANOG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снижена в 2,1-2.3 раза.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6229269" y="18509842"/>
            <a:ext cx="60654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Амплификация региона локализации гена MYC в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резидуальной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опухоли приводит в повышенной экспрессии комплекса генов,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принимающих 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участие в WNT- и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TGFb-сингналинге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5797221" y="1946046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bragimova\Desktop\рольпач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21957" y="19066490"/>
            <a:ext cx="5058918" cy="1996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926</Words>
  <Application>Microsoft Office PowerPoint</Application>
  <PresentationFormat>Произвольный</PresentationFormat>
  <Paragraphs>73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Ибрагимова Марина Константиновна</dc:creator>
  <cp:lastModifiedBy>ibragimova</cp:lastModifiedBy>
  <cp:revision>28</cp:revision>
  <dcterms:created xsi:type="dcterms:W3CDTF">2021-06-22T04:53:03Z</dcterms:created>
  <dcterms:modified xsi:type="dcterms:W3CDTF">2021-06-23T07:18:26Z</dcterms:modified>
</cp:coreProperties>
</file>