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1.xml" ContentType="application/vnd.openxmlformats-officedocument.drawingml.chartshapes+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9" autoAdjust="0"/>
    <p:restoredTop sz="93348" autoAdjust="0"/>
  </p:normalViewPr>
  <p:slideViewPr>
    <p:cSldViewPr>
      <p:cViewPr>
        <p:scale>
          <a:sx n="45" d="100"/>
          <a:sy n="45" d="100"/>
        </p:scale>
        <p:origin x="726" y="-36"/>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_____Microsoft_Excel.xlsx"/><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chartUserShapes" Target="../drawings/drawing1.xml"/></Relationships>
</file>

<file path=ppt/charts/_rels/chart2.xml.rels><?xml version="1.0" encoding="UTF-8" standalone="yes"?>
<Relationships xmlns="http://schemas.openxmlformats.org/package/2006/relationships"><Relationship Id="rId3" Type="http://schemas.openxmlformats.org/officeDocument/2006/relationships/package" Target="../embeddings/_____Microsoft_Excel1.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000" b="1" i="0" u="none" strike="noStrike" kern="1200" spc="0" baseline="0">
                <a:solidFill>
                  <a:schemeClr val="tx1">
                    <a:lumMod val="65000"/>
                    <a:lumOff val="35000"/>
                  </a:schemeClr>
                </a:solidFill>
                <a:latin typeface="+mn-lt"/>
                <a:ea typeface="+mn-ea"/>
                <a:cs typeface="+mn-cs"/>
              </a:defRPr>
            </a:pPr>
            <a:r>
              <a:rPr lang="ru-RU" sz="1000" b="1" dirty="0" smtClean="0"/>
              <a:t>КОМПОНЕНТНОЕ РАЗЛОЖЕНИЕ ФЕНОТИПИЧЕСКОЙ ДИСПЕРСИИ</a:t>
            </a:r>
            <a:endParaRPr lang="ru-RU" sz="1000" b="1" dirty="0"/>
          </a:p>
        </c:rich>
      </c:tx>
      <c:layout/>
      <c:overlay val="0"/>
      <c:spPr>
        <a:noFill/>
        <a:ln>
          <a:noFill/>
        </a:ln>
        <a:effectLst/>
      </c:spPr>
      <c:txPr>
        <a:bodyPr rot="0" spcFirstLastPara="1" vertOverflow="ellipsis" vert="horz" wrap="square" anchor="ctr" anchorCtr="1"/>
        <a:lstStyle/>
        <a:p>
          <a:pPr>
            <a:defRPr sz="1000" b="1" i="0" u="none" strike="noStrike" kern="1200" spc="0" baseline="0">
              <a:solidFill>
                <a:schemeClr val="tx1">
                  <a:lumMod val="65000"/>
                  <a:lumOff val="35000"/>
                </a:schemeClr>
              </a:solidFill>
              <a:latin typeface="+mn-lt"/>
              <a:ea typeface="+mn-ea"/>
              <a:cs typeface="+mn-cs"/>
            </a:defRPr>
          </a:pPr>
          <a:endParaRPr lang="ru-RU"/>
        </a:p>
      </c:txPr>
    </c:title>
    <c:autoTitleDeleted val="0"/>
    <c:plotArea>
      <c:layout>
        <c:manualLayout>
          <c:layoutTarget val="inner"/>
          <c:xMode val="edge"/>
          <c:yMode val="edge"/>
          <c:x val="0.1347602201691234"/>
          <c:y val="0.41599844452815909"/>
          <c:w val="0.79523107008588467"/>
          <c:h val="0.22263905935618047"/>
        </c:manualLayout>
      </c:layout>
      <c:barChart>
        <c:barDir val="col"/>
        <c:grouping val="clustered"/>
        <c:varyColors val="0"/>
        <c:ser>
          <c:idx val="0"/>
          <c:order val="0"/>
          <c:tx>
            <c:strRef>
              <c:f>Лист1!$B$1</c:f>
              <c:strCache>
                <c:ptCount val="1"/>
                <c:pt idx="0">
                  <c:v>ФРЩЖ</c:v>
                </c:pt>
              </c:strCache>
            </c:strRef>
          </c:tx>
          <c:sp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ru-RU"/>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Лист1!$A$2:$A$3</c:f>
              <c:strCache>
                <c:ptCount val="2"/>
                <c:pt idx="0">
                  <c:v>Ga</c:v>
                </c:pt>
                <c:pt idx="1">
                  <c:v>Gd</c:v>
                </c:pt>
              </c:strCache>
            </c:strRef>
          </c:cat>
          <c:val>
            <c:numRef>
              <c:f>Лист1!$B$2:$B$3</c:f>
              <c:numCache>
                <c:formatCode>General</c:formatCode>
                <c:ptCount val="2"/>
                <c:pt idx="0">
                  <c:v>88.8</c:v>
                </c:pt>
                <c:pt idx="1">
                  <c:v>0</c:v>
                </c:pt>
              </c:numCache>
            </c:numRef>
          </c:val>
          <c:extLst>
            <c:ext xmlns:c16="http://schemas.microsoft.com/office/drawing/2014/chart" uri="{C3380CC4-5D6E-409C-BE32-E72D297353CC}">
              <c16:uniqueId val="{00000000-4C23-4AC4-925B-64E2B7BB30A1}"/>
            </c:ext>
          </c:extLst>
        </c:ser>
        <c:ser>
          <c:idx val="1"/>
          <c:order val="1"/>
          <c:tx>
            <c:strRef>
              <c:f>Лист1!$C$1</c:f>
              <c:strCache>
                <c:ptCount val="1"/>
                <c:pt idx="0">
                  <c:v>ПРЩЖ</c:v>
                </c:pt>
              </c:strCache>
            </c:strRef>
          </c:tx>
          <c:spPr>
            <a:gradFill flip="none" rotWithShape="1">
              <a:gsLst>
                <a:gs pos="0">
                  <a:schemeClr val="accent6">
                    <a:lumMod val="5000"/>
                    <a:lumOff val="95000"/>
                  </a:schemeClr>
                </a:gs>
                <a:gs pos="74000">
                  <a:schemeClr val="accent6">
                    <a:lumMod val="45000"/>
                    <a:lumOff val="55000"/>
                  </a:schemeClr>
                </a:gs>
                <a:gs pos="83000">
                  <a:schemeClr val="accent6">
                    <a:lumMod val="45000"/>
                    <a:lumOff val="55000"/>
                  </a:schemeClr>
                </a:gs>
                <a:gs pos="100000">
                  <a:schemeClr val="accent6">
                    <a:lumMod val="30000"/>
                    <a:lumOff val="70000"/>
                  </a:schemeClr>
                </a:gs>
              </a:gsLst>
              <a:lin ang="5400000" scaled="1"/>
              <a:tileRect/>
            </a:gra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ru-RU"/>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Лист1!$A$2:$A$3</c:f>
              <c:strCache>
                <c:ptCount val="2"/>
                <c:pt idx="0">
                  <c:v>Ga</c:v>
                </c:pt>
                <c:pt idx="1">
                  <c:v>Gd</c:v>
                </c:pt>
              </c:strCache>
            </c:strRef>
          </c:cat>
          <c:val>
            <c:numRef>
              <c:f>Лист1!$C$2:$C$3</c:f>
              <c:numCache>
                <c:formatCode>General</c:formatCode>
                <c:ptCount val="2"/>
                <c:pt idx="0">
                  <c:v>77.2</c:v>
                </c:pt>
                <c:pt idx="1">
                  <c:v>50.8</c:v>
                </c:pt>
              </c:numCache>
            </c:numRef>
          </c:val>
          <c:extLst>
            <c:ext xmlns:c16="http://schemas.microsoft.com/office/drawing/2014/chart" uri="{C3380CC4-5D6E-409C-BE32-E72D297353CC}">
              <c16:uniqueId val="{00000001-4C23-4AC4-925B-64E2B7BB30A1}"/>
            </c:ext>
          </c:extLst>
        </c:ser>
        <c:dLbls>
          <c:showLegendKey val="0"/>
          <c:showVal val="0"/>
          <c:showCatName val="0"/>
          <c:showSerName val="0"/>
          <c:showPercent val="0"/>
          <c:showBubbleSize val="0"/>
        </c:dLbls>
        <c:gapWidth val="219"/>
        <c:axId val="450409560"/>
        <c:axId val="450409232"/>
      </c:barChart>
      <c:catAx>
        <c:axId val="45040956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ru-RU"/>
          </a:p>
        </c:txPr>
        <c:crossAx val="450409232"/>
        <c:crosses val="autoZero"/>
        <c:auto val="1"/>
        <c:lblAlgn val="ctr"/>
        <c:lblOffset val="100"/>
        <c:noMultiLvlLbl val="0"/>
      </c:catAx>
      <c:valAx>
        <c:axId val="450409232"/>
        <c:scaling>
          <c:orientation val="minMax"/>
        </c:scaling>
        <c:delete val="0"/>
        <c:axPos val="l"/>
        <c:majorGridlines>
          <c:spPr>
            <a:ln w="9525" cap="flat" cmpd="sng" algn="ctr">
              <a:noFill/>
              <a:round/>
            </a:ln>
            <a:effectLst/>
          </c:spPr>
        </c:majorGridlines>
        <c:numFmt formatCode="General" sourceLinked="1"/>
        <c:majorTickMark val="none"/>
        <c:minorTickMark val="none"/>
        <c:tickLblPos val="nextTo"/>
        <c:spPr>
          <a:noFill/>
          <a:ln>
            <a:solidFill>
              <a:schemeClr val="accent1"/>
            </a:solid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ru-RU"/>
          </a:p>
        </c:txPr>
        <c:crossAx val="450409560"/>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ru-RU"/>
        </a:p>
      </c:txPr>
    </c:legend>
    <c:plotVisOnly val="1"/>
    <c:dispBlanksAs val="gap"/>
    <c:showDLblsOverMax val="0"/>
  </c:chart>
  <c:spPr>
    <a:noFill/>
    <a:ln>
      <a:noFill/>
    </a:ln>
    <a:effectLst/>
  </c:spPr>
  <c:txPr>
    <a:bodyPr/>
    <a:lstStyle/>
    <a:p>
      <a:pPr>
        <a:defRPr/>
      </a:pPr>
      <a:endParaRPr lang="ru-RU"/>
    </a:p>
  </c:txPr>
  <c:externalData r:id="rId3">
    <c:autoUpdate val="0"/>
  </c:externalData>
  <c:userShapes r:id="rId4"/>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800" b="1" i="0" u="none" strike="noStrike" kern="1200" spc="0" baseline="0">
                <a:solidFill>
                  <a:schemeClr val="tx1">
                    <a:lumMod val="65000"/>
                    <a:lumOff val="35000"/>
                  </a:schemeClr>
                </a:solidFill>
                <a:latin typeface="+mn-lt"/>
                <a:ea typeface="+mn-ea"/>
                <a:cs typeface="+mn-cs"/>
              </a:defRPr>
            </a:pPr>
            <a:r>
              <a:rPr lang="ru-RU" sz="1100" b="1" dirty="0" smtClean="0"/>
              <a:t>ОТБОР КЛИНИЧЕСКИХ ВАРИАНТОВ РЩЖ</a:t>
            </a:r>
            <a:endParaRPr lang="ru-RU" sz="1100" b="1" dirty="0"/>
          </a:p>
        </c:rich>
      </c:tx>
      <c:layout>
        <c:manualLayout>
          <c:xMode val="edge"/>
          <c:yMode val="edge"/>
          <c:x val="0.12165825081426104"/>
          <c:y val="1.3492781847768545E-2"/>
        </c:manualLayout>
      </c:layout>
      <c:overlay val="0"/>
      <c:spPr>
        <a:noFill/>
        <a:ln>
          <a:noFill/>
        </a:ln>
        <a:effectLst/>
      </c:spPr>
      <c:txPr>
        <a:bodyPr rot="0" spcFirstLastPara="1" vertOverflow="ellipsis" vert="horz" wrap="square" anchor="ctr" anchorCtr="1"/>
        <a:lstStyle/>
        <a:p>
          <a:pPr>
            <a:defRPr sz="2800" b="1" i="0" u="none" strike="noStrike" kern="1200" spc="0" baseline="0">
              <a:solidFill>
                <a:schemeClr val="tx1">
                  <a:lumMod val="65000"/>
                  <a:lumOff val="35000"/>
                </a:schemeClr>
              </a:solidFill>
              <a:latin typeface="+mn-lt"/>
              <a:ea typeface="+mn-ea"/>
              <a:cs typeface="+mn-cs"/>
            </a:defRPr>
          </a:pPr>
          <a:endParaRPr lang="ru-RU"/>
        </a:p>
      </c:txPr>
    </c:title>
    <c:autoTitleDeleted val="0"/>
    <c:view3D>
      <c:rotX val="15"/>
      <c:rotY val="2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7.2459438452961406E-2"/>
          <c:y val="0.19455390661345509"/>
          <c:w val="0.90517857528029155"/>
          <c:h val="0.61567254894959322"/>
        </c:manualLayout>
      </c:layout>
      <c:bar3DChart>
        <c:barDir val="col"/>
        <c:grouping val="clustered"/>
        <c:varyColors val="0"/>
        <c:ser>
          <c:idx val="0"/>
          <c:order val="0"/>
          <c:tx>
            <c:strRef>
              <c:f>Лист1!$B$1</c:f>
              <c:strCache>
                <c:ptCount val="1"/>
                <c:pt idx="0">
                  <c:v>ФРЩЖ</c:v>
                </c:pt>
              </c:strCache>
            </c:strRef>
          </c:tx>
          <c:sp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ln>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effectLst/>
            <a:sp3d/>
          </c:spPr>
          <c:invertIfNegative val="0"/>
          <c:dLbls>
            <c:dLbl>
              <c:idx val="0"/>
              <c:layout>
                <c:manualLayout>
                  <c:x val="-6.8327502045481888E-17"/>
                  <c:y val="-4.1225925417807584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0-4758-49F5-9658-00474D2DE73D}"/>
                </c:ext>
              </c:extLst>
            </c:dLbl>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lumMod val="75000"/>
                        <a:lumOff val="25000"/>
                      </a:schemeClr>
                    </a:solidFill>
                    <a:latin typeface="+mn-lt"/>
                    <a:ea typeface="+mn-ea"/>
                    <a:cs typeface="+mn-cs"/>
                  </a:defRPr>
                </a:pPr>
                <a:endParaRPr lang="ru-RU"/>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Лист1!$A$2</c:f>
              <c:strCache>
                <c:ptCount val="1"/>
                <c:pt idx="0">
                  <c:v>коэффициент отбора</c:v>
                </c:pt>
              </c:strCache>
            </c:strRef>
          </c:cat>
          <c:val>
            <c:numRef>
              <c:f>Лист1!$B$2</c:f>
              <c:numCache>
                <c:formatCode>General</c:formatCode>
                <c:ptCount val="1"/>
                <c:pt idx="0">
                  <c:v>4.1000000000000002E-2</c:v>
                </c:pt>
              </c:numCache>
            </c:numRef>
          </c:val>
          <c:extLst>
            <c:ext xmlns:c16="http://schemas.microsoft.com/office/drawing/2014/chart" uri="{C3380CC4-5D6E-409C-BE32-E72D297353CC}">
              <c16:uniqueId val="{00000001-4758-49F5-9658-00474D2DE73D}"/>
            </c:ext>
          </c:extLst>
        </c:ser>
        <c:ser>
          <c:idx val="1"/>
          <c:order val="1"/>
          <c:tx>
            <c:strRef>
              <c:f>Лист1!$C$1</c:f>
              <c:strCache>
                <c:ptCount val="1"/>
                <c:pt idx="0">
                  <c:v>ПРЩЖ</c:v>
                </c:pt>
              </c:strCache>
            </c:strRef>
          </c:tx>
          <c:spPr>
            <a:gradFill flip="none" rotWithShape="1">
              <a:gsLst>
                <a:gs pos="0">
                  <a:schemeClr val="accent6">
                    <a:lumMod val="0"/>
                    <a:lumOff val="100000"/>
                  </a:schemeClr>
                </a:gs>
                <a:gs pos="35000">
                  <a:schemeClr val="accent6">
                    <a:lumMod val="0"/>
                    <a:lumOff val="100000"/>
                  </a:schemeClr>
                </a:gs>
                <a:gs pos="100000">
                  <a:schemeClr val="accent6">
                    <a:lumMod val="100000"/>
                  </a:schemeClr>
                </a:gs>
              </a:gsLst>
              <a:path path="circle">
                <a:fillToRect l="50000" t="-80000" r="50000" b="180000"/>
              </a:path>
              <a:tileRect/>
            </a:gradFill>
            <a:ln>
              <a:noFill/>
            </a:ln>
            <a:effectLst/>
            <a:sp3d/>
          </c:spPr>
          <c:invertIfNegative val="0"/>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lumMod val="75000"/>
                        <a:lumOff val="25000"/>
                      </a:schemeClr>
                    </a:solidFill>
                    <a:latin typeface="+mn-lt"/>
                    <a:ea typeface="+mn-ea"/>
                    <a:cs typeface="+mn-cs"/>
                  </a:defRPr>
                </a:pPr>
                <a:endParaRPr lang="ru-RU"/>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Лист1!$A$2</c:f>
              <c:strCache>
                <c:ptCount val="1"/>
                <c:pt idx="0">
                  <c:v>коэффициент отбора</c:v>
                </c:pt>
              </c:strCache>
            </c:strRef>
          </c:cat>
          <c:val>
            <c:numRef>
              <c:f>Лист1!$C$2</c:f>
              <c:numCache>
                <c:formatCode>General</c:formatCode>
                <c:ptCount val="1"/>
                <c:pt idx="0">
                  <c:v>0.122</c:v>
                </c:pt>
              </c:numCache>
            </c:numRef>
          </c:val>
          <c:extLst>
            <c:ext xmlns:c16="http://schemas.microsoft.com/office/drawing/2014/chart" uri="{C3380CC4-5D6E-409C-BE32-E72D297353CC}">
              <c16:uniqueId val="{00000002-4758-49F5-9658-00474D2DE73D}"/>
            </c:ext>
          </c:extLst>
        </c:ser>
        <c:dLbls>
          <c:showLegendKey val="0"/>
          <c:showVal val="0"/>
          <c:showCatName val="0"/>
          <c:showSerName val="0"/>
          <c:showPercent val="0"/>
          <c:showBubbleSize val="0"/>
        </c:dLbls>
        <c:gapWidth val="219"/>
        <c:shape val="box"/>
        <c:axId val="438909264"/>
        <c:axId val="438906640"/>
        <c:axId val="0"/>
      </c:bar3DChart>
      <c:catAx>
        <c:axId val="43890926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1" i="0" u="none" strike="noStrike" kern="1200" baseline="0">
                <a:solidFill>
                  <a:schemeClr val="tx1">
                    <a:lumMod val="65000"/>
                    <a:lumOff val="35000"/>
                  </a:schemeClr>
                </a:solidFill>
                <a:latin typeface="+mn-lt"/>
                <a:ea typeface="+mn-ea"/>
                <a:cs typeface="+mn-cs"/>
              </a:defRPr>
            </a:pPr>
            <a:endParaRPr lang="ru-RU"/>
          </a:p>
        </c:txPr>
        <c:crossAx val="438906640"/>
        <c:crosses val="autoZero"/>
        <c:auto val="1"/>
        <c:lblAlgn val="ctr"/>
        <c:lblOffset val="100"/>
        <c:noMultiLvlLbl val="0"/>
      </c:catAx>
      <c:valAx>
        <c:axId val="438906640"/>
        <c:scaling>
          <c:orientation val="minMax"/>
        </c:scaling>
        <c:delete val="0"/>
        <c:axPos val="l"/>
        <c:majorGridlines>
          <c:spPr>
            <a:ln w="9525" cap="flat" cmpd="sng" algn="ctr">
              <a:no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1" i="0" u="none" strike="noStrike" kern="1200" baseline="0">
                <a:solidFill>
                  <a:schemeClr val="tx1">
                    <a:lumMod val="65000"/>
                    <a:lumOff val="35000"/>
                  </a:schemeClr>
                </a:solidFill>
                <a:latin typeface="+mn-lt"/>
                <a:ea typeface="+mn-ea"/>
                <a:cs typeface="+mn-cs"/>
              </a:defRPr>
            </a:pPr>
            <a:endParaRPr lang="ru-RU"/>
          </a:p>
        </c:txPr>
        <c:crossAx val="438909264"/>
        <c:crosses val="autoZero"/>
        <c:crossBetween val="between"/>
      </c:valAx>
      <c:spPr>
        <a:noFill/>
        <a:ln>
          <a:noFill/>
        </a:ln>
        <a:effectLst/>
      </c:spPr>
    </c:plotArea>
    <c:legend>
      <c:legendPos val="r"/>
      <c:layout/>
      <c:overlay val="0"/>
      <c:spPr>
        <a:noFill/>
        <a:ln>
          <a:noFill/>
        </a:ln>
        <a:effectLst/>
      </c:spPr>
      <c:txPr>
        <a:bodyPr rot="0" spcFirstLastPara="1" vertOverflow="ellipsis" vert="horz" wrap="square" anchor="ctr" anchorCtr="1"/>
        <a:lstStyle/>
        <a:p>
          <a:pPr>
            <a:defRPr sz="1100" b="1" i="0" u="none" strike="noStrike" kern="1200" baseline="0">
              <a:solidFill>
                <a:schemeClr val="tx1">
                  <a:lumMod val="65000"/>
                  <a:lumOff val="35000"/>
                </a:schemeClr>
              </a:solidFill>
              <a:latin typeface="+mn-lt"/>
              <a:ea typeface="+mn-ea"/>
              <a:cs typeface="+mn-cs"/>
            </a:defRPr>
          </a:pPr>
          <a:endParaRPr lang="ru-RU"/>
        </a:p>
      </c:txPr>
    </c:legend>
    <c:plotVisOnly val="1"/>
    <c:dispBlanksAs val="gap"/>
    <c:showDLblsOverMax val="0"/>
  </c:chart>
  <c:spPr>
    <a:noFill/>
    <a:ln>
      <a:noFill/>
    </a:ln>
    <a:effectLst/>
  </c:spPr>
  <c:txPr>
    <a:bodyPr/>
    <a:lstStyle/>
    <a:p>
      <a:pPr>
        <a:defRPr/>
      </a:pPr>
      <a:endParaRPr lang="ru-RU"/>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rawings/_rels/vmlDrawing1.v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image" Target="../media/image1.emf"/></Relationships>
</file>

<file path=ppt/drawings/drawing1.xml><?xml version="1.0" encoding="utf-8"?>
<c:userShapes xmlns:c="http://schemas.openxmlformats.org/drawingml/2006/chart">
  <cdr:relSizeAnchor xmlns:cdr="http://schemas.openxmlformats.org/drawingml/2006/chartDrawing">
    <cdr:from>
      <cdr:x>0.05963</cdr:x>
      <cdr:y>0.07314</cdr:y>
    </cdr:from>
    <cdr:to>
      <cdr:x>0.13914</cdr:x>
      <cdr:y>0.19509</cdr:y>
    </cdr:to>
    <cdr:sp macro="" textlink="">
      <cdr:nvSpPr>
        <cdr:cNvPr id="2" name="TextBox 1"/>
        <cdr:cNvSpPr txBox="1"/>
      </cdr:nvSpPr>
      <cdr:spPr>
        <a:xfrm xmlns:a="http://schemas.openxmlformats.org/drawingml/2006/main">
          <a:off x="216024" y="215925"/>
          <a:ext cx="288032" cy="36004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ru-RU" sz="1100" dirty="0" smtClean="0"/>
            <a:t>%</a:t>
          </a:r>
          <a:endParaRPr lang="ru-RU" sz="1100" dirty="0"/>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BDB78D3-F678-4F2A-8AAE-E029EA13B2E1}" type="datetimeFigureOut">
              <a:rPr lang="ru-RU" smtClean="0"/>
              <a:t>16.06.2021</a:t>
            </a:fld>
            <a:endParaRPr lang="ru-RU"/>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E60A4A1-2115-4C3E-B456-5CC616063929}" type="slidenum">
              <a:rPr lang="ru-RU" smtClean="0"/>
              <a:t>‹#›</a:t>
            </a:fld>
            <a:endParaRPr lang="ru-RU"/>
          </a:p>
        </p:txBody>
      </p:sp>
    </p:spTree>
    <p:extLst>
      <p:ext uri="{BB962C8B-B14F-4D97-AF65-F5344CB8AC3E}">
        <p14:creationId xmlns:p14="http://schemas.microsoft.com/office/powerpoint/2010/main" val="39414669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6E60A4A1-2115-4C3E-B456-5CC616063929}" type="slidenum">
              <a:rPr lang="ru-RU" smtClean="0"/>
              <a:t>1</a:t>
            </a:fld>
            <a:endParaRPr lang="ru-RU"/>
          </a:p>
        </p:txBody>
      </p:sp>
    </p:spTree>
    <p:extLst>
      <p:ext uri="{BB962C8B-B14F-4D97-AF65-F5344CB8AC3E}">
        <p14:creationId xmlns:p14="http://schemas.microsoft.com/office/powerpoint/2010/main" val="42300535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914400" y="2130426"/>
            <a:ext cx="103632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t>16.06.2021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t>16.06.2021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839200" y="274639"/>
            <a:ext cx="27432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609600" y="274639"/>
            <a:ext cx="80264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t>16.06.2021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t>16.06.2021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63084" y="4406901"/>
            <a:ext cx="103632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t>16.06.2021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5B106E36-FD25-4E2D-B0AA-010F637433A0}" type="datetimeFigureOut">
              <a:rPr lang="ru-RU" smtClean="0"/>
              <a:t>16.06.2021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5B106E36-FD25-4E2D-B0AA-010F637433A0}" type="datetimeFigureOut">
              <a:rPr lang="ru-RU" smtClean="0"/>
              <a:t>16.06.2021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B106E36-FD25-4E2D-B0AA-010F637433A0}" type="datetimeFigureOut">
              <a:rPr lang="ru-RU" smtClean="0"/>
              <a:t>16.06.2021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t>16.06.2021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1" y="273050"/>
            <a:ext cx="4011084"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t>16.06.2021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389717" y="4800600"/>
            <a:ext cx="73152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t>16.06.2021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106E36-FD25-4E2D-B0AA-010F637433A0}" type="datetimeFigureOut">
              <a:rPr lang="ru-RU" smtClean="0"/>
              <a:t>16.06.2021</a:t>
            </a:fld>
            <a:endParaRPr lang="ru-RU"/>
          </a:p>
        </p:txBody>
      </p:sp>
      <p:sp>
        <p:nvSpPr>
          <p:cNvPr id="5" name="Нижний колонтитул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5C68B6-61C2-468F-89AB-4B9F7531AA68}"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oleObject" Target="../embeddings/oleObject2.bin"/><Relationship Id="rId3" Type="http://schemas.openxmlformats.org/officeDocument/2006/relationships/notesSlide" Target="../notesSlides/notesSlide1.xml"/><Relationship Id="rId7" Type="http://schemas.openxmlformats.org/officeDocument/2006/relationships/image" Target="../media/image1.emf"/><Relationship Id="rId2" Type="http://schemas.openxmlformats.org/officeDocument/2006/relationships/slideLayout" Target="../slideLayouts/slideLayout4.xml"/><Relationship Id="rId1" Type="http://schemas.openxmlformats.org/officeDocument/2006/relationships/vmlDrawing" Target="../drawings/vmlDrawing1.vml"/><Relationship Id="rId6" Type="http://schemas.openxmlformats.org/officeDocument/2006/relationships/oleObject" Target="../embeddings/oleObject1.bin"/><Relationship Id="rId5" Type="http://schemas.openxmlformats.org/officeDocument/2006/relationships/image" Target="../media/image3.png"/><Relationship Id="rId10" Type="http://schemas.openxmlformats.org/officeDocument/2006/relationships/chart" Target="../charts/chart2.xml"/><Relationship Id="rId4" Type="http://schemas.openxmlformats.org/officeDocument/2006/relationships/chart" Target="../charts/chart1.xml"/><Relationship Id="rId9" Type="http://schemas.openxmlformats.org/officeDocument/2006/relationships/image" Target="../media/image2.emf"/></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263352" y="260648"/>
            <a:ext cx="11737304" cy="928381"/>
          </a:xfrm>
        </p:spPr>
        <p:txBody>
          <a:bodyPr>
            <a:noAutofit/>
          </a:bodyPr>
          <a:lstStyle/>
          <a:p>
            <a:r>
              <a:rPr lang="ru-RU" sz="1600" b="1" dirty="0"/>
              <a:t>ОСОБЕННОСТИ ГЕНЕТИЧЕСКОЙ ДЕТЕРМИНАЦИИ ФОЛЛИКУЛЯРНОГО РАКА ЩИТОВИДНОЙ ЖЕЛЕЗЫ</a:t>
            </a:r>
            <a:r>
              <a:rPr lang="ru-RU" sz="1800" b="1" dirty="0"/>
              <a:t/>
            </a:r>
            <a:br>
              <a:rPr lang="ru-RU" sz="1800" b="1" dirty="0"/>
            </a:br>
            <a:r>
              <a:rPr lang="ru-RU" sz="1400" b="1" i="1" dirty="0" err="1"/>
              <a:t>Штандель</a:t>
            </a:r>
            <a:r>
              <a:rPr lang="ru-RU" sz="1400" b="1" i="1" dirty="0"/>
              <a:t> С.А., </a:t>
            </a:r>
            <a:r>
              <a:rPr lang="ru-RU" sz="1400" b="1" i="1" dirty="0" err="1"/>
              <a:t>Хазиев</a:t>
            </a:r>
            <a:r>
              <a:rPr lang="ru-RU" sz="1400" b="1" i="1" dirty="0"/>
              <a:t> В.В., Сазонов М.Е.</a:t>
            </a:r>
            <a:r>
              <a:rPr lang="ru-RU" sz="1400" b="1" dirty="0"/>
              <a:t/>
            </a:r>
            <a:br>
              <a:rPr lang="ru-RU" sz="1400" b="1" dirty="0"/>
            </a:br>
            <a:r>
              <a:rPr lang="ru-RU" sz="1200" b="1" dirty="0"/>
              <a:t>Государственное Учреждение "Институт проблем эндокринной патологии им. </a:t>
            </a:r>
            <a:r>
              <a:rPr lang="ru-RU" sz="1200" b="1" dirty="0" err="1"/>
              <a:t>В.Я.Данилевского</a:t>
            </a:r>
            <a:r>
              <a:rPr lang="ru-RU" sz="1200" b="1" dirty="0"/>
              <a:t> НАМН Украины</a:t>
            </a:r>
            <a:r>
              <a:rPr lang="ru-RU" sz="1200" b="1" dirty="0" smtClean="0"/>
              <a:t>",</a:t>
            </a:r>
            <a:br>
              <a:rPr lang="ru-RU" sz="1200" b="1" dirty="0" smtClean="0"/>
            </a:br>
            <a:r>
              <a:rPr lang="ru-RU" sz="1200" b="1" dirty="0" smtClean="0"/>
              <a:t>Источник </a:t>
            </a:r>
            <a:r>
              <a:rPr lang="ru-RU" sz="1200" b="1" dirty="0"/>
              <a:t>финансирования: </a:t>
            </a:r>
            <a:r>
              <a:rPr lang="ru-RU" sz="1200" b="1" dirty="0" err="1"/>
              <a:t>госзадание</a:t>
            </a:r>
            <a:r>
              <a:rPr lang="ru-RU" sz="1200" b="1" dirty="0"/>
              <a:t/>
            </a:r>
            <a:br>
              <a:rPr lang="ru-RU" sz="1200" b="1" dirty="0"/>
            </a:br>
            <a:endParaRPr lang="ru-RU" sz="1200" b="1" dirty="0"/>
          </a:p>
        </p:txBody>
      </p:sp>
      <p:sp>
        <p:nvSpPr>
          <p:cNvPr id="5" name="Объект 4"/>
          <p:cNvSpPr>
            <a:spLocks noGrp="1"/>
          </p:cNvSpPr>
          <p:nvPr>
            <p:ph sz="half" idx="1"/>
          </p:nvPr>
        </p:nvSpPr>
        <p:spPr>
          <a:xfrm>
            <a:off x="0" y="1052737"/>
            <a:ext cx="4583832" cy="5731847"/>
          </a:xfrm>
        </p:spPr>
        <p:txBody>
          <a:bodyPr>
            <a:noAutofit/>
          </a:bodyPr>
          <a:lstStyle/>
          <a:p>
            <a:pPr marL="0" indent="0" algn="just">
              <a:spcBef>
                <a:spcPts val="0"/>
              </a:spcBef>
              <a:buNone/>
            </a:pPr>
            <a:r>
              <a:rPr lang="ru-RU" sz="1000" b="1" dirty="0" smtClean="0"/>
              <a:t>Введение. </a:t>
            </a:r>
            <a:r>
              <a:rPr lang="ru-RU" sz="1000" dirty="0" smtClean="0"/>
              <a:t>Фолликулярная </a:t>
            </a:r>
            <a:r>
              <a:rPr lang="ru-RU" sz="1000" dirty="0" err="1"/>
              <a:t>аденокарцинома</a:t>
            </a:r>
            <a:r>
              <a:rPr lang="ru-RU" sz="1000" dirty="0"/>
              <a:t> наблюдается у 10-20% больных раком щитовидной </a:t>
            </a:r>
            <a:r>
              <a:rPr lang="ru-RU" sz="1000" dirty="0" smtClean="0"/>
              <a:t>железы. Опухоль </a:t>
            </a:r>
            <a:r>
              <a:rPr lang="ru-RU" sz="1000" dirty="0"/>
              <a:t>представляет собой отграниченный плотный узел розово красного цвета, часто содержащий </a:t>
            </a:r>
            <a:r>
              <a:rPr lang="ru-RU" sz="1000" dirty="0" err="1"/>
              <a:t>кальцинаты</a:t>
            </a:r>
            <a:r>
              <a:rPr lang="ru-RU" sz="1000" dirty="0"/>
              <a:t>. </a:t>
            </a:r>
            <a:r>
              <a:rPr lang="ru-RU" sz="1000" dirty="0" smtClean="0"/>
              <a:t>С развитием </a:t>
            </a:r>
            <a:r>
              <a:rPr lang="ru-RU" sz="1000" dirty="0"/>
              <a:t>ФРЩЖ связывают два генетических дефекта - мутации генов </a:t>
            </a:r>
            <a:r>
              <a:rPr lang="ru-RU" sz="1000" i="1" dirty="0"/>
              <a:t>RAS</a:t>
            </a:r>
            <a:r>
              <a:rPr lang="ru-RU" sz="1000" dirty="0"/>
              <a:t> (H-, N- и K-RAS) и перестановки </a:t>
            </a:r>
            <a:r>
              <a:rPr lang="ru-RU" sz="1000" i="1" dirty="0" smtClean="0"/>
              <a:t>PAX8-PPARγ1</a:t>
            </a:r>
            <a:r>
              <a:rPr lang="ru-RU" sz="1000" dirty="0" smtClean="0"/>
              <a:t>. До </a:t>
            </a:r>
            <a:r>
              <a:rPr lang="ru-RU" sz="1000" dirty="0"/>
              <a:t>настоящего времени остаются открытыми вопросы особенности формирования наследственной предрасположенности к ФРЩЖ и динамики его распространенности. </a:t>
            </a:r>
            <a:endParaRPr lang="ru-RU" sz="1000" dirty="0" smtClean="0"/>
          </a:p>
          <a:p>
            <a:pPr marL="0" indent="0" algn="just">
              <a:buNone/>
            </a:pPr>
            <a:r>
              <a:rPr lang="ru-RU" sz="1000" b="1" dirty="0" smtClean="0"/>
              <a:t>Цель исследования: </a:t>
            </a:r>
            <a:r>
              <a:rPr lang="ru-RU" sz="1000" dirty="0" smtClean="0"/>
              <a:t> проведение комплексного анализа </a:t>
            </a:r>
            <a:r>
              <a:rPr lang="ru-RU" sz="1000" dirty="0"/>
              <a:t>наследственной предрасположенности к развитию ФРЩЖ с использованием генеалогического, молекулярно-генетического методов и показателей отбора</a:t>
            </a:r>
            <a:r>
              <a:rPr lang="ru-RU" sz="1000" dirty="0" smtClean="0"/>
              <a:t>.</a:t>
            </a:r>
          </a:p>
          <a:p>
            <a:pPr marL="0" indent="0" algn="just">
              <a:buNone/>
            </a:pPr>
            <a:r>
              <a:rPr lang="ru-RU" sz="1100" b="1" dirty="0"/>
              <a:t>Материалы и </a:t>
            </a:r>
            <a:r>
              <a:rPr lang="ru-RU" sz="1100" b="1" dirty="0" smtClean="0"/>
              <a:t>методы. </a:t>
            </a:r>
          </a:p>
          <a:p>
            <a:pPr marL="180975" indent="-180975" algn="just"/>
            <a:r>
              <a:rPr lang="ru-RU" sz="900" dirty="0" smtClean="0"/>
              <a:t>Изучались</a:t>
            </a:r>
            <a:r>
              <a:rPr lang="ru-RU" sz="900" dirty="0"/>
              <a:t>: генеалогический анамнез - 68 больных ФРЩЖ, 145 пациентов с папиллярным раком щитовидной железы (ПРЩЖ</a:t>
            </a:r>
            <a:r>
              <a:rPr lang="ru-RU" sz="900" dirty="0" smtClean="0"/>
              <a:t>); акушерский </a:t>
            </a:r>
            <a:r>
              <a:rPr lang="ru-RU" sz="900" dirty="0"/>
              <a:t>анамнез - 52 женщин с ФРЩЖ, 244 пациенток с ПРЩЖ и 2106 здоровых женщин в </a:t>
            </a:r>
            <a:r>
              <a:rPr lang="ru-RU" sz="900" dirty="0" err="1"/>
              <a:t>пострепродуктивном</a:t>
            </a:r>
            <a:r>
              <a:rPr lang="ru-RU" sz="900" dirty="0"/>
              <a:t> возрасте</a:t>
            </a:r>
            <a:r>
              <a:rPr lang="ru-RU" sz="900" dirty="0" smtClean="0"/>
              <a:t>; наличие </a:t>
            </a:r>
            <a:r>
              <a:rPr lang="ru-RU" sz="900" dirty="0"/>
              <a:t>мутаций Р12А и H449H во 2 и 6 </a:t>
            </a:r>
            <a:r>
              <a:rPr lang="ru-RU" sz="900" dirty="0" err="1"/>
              <a:t>экзонах</a:t>
            </a:r>
            <a:r>
              <a:rPr lang="ru-RU" sz="900" dirty="0"/>
              <a:t> гена </a:t>
            </a:r>
            <a:r>
              <a:rPr lang="ru-RU" sz="900" i="1" dirty="0" err="1"/>
              <a:t>PPARγ</a:t>
            </a:r>
            <a:r>
              <a:rPr lang="ru-RU" sz="900" dirty="0"/>
              <a:t> - в 128 образцах ткани щитовидной железы (29 – фолликулярная аденома (ФА), 48 - ФРЩЖ, 51 – ПРЩЖ).</a:t>
            </a:r>
          </a:p>
          <a:p>
            <a:pPr marL="180975" indent="-180975" algn="just"/>
            <a:r>
              <a:rPr lang="ru-RU" altLang="ru-RU" sz="900" u="sng" dirty="0"/>
              <a:t>Генетический анализ</a:t>
            </a:r>
            <a:r>
              <a:rPr lang="ru-RU" altLang="ru-RU" sz="900" dirty="0"/>
              <a:t> проводился при помощи последовательного тестирования моногенной менделевской и полигенной (</a:t>
            </a:r>
            <a:r>
              <a:rPr lang="en-US" altLang="ru-RU" sz="900" dirty="0"/>
              <a:t>D</a:t>
            </a:r>
            <a:r>
              <a:rPr lang="ru-RU" altLang="ru-RU" sz="900" dirty="0"/>
              <a:t>.</a:t>
            </a:r>
            <a:r>
              <a:rPr lang="en-US" altLang="ru-RU" sz="900" dirty="0"/>
              <a:t>Falconer</a:t>
            </a:r>
            <a:r>
              <a:rPr lang="ru-RU" altLang="ru-RU" sz="900" dirty="0"/>
              <a:t>’</a:t>
            </a:r>
            <a:r>
              <a:rPr lang="en-US" altLang="ru-RU" sz="900" dirty="0"/>
              <a:t>a</a:t>
            </a:r>
            <a:r>
              <a:rPr lang="ru-RU" altLang="ru-RU" sz="900" dirty="0"/>
              <a:t>) моделей наследования. Полная схема разложения общей фенотипической дисперсии предполагала получение оценок </a:t>
            </a:r>
            <a:r>
              <a:rPr lang="en-US" altLang="ru-RU" sz="900" dirty="0"/>
              <a:t>Ga</a:t>
            </a:r>
            <a:r>
              <a:rPr lang="ru-RU" altLang="ru-RU" sz="900" dirty="0"/>
              <a:t>, </a:t>
            </a:r>
            <a:r>
              <a:rPr lang="en-US" altLang="ru-RU" sz="900" dirty="0" err="1"/>
              <a:t>Gaa</a:t>
            </a:r>
            <a:r>
              <a:rPr lang="ru-RU" altLang="ru-RU" sz="900" dirty="0"/>
              <a:t>, </a:t>
            </a:r>
            <a:r>
              <a:rPr lang="en-US" altLang="ru-RU" sz="900" dirty="0" err="1"/>
              <a:t>Gd</a:t>
            </a:r>
            <a:r>
              <a:rPr lang="ru-RU" altLang="ru-RU" sz="900" dirty="0"/>
              <a:t>, обусловленных соответственно аддитивным, эпистатическим действием и эффектами доминирования аутосомных генов. </a:t>
            </a:r>
          </a:p>
          <a:p>
            <a:pPr marL="180975" indent="-180975" algn="just"/>
            <a:r>
              <a:rPr lang="ru-RU" sz="900" u="sng" dirty="0" smtClean="0"/>
              <a:t>Коэффициенты отбора</a:t>
            </a:r>
            <a:r>
              <a:rPr lang="ru-RU" sz="900" dirty="0" smtClean="0"/>
              <a:t> рассчитывались на основе показателей </a:t>
            </a:r>
            <a:r>
              <a:rPr lang="ru-RU" sz="900" dirty="0"/>
              <a:t>дифференциальной плодовитости, дифференциальной смертности, </a:t>
            </a:r>
            <a:r>
              <a:rPr lang="ru-RU" sz="900" dirty="0" smtClean="0"/>
              <a:t>и относительной адаптивности;</a:t>
            </a:r>
          </a:p>
          <a:p>
            <a:pPr marL="180975" indent="-180975" algn="just"/>
            <a:r>
              <a:rPr lang="ru-RU" sz="900" u="sng" dirty="0" smtClean="0"/>
              <a:t>определение </a:t>
            </a:r>
            <a:r>
              <a:rPr lang="ru-RU" sz="900" u="sng" dirty="0"/>
              <a:t>единичных </a:t>
            </a:r>
            <a:r>
              <a:rPr lang="ru-RU" sz="900" u="sng" dirty="0" smtClean="0"/>
              <a:t>полиморфизмов:</a:t>
            </a:r>
            <a:r>
              <a:rPr lang="ru-RU" sz="900" dirty="0" smtClean="0"/>
              <a:t> ПЦР – рестрикция  - электрофорез</a:t>
            </a:r>
          </a:p>
          <a:p>
            <a:pPr marL="180975" indent="-180975" algn="just"/>
            <a:r>
              <a:rPr lang="ru-RU" altLang="ru-RU" sz="900" dirty="0" smtClean="0"/>
              <a:t>100 </a:t>
            </a:r>
            <a:r>
              <a:rPr lang="en-US" altLang="ru-RU" sz="900" dirty="0"/>
              <a:t>ng</a:t>
            </a:r>
            <a:r>
              <a:rPr lang="ru-RU" altLang="ru-RU" sz="900" dirty="0"/>
              <a:t> геномной ДНК, выделяли из </a:t>
            </a:r>
            <a:r>
              <a:rPr lang="ru-RU" altLang="ru-RU" sz="900" dirty="0" smtClean="0"/>
              <a:t>замороженной </a:t>
            </a:r>
            <a:r>
              <a:rPr lang="ru-RU" altLang="ru-RU" sz="900" dirty="0"/>
              <a:t>ткани ЩЖ и парафиновых блоков. </a:t>
            </a:r>
            <a:r>
              <a:rPr lang="ru-RU" altLang="ru-RU" sz="900" dirty="0" smtClean="0"/>
              <a:t> </a:t>
            </a:r>
            <a:endParaRPr lang="ru-RU" altLang="ru-RU" sz="900" dirty="0"/>
          </a:p>
          <a:p>
            <a:pPr marL="180975" indent="-180975">
              <a:lnSpc>
                <a:spcPct val="80000"/>
              </a:lnSpc>
              <a:tabLst>
                <a:tab pos="180975" algn="l"/>
              </a:tabLst>
            </a:pPr>
            <a:r>
              <a:rPr lang="ru-RU" altLang="ru-RU" sz="900" dirty="0" err="1"/>
              <a:t>Праймеры</a:t>
            </a:r>
            <a:r>
              <a:rPr lang="ru-RU" altLang="ru-RU" sz="900" dirty="0"/>
              <a:t> :</a:t>
            </a:r>
          </a:p>
          <a:p>
            <a:pPr marL="180975" indent="-180975" algn="just">
              <a:lnSpc>
                <a:spcPct val="80000"/>
              </a:lnSpc>
              <a:tabLst>
                <a:tab pos="180975" algn="l"/>
              </a:tabLst>
            </a:pPr>
            <a:r>
              <a:rPr lang="ru-RU" altLang="ru-RU" sz="900" dirty="0"/>
              <a:t> для </a:t>
            </a:r>
            <a:r>
              <a:rPr lang="ru-RU" altLang="ru-RU" sz="900" dirty="0" err="1"/>
              <a:t>экзона</a:t>
            </a:r>
            <a:r>
              <a:rPr lang="ru-RU" altLang="ru-RU" sz="900" dirty="0"/>
              <a:t> 2  прямой </a:t>
            </a:r>
            <a:r>
              <a:rPr lang="en-US" altLang="ru-RU" sz="900" dirty="0"/>
              <a:t>GACAAAATATCAGTGTGAATTACAGC</a:t>
            </a:r>
            <a:r>
              <a:rPr lang="ru-RU" altLang="ru-RU" sz="900" dirty="0"/>
              <a:t> 		 обратный </a:t>
            </a:r>
            <a:r>
              <a:rPr lang="en-US" altLang="ru-RU" sz="900" dirty="0"/>
              <a:t>CCCAATAGCCGTATCTGGAAGG</a:t>
            </a:r>
            <a:r>
              <a:rPr lang="ru-RU" altLang="ru-RU" sz="900" dirty="0"/>
              <a:t> </a:t>
            </a:r>
          </a:p>
          <a:p>
            <a:pPr marL="180975" indent="-180975" algn="just">
              <a:lnSpc>
                <a:spcPct val="80000"/>
              </a:lnSpc>
              <a:tabLst>
                <a:tab pos="180975" algn="l"/>
              </a:tabLst>
            </a:pPr>
            <a:r>
              <a:rPr lang="ru-RU" altLang="ru-RU" sz="900" dirty="0"/>
              <a:t> для </a:t>
            </a:r>
            <a:r>
              <a:rPr lang="ru-RU" altLang="ru-RU" sz="900" dirty="0" err="1"/>
              <a:t>экзона</a:t>
            </a:r>
            <a:r>
              <a:rPr lang="ru-RU" altLang="ru-RU" sz="900" dirty="0"/>
              <a:t> 6 прямой </a:t>
            </a:r>
            <a:r>
              <a:rPr lang="en-US" altLang="ru-RU" sz="900" dirty="0"/>
              <a:t>CCGCCCAGGTTTGCTGAATGTG</a:t>
            </a:r>
            <a:r>
              <a:rPr lang="ru-RU" altLang="ru-RU" sz="900" dirty="0"/>
              <a:t> 		      </a:t>
            </a:r>
            <a:r>
              <a:rPr lang="ru-RU" altLang="ru-RU" sz="900" dirty="0" smtClean="0"/>
              <a:t>      </a:t>
            </a:r>
            <a:r>
              <a:rPr lang="ru-RU" altLang="ru-RU" sz="900" dirty="0"/>
              <a:t>обратный </a:t>
            </a:r>
            <a:r>
              <a:rPr lang="en-US" altLang="ru-RU" sz="900" dirty="0"/>
              <a:t>CAGTGGCTGAGGACTCTCTG</a:t>
            </a:r>
            <a:r>
              <a:rPr lang="ru-RU" altLang="ru-RU" sz="900" dirty="0"/>
              <a:t> </a:t>
            </a:r>
          </a:p>
          <a:p>
            <a:pPr marL="180975" indent="-180975" algn="just">
              <a:lnSpc>
                <a:spcPct val="80000"/>
              </a:lnSpc>
              <a:tabLst>
                <a:tab pos="180975" algn="l"/>
              </a:tabLst>
            </a:pPr>
            <a:r>
              <a:rPr lang="ru-RU" altLang="ru-RU" sz="900" dirty="0"/>
              <a:t>Условия </a:t>
            </a:r>
            <a:r>
              <a:rPr lang="ru-RU" altLang="ru-RU" sz="900" dirty="0" smtClean="0"/>
              <a:t>амплификации</a:t>
            </a:r>
            <a:r>
              <a:rPr lang="ru-RU" altLang="ru-RU" sz="900" dirty="0"/>
              <a:t> </a:t>
            </a:r>
            <a:r>
              <a:rPr lang="ru-RU" altLang="ru-RU" sz="900" dirty="0" smtClean="0"/>
              <a:t> </a:t>
            </a:r>
            <a:r>
              <a:rPr lang="ru-RU" altLang="ru-RU" sz="900" dirty="0"/>
              <a:t>для </a:t>
            </a:r>
            <a:r>
              <a:rPr lang="ru-RU" altLang="ru-RU" sz="900" dirty="0" err="1"/>
              <a:t>экзона</a:t>
            </a:r>
            <a:r>
              <a:rPr lang="ru-RU" altLang="ru-RU" sz="900" dirty="0"/>
              <a:t> 2: </a:t>
            </a:r>
            <a:r>
              <a:rPr lang="ru-RU" altLang="ru-RU" sz="900" dirty="0" smtClean="0"/>
              <a:t>первоначальная </a:t>
            </a:r>
            <a:r>
              <a:rPr lang="ru-RU" altLang="ru-RU" sz="900" dirty="0"/>
              <a:t>денатурация 4 минуты при 94ºС, последующие шаги - 94ºС 30 сек, 66ºС 1 мин (35 циклов) и 1 цикл 72ºС 6 минут. </a:t>
            </a:r>
            <a:r>
              <a:rPr lang="ru-RU" altLang="ru-RU" sz="900" dirty="0" err="1"/>
              <a:t>Рестриктаза</a:t>
            </a:r>
            <a:r>
              <a:rPr lang="ru-RU" altLang="ru-RU" sz="900" dirty="0"/>
              <a:t>   </a:t>
            </a:r>
            <a:r>
              <a:rPr lang="ru-RU" altLang="ru-RU" sz="900" dirty="0" err="1"/>
              <a:t>BstUI</a:t>
            </a:r>
            <a:r>
              <a:rPr lang="ru-RU" altLang="ru-RU" sz="900" dirty="0"/>
              <a:t> </a:t>
            </a:r>
          </a:p>
          <a:p>
            <a:pPr marL="180975" indent="-180975" algn="just">
              <a:lnSpc>
                <a:spcPct val="80000"/>
              </a:lnSpc>
              <a:tabLst>
                <a:tab pos="180975" algn="l"/>
              </a:tabLst>
            </a:pPr>
            <a:r>
              <a:rPr lang="ru-RU" altLang="ru-RU" sz="900" dirty="0"/>
              <a:t>для </a:t>
            </a:r>
            <a:r>
              <a:rPr lang="ru-RU" altLang="ru-RU" sz="900" dirty="0" err="1"/>
              <a:t>экзона</a:t>
            </a:r>
            <a:r>
              <a:rPr lang="ru-RU" altLang="ru-RU" sz="900" dirty="0"/>
              <a:t> 6: </a:t>
            </a:r>
            <a:r>
              <a:rPr lang="ru-RU" altLang="ru-RU" sz="900" dirty="0" smtClean="0"/>
              <a:t> первоначальная </a:t>
            </a:r>
            <a:r>
              <a:rPr lang="ru-RU" altLang="ru-RU" sz="900" dirty="0"/>
              <a:t>денатурация 3 минуты при 94ºС, последующие шаги - 94ºС 30 сек, 66ºС 30 сек, 72 ºС 40 сек (35 циклов) и 1 цикл 72ºС 6 минут. </a:t>
            </a:r>
            <a:r>
              <a:rPr lang="ru-RU" altLang="ru-RU" sz="900" dirty="0" err="1"/>
              <a:t>Рестриктаза</a:t>
            </a:r>
            <a:r>
              <a:rPr lang="ru-RU" altLang="ru-RU" sz="900" dirty="0"/>
              <a:t> </a:t>
            </a:r>
            <a:r>
              <a:rPr lang="en-GB" altLang="ru-RU" sz="900" dirty="0" err="1"/>
              <a:t>PmlI</a:t>
            </a:r>
            <a:endParaRPr lang="ru-RU" sz="900" dirty="0" smtClean="0"/>
          </a:p>
          <a:p>
            <a:pPr marL="180975" indent="-180975" algn="just">
              <a:lnSpc>
                <a:spcPct val="80000"/>
              </a:lnSpc>
            </a:pPr>
            <a:r>
              <a:rPr lang="ru-RU" altLang="ru-RU" sz="900" dirty="0" smtClean="0"/>
              <a:t>Статистическая  </a:t>
            </a:r>
            <a:r>
              <a:rPr lang="ru-RU" altLang="ru-RU" sz="900" dirty="0"/>
              <a:t>оценка достоверности различий в сравниваемых  группах  проводилась при помощи критерия  </a:t>
            </a:r>
            <a:r>
              <a:rPr lang="el-GR" altLang="ru-RU" sz="900" dirty="0">
                <a:cs typeface="Times New Roman" panose="02020603050405020304" pitchFamily="18" charset="0"/>
              </a:rPr>
              <a:t>χ</a:t>
            </a:r>
            <a:r>
              <a:rPr lang="en-US" altLang="ru-RU" sz="900" dirty="0">
                <a:cs typeface="Times New Roman" panose="02020603050405020304" pitchFamily="18" charset="0"/>
              </a:rPr>
              <a:t>²</a:t>
            </a:r>
            <a:r>
              <a:rPr lang="ru-RU" altLang="ru-RU" sz="900" dirty="0">
                <a:cs typeface="Times New Roman" panose="02020603050405020304" pitchFamily="18" charset="0"/>
              </a:rPr>
              <a:t>. </a:t>
            </a:r>
            <a:endParaRPr lang="ru-RU" altLang="ru-RU" sz="900" dirty="0"/>
          </a:p>
          <a:p>
            <a:pPr algn="just"/>
            <a:endParaRPr lang="ru-RU" sz="900" dirty="0">
              <a:effectLst/>
            </a:endParaRPr>
          </a:p>
        </p:txBody>
      </p:sp>
      <p:graphicFrame>
        <p:nvGraphicFramePr>
          <p:cNvPr id="8" name="Объект 7"/>
          <p:cNvGraphicFramePr>
            <a:graphicFrameLocks noGrp="1"/>
          </p:cNvGraphicFramePr>
          <p:nvPr>
            <p:ph sz="half" idx="2"/>
            <p:extLst>
              <p:ext uri="{D42A27DB-BD31-4B8C-83A1-F6EECF244321}">
                <p14:modId xmlns:p14="http://schemas.microsoft.com/office/powerpoint/2010/main" val="735183419"/>
              </p:ext>
            </p:extLst>
          </p:nvPr>
        </p:nvGraphicFramePr>
        <p:xfrm>
          <a:off x="8832304" y="1412875"/>
          <a:ext cx="3168352" cy="1440061"/>
        </p:xfrm>
        <a:graphic>
          <a:graphicData uri="http://schemas.openxmlformats.org/drawingml/2006/chart">
            <c:chart xmlns:c="http://schemas.openxmlformats.org/drawingml/2006/chart" xmlns:r="http://schemas.openxmlformats.org/officeDocument/2006/relationships" r:id="rId4"/>
          </a:graphicData>
        </a:graphic>
      </p:graphicFrame>
      <p:pic>
        <p:nvPicPr>
          <p:cNvPr id="7" name="Рисунок 6" descr="ПРОБЛЕМИ ЕНДОКРИННОЇ ПАТОЛОГІЇ"/>
          <p:cNvPicPr/>
          <p:nvPr/>
        </p:nvPicPr>
        <p:blipFill rotWithShape="1">
          <a:blip r:embed="rId5" cstate="print">
            <a:extLst>
              <a:ext uri="{28A0092B-C50C-407E-A947-70E740481C1C}">
                <a14:useLocalDpi xmlns:a14="http://schemas.microsoft.com/office/drawing/2010/main" val="0"/>
              </a:ext>
            </a:extLst>
          </a:blip>
          <a:srcRect r="79150"/>
          <a:stretch/>
        </p:blipFill>
        <p:spPr bwMode="auto">
          <a:xfrm>
            <a:off x="10496441" y="233145"/>
            <a:ext cx="1144175" cy="1003326"/>
          </a:xfrm>
          <a:prstGeom prst="rect">
            <a:avLst/>
          </a:prstGeom>
          <a:noFill/>
          <a:ln>
            <a:noFill/>
          </a:ln>
          <a:extLst>
            <a:ext uri="{53640926-AAD7-44D8-BBD7-CCE9431645EC}">
              <a14:shadowObscured xmlns:a14="http://schemas.microsoft.com/office/drawing/2010/main"/>
            </a:ext>
          </a:extLst>
        </p:spPr>
      </p:pic>
      <p:sp>
        <p:nvSpPr>
          <p:cNvPr id="2" name="Прямоугольник 1"/>
          <p:cNvSpPr/>
          <p:nvPr/>
        </p:nvSpPr>
        <p:spPr>
          <a:xfrm>
            <a:off x="5988175" y="1205978"/>
            <a:ext cx="1367778" cy="276999"/>
          </a:xfrm>
          <a:prstGeom prst="rect">
            <a:avLst/>
          </a:prstGeom>
        </p:spPr>
        <p:txBody>
          <a:bodyPr wrap="square">
            <a:spAutoFit/>
          </a:bodyPr>
          <a:lstStyle/>
          <a:p>
            <a:r>
              <a:rPr lang="ru-RU" altLang="ru-RU" sz="1200" b="1" dirty="0"/>
              <a:t>Результаты</a:t>
            </a:r>
            <a:endParaRPr lang="ru-RU" sz="1200" dirty="0"/>
          </a:p>
        </p:txBody>
      </p:sp>
      <p:graphicFrame>
        <p:nvGraphicFramePr>
          <p:cNvPr id="9" name="Object 10"/>
          <p:cNvGraphicFramePr>
            <a:graphicFrameLocks noChangeAspect="1"/>
          </p:cNvGraphicFramePr>
          <p:nvPr>
            <p:extLst>
              <p:ext uri="{D42A27DB-BD31-4B8C-83A1-F6EECF244321}">
                <p14:modId xmlns:p14="http://schemas.microsoft.com/office/powerpoint/2010/main" val="858591119"/>
              </p:ext>
            </p:extLst>
          </p:nvPr>
        </p:nvGraphicFramePr>
        <p:xfrm>
          <a:off x="8760296" y="4738282"/>
          <a:ext cx="1736145" cy="1402391"/>
        </p:xfrm>
        <a:graphic>
          <a:graphicData uri="http://schemas.openxmlformats.org/presentationml/2006/ole">
            <mc:AlternateContent xmlns:mc="http://schemas.openxmlformats.org/markup-compatibility/2006">
              <mc:Choice xmlns:v="urn:schemas-microsoft-com:vml" Requires="v">
                <p:oleObj spid="_x0000_s1076" name="Диаграмма" r:id="rId6" imgW="3810000" imgH="3209874" progId="MSGraph.Chart.8">
                  <p:embed followColorScheme="full"/>
                </p:oleObj>
              </mc:Choice>
              <mc:Fallback>
                <p:oleObj name="Диаграмма" r:id="rId6" imgW="3810000" imgH="3209874" progId="MSGraph.Chart.8">
                  <p:embed followColorScheme="full"/>
                  <p:pic>
                    <p:nvPicPr>
                      <p:cNvPr id="10243" name="Object 10"/>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8760296" y="4738282"/>
                        <a:ext cx="1736145" cy="1402391"/>
                      </a:xfrm>
                      <a:prstGeom prst="rect">
                        <a:avLst/>
                      </a:prstGeom>
                      <a:noFill/>
                      <a:ln>
                        <a:noFill/>
                      </a:ln>
                    </p:spPr>
                  </p:pic>
                </p:oleObj>
              </mc:Fallback>
            </mc:AlternateContent>
          </a:graphicData>
        </a:graphic>
      </p:graphicFrame>
      <p:graphicFrame>
        <p:nvGraphicFramePr>
          <p:cNvPr id="11" name="Object 11"/>
          <p:cNvGraphicFramePr>
            <a:graphicFrameLocks noChangeAspect="1"/>
          </p:cNvGraphicFramePr>
          <p:nvPr>
            <p:extLst>
              <p:ext uri="{D42A27DB-BD31-4B8C-83A1-F6EECF244321}">
                <p14:modId xmlns:p14="http://schemas.microsoft.com/office/powerpoint/2010/main" val="2186381089"/>
              </p:ext>
            </p:extLst>
          </p:nvPr>
        </p:nvGraphicFramePr>
        <p:xfrm>
          <a:off x="10532445" y="4738282"/>
          <a:ext cx="1468211" cy="1402392"/>
        </p:xfrm>
        <a:graphic>
          <a:graphicData uri="http://schemas.openxmlformats.org/presentationml/2006/ole">
            <mc:AlternateContent xmlns:mc="http://schemas.openxmlformats.org/markup-compatibility/2006">
              <mc:Choice xmlns:v="urn:schemas-microsoft-com:vml" Requires="v">
                <p:oleObj spid="_x0000_s1077" name="Диаграмма" r:id="rId8" imgW="3810000" imgH="3248076" progId="MSGraph.Chart.8">
                  <p:embed followColorScheme="full"/>
                </p:oleObj>
              </mc:Choice>
              <mc:Fallback>
                <p:oleObj name="Диаграмма" r:id="rId8" imgW="3810000" imgH="3248076" progId="MSGraph.Chart.8">
                  <p:embed followColorScheme="full"/>
                  <p:pic>
                    <p:nvPicPr>
                      <p:cNvPr id="10244" name="Object 11"/>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0532445" y="4738282"/>
                        <a:ext cx="1468211" cy="1402392"/>
                      </a:xfrm>
                      <a:prstGeom prst="rect">
                        <a:avLst/>
                      </a:prstGeom>
                      <a:noFill/>
                      <a:ln>
                        <a:noFill/>
                      </a:ln>
                    </p:spPr>
                  </p:pic>
                </p:oleObj>
              </mc:Fallback>
            </mc:AlternateContent>
          </a:graphicData>
        </a:graphic>
      </p:graphicFrame>
      <p:graphicFrame>
        <p:nvGraphicFramePr>
          <p:cNvPr id="12" name="Объект 27"/>
          <p:cNvGraphicFramePr>
            <a:graphicFrameLocks/>
          </p:cNvGraphicFramePr>
          <p:nvPr>
            <p:extLst>
              <p:ext uri="{D42A27DB-BD31-4B8C-83A1-F6EECF244321}">
                <p14:modId xmlns:p14="http://schemas.microsoft.com/office/powerpoint/2010/main" val="4217803940"/>
              </p:ext>
            </p:extLst>
          </p:nvPr>
        </p:nvGraphicFramePr>
        <p:xfrm>
          <a:off x="8868308" y="2852937"/>
          <a:ext cx="3132348" cy="1400122"/>
        </p:xfrm>
        <a:graphic>
          <a:graphicData uri="http://schemas.openxmlformats.org/drawingml/2006/chart">
            <c:chart xmlns:c="http://schemas.openxmlformats.org/drawingml/2006/chart" xmlns:r="http://schemas.openxmlformats.org/officeDocument/2006/relationships" r:id="rId10"/>
          </a:graphicData>
        </a:graphic>
      </p:graphicFrame>
      <p:sp>
        <p:nvSpPr>
          <p:cNvPr id="3" name="Прямоугольник 2"/>
          <p:cNvSpPr/>
          <p:nvPr/>
        </p:nvSpPr>
        <p:spPr>
          <a:xfrm>
            <a:off x="4583832" y="1482978"/>
            <a:ext cx="4248472" cy="3862276"/>
          </a:xfrm>
          <a:prstGeom prst="rect">
            <a:avLst/>
          </a:prstGeom>
        </p:spPr>
        <p:txBody>
          <a:bodyPr wrap="square">
            <a:spAutoFit/>
          </a:bodyPr>
          <a:lstStyle/>
          <a:p>
            <a:pPr indent="180975" algn="just">
              <a:lnSpc>
                <a:spcPct val="80000"/>
              </a:lnSpc>
            </a:pPr>
            <a:r>
              <a:rPr lang="ru-RU" altLang="ru-RU" sz="900" dirty="0"/>
              <a:t>Генетический анализ показал соответствие наследования ФРЩЖ и ПРЩЖ параметрам полигенной пороговой модели </a:t>
            </a:r>
            <a:r>
              <a:rPr lang="en-US" altLang="ru-RU" sz="900" dirty="0"/>
              <a:t>D</a:t>
            </a:r>
            <a:r>
              <a:rPr lang="ru-RU" altLang="ru-RU" sz="900" dirty="0"/>
              <a:t>.</a:t>
            </a:r>
            <a:r>
              <a:rPr lang="en-US" altLang="ru-RU" sz="900" dirty="0"/>
              <a:t>Falconer</a:t>
            </a:r>
            <a:r>
              <a:rPr lang="ru-RU" altLang="ru-RU" sz="900" dirty="0"/>
              <a:t>’</a:t>
            </a:r>
            <a:r>
              <a:rPr lang="en-US" altLang="ru-RU" sz="900" dirty="0"/>
              <a:t>a</a:t>
            </a:r>
            <a:r>
              <a:rPr lang="ru-RU" altLang="ru-RU" sz="900" dirty="0"/>
              <a:t>, выявил существенную роль генетических факторов в формировании клинических вариантов течения РЩЖ. </a:t>
            </a:r>
            <a:r>
              <a:rPr lang="ru-RU" altLang="ru-RU" sz="900" dirty="0" smtClean="0"/>
              <a:t>При </a:t>
            </a:r>
            <a:r>
              <a:rPr lang="ru-RU" altLang="ru-RU" sz="900" dirty="0"/>
              <a:t>разложении общей фенотипической дисперсии клинических вариантов РЩЖ адекватными были следующие решения: для ФРЩЖ - </a:t>
            </a:r>
            <a:r>
              <a:rPr lang="uk-UA" altLang="ru-RU" sz="900" dirty="0"/>
              <a:t>GA = </a:t>
            </a:r>
            <a:r>
              <a:rPr lang="uk-UA" altLang="ru-RU" sz="900" dirty="0" smtClean="0"/>
              <a:t>(88,8 </a:t>
            </a:r>
            <a:r>
              <a:rPr lang="uk-UA" altLang="ru-RU" sz="900" dirty="0"/>
              <a:t>± </a:t>
            </a:r>
            <a:r>
              <a:rPr lang="uk-UA" altLang="ru-RU" sz="900" dirty="0" smtClean="0"/>
              <a:t>14,2) </a:t>
            </a:r>
            <a:r>
              <a:rPr lang="uk-UA" altLang="ru-RU" sz="900" dirty="0"/>
              <a:t>%; для ПРЩЖ - GA = (</a:t>
            </a:r>
            <a:r>
              <a:rPr lang="uk-UA" altLang="ru-RU" sz="900" dirty="0" smtClean="0"/>
              <a:t>77,2 </a:t>
            </a:r>
            <a:r>
              <a:rPr lang="uk-UA" altLang="ru-RU" sz="900" dirty="0"/>
              <a:t>± </a:t>
            </a:r>
            <a:r>
              <a:rPr lang="uk-UA" altLang="ru-RU" sz="900" dirty="0" smtClean="0"/>
              <a:t>10,0) </a:t>
            </a:r>
            <a:r>
              <a:rPr lang="uk-UA" altLang="ru-RU" sz="900" dirty="0"/>
              <a:t>% и GD = </a:t>
            </a:r>
            <a:r>
              <a:rPr lang="uk-UA" altLang="ru-RU" sz="900" dirty="0" smtClean="0"/>
              <a:t>(50,8 </a:t>
            </a:r>
            <a:r>
              <a:rPr lang="uk-UA" altLang="ru-RU" sz="900" dirty="0"/>
              <a:t>± </a:t>
            </a:r>
            <a:r>
              <a:rPr lang="uk-UA" altLang="ru-RU" sz="900" dirty="0" smtClean="0"/>
              <a:t>27,2) </a:t>
            </a:r>
            <a:r>
              <a:rPr lang="uk-UA" altLang="ru-RU" sz="900" dirty="0"/>
              <a:t>%.</a:t>
            </a:r>
            <a:r>
              <a:rPr lang="ru-RU" altLang="ru-RU" sz="900" dirty="0"/>
              <a:t> Присутствие генетической доминантной компоненты (</a:t>
            </a:r>
            <a:r>
              <a:rPr lang="uk-UA" altLang="ru-RU" sz="900" dirty="0"/>
              <a:t>G</a:t>
            </a:r>
            <a:r>
              <a:rPr lang="en-US" altLang="ru-RU" sz="900" dirty="0"/>
              <a:t>d</a:t>
            </a:r>
            <a:r>
              <a:rPr lang="uk-UA" altLang="ru-RU" sz="900" dirty="0"/>
              <a:t>)</a:t>
            </a:r>
            <a:r>
              <a:rPr lang="ru-RU" altLang="ru-RU" sz="900" dirty="0"/>
              <a:t> указывало на существование нелинейных </a:t>
            </a:r>
            <a:r>
              <a:rPr lang="ru-RU" altLang="ru-RU" sz="900" dirty="0" err="1"/>
              <a:t>межаллельных</a:t>
            </a:r>
            <a:r>
              <a:rPr lang="ru-RU" altLang="ru-RU" sz="900" dirty="0"/>
              <a:t> эффектов в детерминации ПРЩЖ. </a:t>
            </a:r>
            <a:r>
              <a:rPr lang="ru-RU" sz="900" dirty="0"/>
              <a:t>Полученные результаты свидетельствуют о генетической самостоятельности ФРЩЖ и ПРЩЖ</a:t>
            </a:r>
            <a:r>
              <a:rPr lang="ru-RU" sz="900" dirty="0" smtClean="0"/>
              <a:t>.</a:t>
            </a:r>
          </a:p>
          <a:p>
            <a:pPr indent="180975" algn="just">
              <a:lnSpc>
                <a:spcPct val="80000"/>
              </a:lnSpc>
            </a:pPr>
            <a:r>
              <a:rPr lang="ru-RU" sz="900" dirty="0" smtClean="0"/>
              <a:t>Согласно данным акушерского анамнеза женщины, больные ПРЩЖ, рожают достоверно больше детей, чем здоровые (1,63±0,05 и 1,41±0,03, соответственно; χ²=27,799, </a:t>
            </a:r>
            <a:r>
              <a:rPr lang="ru-RU" sz="900" dirty="0" err="1" smtClean="0"/>
              <a:t>df</a:t>
            </a:r>
            <a:r>
              <a:rPr lang="ru-RU" sz="900" dirty="0" smtClean="0"/>
              <a:t>=8, p=0,000), тогда как среди пациенток с ФРЩЖ такой закономерности выявлено не было (1,46±0,09; χ²=6,501, </a:t>
            </a:r>
            <a:r>
              <a:rPr lang="ru-RU" sz="900" dirty="0" err="1" smtClean="0"/>
              <a:t>df</a:t>
            </a:r>
            <a:r>
              <a:rPr lang="ru-RU" sz="900" dirty="0" smtClean="0"/>
              <a:t>=8, p=0,165).  Показана различная положительная направленность отбора генов предрасположенности к ФРЩЖ и ПРЩЖ в популяции Харьковской области. Менее выраженный отбор в пользу генов предрасположенности к ФРЩЖ, чем к ПРЩЖ будет способствовать снижению доли фолликулярной неоплазии в структуре клинических форм РЩЖ.</a:t>
            </a:r>
          </a:p>
          <a:p>
            <a:pPr indent="180975" algn="just">
              <a:lnSpc>
                <a:spcPct val="80000"/>
              </a:lnSpc>
            </a:pPr>
            <a:r>
              <a:rPr lang="ru-RU" sz="900" dirty="0" smtClean="0">
                <a:latin typeface="Calibri" panose="020F0502020204030204" pitchFamily="34" charset="0"/>
                <a:ea typeface="Times New Roman" panose="02020603050405020304" pitchFamily="18" charset="0"/>
              </a:rPr>
              <a:t>Показан дифференцированный вклад мутаций Р12А и H449H во 2 и 6 </a:t>
            </a:r>
            <a:r>
              <a:rPr lang="ru-RU" sz="900" dirty="0" err="1" smtClean="0">
                <a:latin typeface="Calibri" panose="020F0502020204030204" pitchFamily="34" charset="0"/>
                <a:ea typeface="Times New Roman" panose="02020603050405020304" pitchFamily="18" charset="0"/>
              </a:rPr>
              <a:t>экзонах</a:t>
            </a:r>
            <a:r>
              <a:rPr lang="ru-RU" sz="900" dirty="0" smtClean="0">
                <a:latin typeface="Calibri" panose="020F0502020204030204" pitchFamily="34" charset="0"/>
                <a:ea typeface="Times New Roman" panose="02020603050405020304" pitchFamily="18" charset="0"/>
              </a:rPr>
              <a:t> гена </a:t>
            </a:r>
            <a:r>
              <a:rPr lang="ru-RU" sz="900" i="1" dirty="0" err="1" smtClean="0">
                <a:latin typeface="Calibri" panose="020F0502020204030204" pitchFamily="34" charset="0"/>
                <a:ea typeface="Times New Roman" panose="02020603050405020304" pitchFamily="18" charset="0"/>
              </a:rPr>
              <a:t>PPARγ</a:t>
            </a:r>
            <a:r>
              <a:rPr lang="ru-RU" sz="900" dirty="0" smtClean="0">
                <a:latin typeface="Calibri" panose="020F0502020204030204" pitchFamily="34" charset="0"/>
                <a:ea typeface="Times New Roman" panose="02020603050405020304" pitchFamily="18" charset="0"/>
              </a:rPr>
              <a:t> в манифестацию фолликулярной карциномы. Выявлены значимые различия в распределении генотипов </a:t>
            </a:r>
            <a:r>
              <a:rPr lang="ru-RU" sz="900" dirty="0" err="1" smtClean="0">
                <a:latin typeface="Calibri" panose="020F0502020204030204" pitchFamily="34" charset="0"/>
                <a:ea typeface="Times New Roman" panose="02020603050405020304" pitchFamily="18" charset="0"/>
              </a:rPr>
              <a:t>экзона</a:t>
            </a:r>
            <a:r>
              <a:rPr lang="ru-RU" sz="900" dirty="0" smtClean="0">
                <a:latin typeface="Calibri" panose="020F0502020204030204" pitchFamily="34" charset="0"/>
                <a:ea typeface="Times New Roman" panose="02020603050405020304" pitchFamily="18" charset="0"/>
              </a:rPr>
              <a:t> 2 гена </a:t>
            </a:r>
            <a:r>
              <a:rPr lang="ru-RU" sz="900" i="1" dirty="0" err="1" smtClean="0">
                <a:latin typeface="Calibri" panose="020F0502020204030204" pitchFamily="34" charset="0"/>
                <a:ea typeface="Times New Roman" panose="02020603050405020304" pitchFamily="18" charset="0"/>
              </a:rPr>
              <a:t>PPARγ</a:t>
            </a:r>
            <a:r>
              <a:rPr lang="ru-RU" sz="900" dirty="0" smtClean="0">
                <a:latin typeface="Calibri" panose="020F0502020204030204" pitchFamily="34" charset="0"/>
                <a:ea typeface="Times New Roman" panose="02020603050405020304" pitchFamily="18" charset="0"/>
              </a:rPr>
              <a:t> в образцах ФРЩЖ и ПРЩЖ (p=0,000) и ФА и ПРЩЖ (p=0,000). Среди больных ФРЩЖ и ФА мутация P12A/Р12А встречалась значимо чаще, чем при ПРЩЖ. Значимых различий в распределении генотипов исследуемой мутации в 6 </a:t>
            </a:r>
            <a:r>
              <a:rPr lang="ru-RU" sz="900" dirty="0" err="1" smtClean="0">
                <a:latin typeface="Calibri" panose="020F0502020204030204" pitchFamily="34" charset="0"/>
                <a:ea typeface="Times New Roman" panose="02020603050405020304" pitchFamily="18" charset="0"/>
              </a:rPr>
              <a:t>экзоне</a:t>
            </a:r>
            <a:r>
              <a:rPr lang="ru-RU" sz="900" dirty="0" smtClean="0">
                <a:latin typeface="Calibri" panose="020F0502020204030204" pitchFamily="34" charset="0"/>
                <a:ea typeface="Times New Roman" panose="02020603050405020304" pitchFamily="18" charset="0"/>
              </a:rPr>
              <a:t> гена </a:t>
            </a:r>
            <a:r>
              <a:rPr lang="ru-RU" sz="900" i="1" dirty="0" err="1" smtClean="0">
                <a:latin typeface="Calibri" panose="020F0502020204030204" pitchFamily="34" charset="0"/>
                <a:ea typeface="Times New Roman" panose="02020603050405020304" pitchFamily="18" charset="0"/>
              </a:rPr>
              <a:t>PPARγ</a:t>
            </a:r>
            <a:r>
              <a:rPr lang="ru-RU" sz="900" dirty="0" smtClean="0">
                <a:latin typeface="Calibri" panose="020F0502020204030204" pitchFamily="34" charset="0"/>
                <a:ea typeface="Times New Roman" panose="02020603050405020304" pitchFamily="18" charset="0"/>
              </a:rPr>
              <a:t> в образцах ФРЩЖ и ПРЩЖ выявлено не было (p=0,080). Частота мутантных </a:t>
            </a:r>
            <a:r>
              <a:rPr lang="ru-RU" sz="900" dirty="0" err="1" smtClean="0">
                <a:latin typeface="Calibri" panose="020F0502020204030204" pitchFamily="34" charset="0"/>
                <a:ea typeface="Times New Roman" panose="02020603050405020304" pitchFamily="18" charset="0"/>
              </a:rPr>
              <a:t>гомозигот</a:t>
            </a:r>
            <a:r>
              <a:rPr lang="ru-RU" sz="900" dirty="0" smtClean="0">
                <a:latin typeface="Calibri" panose="020F0502020204030204" pitchFamily="34" charset="0"/>
                <a:ea typeface="Times New Roman" panose="02020603050405020304" pitchFamily="18" charset="0"/>
              </a:rPr>
              <a:t> при ФРЩЖ и ПРЩЖ была практически одинаковой. Таким образом, мутация P12A/Р12А в </a:t>
            </a:r>
            <a:r>
              <a:rPr lang="ru-RU" sz="900" dirty="0" err="1" smtClean="0">
                <a:latin typeface="Calibri" panose="020F0502020204030204" pitchFamily="34" charset="0"/>
                <a:ea typeface="Times New Roman" panose="02020603050405020304" pitchFamily="18" charset="0"/>
              </a:rPr>
              <a:t>экзоне</a:t>
            </a:r>
            <a:r>
              <a:rPr lang="ru-RU" sz="900" dirty="0" smtClean="0">
                <a:latin typeface="Calibri" panose="020F0502020204030204" pitchFamily="34" charset="0"/>
                <a:ea typeface="Times New Roman" panose="02020603050405020304" pitchFamily="18" charset="0"/>
              </a:rPr>
              <a:t> 2 гена </a:t>
            </a:r>
            <a:r>
              <a:rPr lang="ru-RU" sz="900" i="1" dirty="0" err="1" smtClean="0">
                <a:latin typeface="Calibri" panose="020F0502020204030204" pitchFamily="34" charset="0"/>
                <a:ea typeface="Times New Roman" panose="02020603050405020304" pitchFamily="18" charset="0"/>
              </a:rPr>
              <a:t>PPARγ</a:t>
            </a:r>
            <a:r>
              <a:rPr lang="ru-RU" sz="900" dirty="0" smtClean="0">
                <a:latin typeface="Calibri" panose="020F0502020204030204" pitchFamily="34" charset="0"/>
                <a:ea typeface="Times New Roman" panose="02020603050405020304" pitchFamily="18" charset="0"/>
              </a:rPr>
              <a:t> является более значимой для прогнозирования риска развития фолликулярных неоплазий, чем полиморфизм Н449Н в 6 </a:t>
            </a:r>
            <a:r>
              <a:rPr lang="ru-RU" sz="900" dirty="0" err="1" smtClean="0">
                <a:latin typeface="Calibri" panose="020F0502020204030204" pitchFamily="34" charset="0"/>
                <a:ea typeface="Times New Roman" panose="02020603050405020304" pitchFamily="18" charset="0"/>
              </a:rPr>
              <a:t>экзоне</a:t>
            </a:r>
            <a:r>
              <a:rPr lang="ru-RU" sz="900" dirty="0" smtClean="0">
                <a:latin typeface="Calibri" panose="020F0502020204030204" pitchFamily="34" charset="0"/>
                <a:ea typeface="Times New Roman" panose="02020603050405020304" pitchFamily="18" charset="0"/>
              </a:rPr>
              <a:t> гена </a:t>
            </a:r>
            <a:r>
              <a:rPr lang="ru-RU" sz="900" i="1" dirty="0" err="1" smtClean="0">
                <a:latin typeface="Calibri" panose="020F0502020204030204" pitchFamily="34" charset="0"/>
                <a:ea typeface="Times New Roman" panose="02020603050405020304" pitchFamily="18" charset="0"/>
              </a:rPr>
              <a:t>PPARγ</a:t>
            </a:r>
            <a:r>
              <a:rPr lang="ru-RU" sz="900" dirty="0" smtClean="0">
                <a:latin typeface="Calibri" panose="020F0502020204030204" pitchFamily="34" charset="0"/>
                <a:ea typeface="Times New Roman" panose="02020603050405020304" pitchFamily="18" charset="0"/>
              </a:rPr>
              <a:t>. Достоверные отличия наблюдались в распределении больных с ФА и ПРЩЖ по генотипам </a:t>
            </a:r>
            <a:r>
              <a:rPr lang="ru-RU" sz="900" dirty="0" err="1" smtClean="0">
                <a:latin typeface="Calibri" panose="020F0502020204030204" pitchFamily="34" charset="0"/>
                <a:ea typeface="Times New Roman" panose="02020603050405020304" pitchFamily="18" charset="0"/>
              </a:rPr>
              <a:t>экзона</a:t>
            </a:r>
            <a:r>
              <a:rPr lang="ru-RU" sz="900" dirty="0" smtClean="0">
                <a:latin typeface="Calibri" panose="020F0502020204030204" pitchFamily="34" charset="0"/>
                <a:ea typeface="Times New Roman" panose="02020603050405020304" pitchFamily="18" charset="0"/>
              </a:rPr>
              <a:t> 6 гена </a:t>
            </a:r>
            <a:r>
              <a:rPr lang="ru-RU" sz="900" i="1" dirty="0" err="1" smtClean="0">
                <a:latin typeface="Calibri" panose="020F0502020204030204" pitchFamily="34" charset="0"/>
                <a:ea typeface="Times New Roman" panose="02020603050405020304" pitchFamily="18" charset="0"/>
              </a:rPr>
              <a:t>PPARγ</a:t>
            </a:r>
            <a:r>
              <a:rPr lang="ru-RU" sz="900" dirty="0" smtClean="0">
                <a:latin typeface="Calibri" panose="020F0502020204030204" pitchFamily="34" charset="0"/>
                <a:ea typeface="Times New Roman" panose="02020603050405020304" pitchFamily="18" charset="0"/>
              </a:rPr>
              <a:t> (p=0,026), тогда как в группах больных с ФРЩЖ и ФА таких различий выявлено не было (p=0,114). Среди лиц с ФА отмечалось меньше носителей нормального генотипа С/С, чем у больных ПРЩЖ (p=0,038). Полученные данные свидетельствуют о том, что исследуемые мутации ассоциированы с фолликулярной структурой неоплазий, но не влияют на злокачественный или доброкачественный вариант их развития.</a:t>
            </a:r>
            <a:endParaRPr lang="ru-RU" sz="900" dirty="0">
              <a:latin typeface="Calibri" panose="020F0502020204030204" pitchFamily="34" charset="0"/>
            </a:endParaRPr>
          </a:p>
        </p:txBody>
      </p:sp>
      <p:sp>
        <p:nvSpPr>
          <p:cNvPr id="6" name="Прямоугольник 5"/>
          <p:cNvSpPr/>
          <p:nvPr/>
        </p:nvSpPr>
        <p:spPr>
          <a:xfrm>
            <a:off x="8868308" y="4253059"/>
            <a:ext cx="3132348" cy="400110"/>
          </a:xfrm>
          <a:prstGeom prst="rect">
            <a:avLst/>
          </a:prstGeom>
        </p:spPr>
        <p:txBody>
          <a:bodyPr wrap="square">
            <a:spAutoFit/>
          </a:bodyPr>
          <a:lstStyle/>
          <a:p>
            <a:pPr algn="ctr"/>
            <a:r>
              <a:rPr lang="ru-RU" sz="1000" b="1" dirty="0">
                <a:latin typeface="Calibri" panose="020F0502020204030204" pitchFamily="34" charset="0"/>
              </a:rPr>
              <a:t>РАСПРЕДЕЛЕНИЕ ГЕНОТИПОВ МУТАЦИЙ </a:t>
            </a:r>
            <a:r>
              <a:rPr lang="ru-RU" sz="1000" b="1" dirty="0" smtClean="0">
                <a:latin typeface="Calibri" panose="020F0502020204030204" pitchFamily="34" charset="0"/>
              </a:rPr>
              <a:t>В</a:t>
            </a:r>
          </a:p>
          <a:p>
            <a:pPr algn="ctr"/>
            <a:r>
              <a:rPr lang="ru-RU" sz="1000" b="1" dirty="0" smtClean="0">
                <a:latin typeface="Calibri" panose="020F0502020204030204" pitchFamily="34" charset="0"/>
              </a:rPr>
              <a:t> </a:t>
            </a:r>
            <a:r>
              <a:rPr lang="ru-RU" sz="1000" b="1" dirty="0">
                <a:latin typeface="Calibri" panose="020F0502020204030204" pitchFamily="34" charset="0"/>
              </a:rPr>
              <a:t>НЕОПЛАЗИЯХ ЩЖ</a:t>
            </a:r>
            <a:endParaRPr lang="ru-RU" sz="1000" b="1" dirty="0">
              <a:latin typeface="Calibri" panose="020F0502020204030204" pitchFamily="34" charset="0"/>
            </a:endParaRPr>
          </a:p>
        </p:txBody>
      </p:sp>
      <p:sp>
        <p:nvSpPr>
          <p:cNvPr id="10" name="Прямоугольник 9"/>
          <p:cNvSpPr/>
          <p:nvPr/>
        </p:nvSpPr>
        <p:spPr>
          <a:xfrm>
            <a:off x="4583832" y="5430367"/>
            <a:ext cx="4176464" cy="1354217"/>
          </a:xfrm>
          <a:prstGeom prst="rect">
            <a:avLst/>
          </a:prstGeom>
        </p:spPr>
        <p:txBody>
          <a:bodyPr wrap="square">
            <a:spAutoFit/>
          </a:bodyPr>
          <a:lstStyle/>
          <a:p>
            <a:pPr algn="just"/>
            <a:r>
              <a:rPr lang="ru-RU" sz="1000" b="1" dirty="0" smtClean="0">
                <a:latin typeface="Calibri" panose="020F0502020204030204" pitchFamily="34" charset="0"/>
                <a:ea typeface="Times New Roman" panose="02020603050405020304" pitchFamily="18" charset="0"/>
              </a:rPr>
              <a:t>ВЫВОДЫ</a:t>
            </a:r>
            <a:r>
              <a:rPr lang="ru-RU" sz="1000" dirty="0" smtClean="0">
                <a:latin typeface="Calibri" panose="020F0502020204030204" pitchFamily="34" charset="0"/>
                <a:ea typeface="Times New Roman" panose="02020603050405020304" pitchFamily="18" charset="0"/>
              </a:rPr>
              <a:t>: </a:t>
            </a:r>
            <a:r>
              <a:rPr lang="ru-RU" sz="900" dirty="0" smtClean="0">
                <a:latin typeface="Calibri" panose="020F0502020204030204" pitchFamily="34" charset="0"/>
                <a:ea typeface="Times New Roman" panose="02020603050405020304" pitchFamily="18" charset="0"/>
              </a:rPr>
              <a:t>Проведенное комплексное исследование показало, что ФРЩЖ является генетически самостоятельной формой РЩЖ, описывается параметрами полигенной пороговой модели, в его наследовании существенная роль принадлежит наследственным факторам (88,8 %), имеются нелинейные </a:t>
            </a:r>
            <a:r>
              <a:rPr lang="ru-RU" sz="900" dirty="0" err="1" smtClean="0">
                <a:latin typeface="Calibri" panose="020F0502020204030204" pitchFamily="34" charset="0"/>
                <a:ea typeface="Times New Roman" panose="02020603050405020304" pitchFamily="18" charset="0"/>
              </a:rPr>
              <a:t>межлокусные</a:t>
            </a:r>
            <a:r>
              <a:rPr lang="ru-RU" sz="900" dirty="0" smtClean="0">
                <a:latin typeface="Calibri" panose="020F0502020204030204" pitchFamily="34" charset="0"/>
                <a:ea typeface="Times New Roman" panose="02020603050405020304" pitchFamily="18" charset="0"/>
              </a:rPr>
              <a:t> взаимодействия; существует незначительный отбор в пользу генов предрасположенности к ФРЩЖ в популяции Харьковской области (</a:t>
            </a:r>
            <a:r>
              <a:rPr lang="ru-RU" sz="900" dirty="0" err="1" smtClean="0">
                <a:latin typeface="Calibri" panose="020F0502020204030204" pitchFamily="34" charset="0"/>
                <a:ea typeface="Times New Roman" panose="02020603050405020304" pitchFamily="18" charset="0"/>
              </a:rPr>
              <a:t>Δs</a:t>
            </a:r>
            <a:r>
              <a:rPr lang="ru-RU" sz="900" dirty="0" smtClean="0">
                <a:latin typeface="Calibri" panose="020F0502020204030204" pitchFamily="34" charset="0"/>
                <a:ea typeface="Times New Roman" panose="02020603050405020304" pitchFamily="18" charset="0"/>
              </a:rPr>
              <a:t> =0,041); мутации Р12А и H449H во 2 и 6 </a:t>
            </a:r>
            <a:r>
              <a:rPr lang="ru-RU" sz="900" dirty="0" err="1" smtClean="0">
                <a:latin typeface="Calibri" panose="020F0502020204030204" pitchFamily="34" charset="0"/>
                <a:ea typeface="Times New Roman" panose="02020603050405020304" pitchFamily="18" charset="0"/>
              </a:rPr>
              <a:t>экзонах</a:t>
            </a:r>
            <a:r>
              <a:rPr lang="ru-RU" sz="900" dirty="0" smtClean="0">
                <a:latin typeface="Calibri" panose="020F0502020204030204" pitchFamily="34" charset="0"/>
                <a:ea typeface="Times New Roman" panose="02020603050405020304" pitchFamily="18" charset="0"/>
              </a:rPr>
              <a:t> гена </a:t>
            </a:r>
            <a:r>
              <a:rPr lang="ru-RU" sz="900" i="1" dirty="0" err="1" smtClean="0">
                <a:latin typeface="Calibri" panose="020F0502020204030204" pitchFamily="34" charset="0"/>
                <a:ea typeface="Times New Roman" panose="02020603050405020304" pitchFamily="18" charset="0"/>
              </a:rPr>
              <a:t>PPARγ</a:t>
            </a:r>
            <a:r>
              <a:rPr lang="ru-RU" sz="900" dirty="0" smtClean="0">
                <a:latin typeface="Calibri" panose="020F0502020204030204" pitchFamily="34" charset="0"/>
                <a:ea typeface="Times New Roman" panose="02020603050405020304" pitchFamily="18" charset="0"/>
              </a:rPr>
              <a:t> ассоциированы с фолликулярной структурой неоплазий, но не влияют на злокачественный или доброкачественный вариант их развития. </a:t>
            </a:r>
            <a:endParaRPr lang="ru-RU" sz="900" dirty="0">
              <a:latin typeface="Calibri" panose="020F0502020204030204" pitchFamily="34" charset="0"/>
            </a:endParaRPr>
          </a:p>
        </p:txBody>
      </p:sp>
    </p:spTree>
    <p:extLst>
      <p:ext uri="{BB962C8B-B14F-4D97-AF65-F5344CB8AC3E}">
        <p14:creationId xmlns:p14="http://schemas.microsoft.com/office/powerpoint/2010/main" val="854409353"/>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768</TotalTime>
  <Words>898</Words>
  <Application>Microsoft Office PowerPoint</Application>
  <PresentationFormat>Широкоэкранный</PresentationFormat>
  <Paragraphs>27</Paragraphs>
  <Slides>1</Slides>
  <Notes>1</Notes>
  <HiddenSlides>0</HiddenSlides>
  <MMClips>0</MMClips>
  <ScaleCrop>false</ScaleCrop>
  <HeadingPairs>
    <vt:vector size="8" baseType="variant">
      <vt:variant>
        <vt:lpstr>Использованные шрифты</vt:lpstr>
      </vt:variant>
      <vt:variant>
        <vt:i4>3</vt:i4>
      </vt:variant>
      <vt:variant>
        <vt:lpstr>Тема</vt:lpstr>
      </vt:variant>
      <vt:variant>
        <vt:i4>1</vt:i4>
      </vt:variant>
      <vt:variant>
        <vt:lpstr>Внедренные серверы OLE</vt:lpstr>
      </vt:variant>
      <vt:variant>
        <vt:i4>1</vt:i4>
      </vt:variant>
      <vt:variant>
        <vt:lpstr>Заголовки слайдов</vt:lpstr>
      </vt:variant>
      <vt:variant>
        <vt:i4>1</vt:i4>
      </vt:variant>
    </vt:vector>
  </HeadingPairs>
  <TitlesOfParts>
    <vt:vector size="6" baseType="lpstr">
      <vt:lpstr>Arial</vt:lpstr>
      <vt:lpstr>Calibri</vt:lpstr>
      <vt:lpstr>Times New Roman</vt:lpstr>
      <vt:lpstr>Тема Office</vt:lpstr>
      <vt:lpstr>Диаграмма</vt:lpstr>
      <vt:lpstr>ОСОБЕННОСТИ ГЕНЕТИЧЕСКОЙ ДЕТЕРМИНАЦИИ ФОЛЛИКУЛЯРНОГО РАКА ЩИТОВИДНОЙ ЖЕЛЕЗЫ Штандель С.А., Хазиев В.В., Сазонов М.Е. Государственное Учреждение "Институт проблем эндокринной патологии им. В.Я.Данилевского НАМН Украины", Источник финансирования: госзадание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ОСОБЕННОСТИ ГЕНЕТИЧЕСКОЙ ДЕТЕРМИНАЦИИ ФОЛЛИКУЛЯРНОГО РАКА ЩИТОВИДНОЙ ЖЕЛЕЗЫ Штандель С.А., Хазиев В.В., Сазонов М.Е. Государственное Учреждение "Институт проблем эндокринной патологии им. В.Я.Данилевского НАМН Украины",  Харьков, Украина, 31002, ул. Артема, 10нанс Источник финансирования: госзадание </dc:title>
  <dc:creator>111</dc:creator>
  <cp:lastModifiedBy>111</cp:lastModifiedBy>
  <cp:revision>45</cp:revision>
  <dcterms:created xsi:type="dcterms:W3CDTF">2021-06-10T13:21:30Z</dcterms:created>
  <dcterms:modified xsi:type="dcterms:W3CDTF">2021-06-16T14:38:00Z</dcterms:modified>
</cp:coreProperties>
</file>