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3348" autoAdjust="0"/>
  </p:normalViewPr>
  <p:slideViewPr>
    <p:cSldViewPr>
      <p:cViewPr>
        <p:scale>
          <a:sx n="45" d="100"/>
          <a:sy n="45" d="100"/>
        </p:scale>
        <p:origin x="726" y="-3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r>
              <a:rPr lang="ru-RU" sz="1000" b="1" dirty="0" smtClean="0"/>
              <a:t>КОМПОНЕНТНОЕ РАЗЛОЖЕНИЕ ФЕНОТИПИЧЕСКОЙ ДИСПЕРСИИ</a:t>
            </a:r>
            <a:endParaRPr lang="ru-RU" sz="1000" b="1" dirty="0"/>
          </a:p>
        </c:rich>
      </c:tx>
      <c:layout/>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1347602201691234"/>
          <c:y val="0.41599844452815909"/>
          <c:w val="0.79523107008588467"/>
          <c:h val="0.22263905935618047"/>
        </c:manualLayout>
      </c:layout>
      <c:barChart>
        <c:barDir val="col"/>
        <c:grouping val="clustered"/>
        <c:varyColors val="0"/>
        <c:ser>
          <c:idx val="0"/>
          <c:order val="0"/>
          <c:tx>
            <c:strRef>
              <c:f>Лист1!$B$1</c:f>
              <c:strCache>
                <c:ptCount val="1"/>
                <c:pt idx="0">
                  <c:v>ФРЩЖ</c:v>
                </c:pt>
              </c:strCache>
            </c:strRef>
          </c:tx>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Лист1!$A$2:$A$3</c:f>
              <c:strCache>
                <c:ptCount val="2"/>
                <c:pt idx="0">
                  <c:v>Ga</c:v>
                </c:pt>
                <c:pt idx="1">
                  <c:v>Gd</c:v>
                </c:pt>
              </c:strCache>
            </c:strRef>
          </c:cat>
          <c:val>
            <c:numRef>
              <c:f>Лист1!$B$2:$B$3</c:f>
              <c:numCache>
                <c:formatCode>General</c:formatCode>
                <c:ptCount val="2"/>
                <c:pt idx="0">
                  <c:v>88.8</c:v>
                </c:pt>
                <c:pt idx="1">
                  <c:v>0</c:v>
                </c:pt>
              </c:numCache>
            </c:numRef>
          </c:val>
          <c:extLst>
            <c:ext xmlns:c16="http://schemas.microsoft.com/office/drawing/2014/chart" uri="{C3380CC4-5D6E-409C-BE32-E72D297353CC}">
              <c16:uniqueId val="{00000000-4C23-4AC4-925B-64E2B7BB30A1}"/>
            </c:ext>
          </c:extLst>
        </c:ser>
        <c:ser>
          <c:idx val="1"/>
          <c:order val="1"/>
          <c:tx>
            <c:strRef>
              <c:f>Лист1!$C$1</c:f>
              <c:strCache>
                <c:ptCount val="1"/>
                <c:pt idx="0">
                  <c:v>ПРЩЖ</c:v>
                </c:pt>
              </c:strCache>
            </c:strRef>
          </c:tx>
          <c:sp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Лист1!$A$2:$A$3</c:f>
              <c:strCache>
                <c:ptCount val="2"/>
                <c:pt idx="0">
                  <c:v>Ga</c:v>
                </c:pt>
                <c:pt idx="1">
                  <c:v>Gd</c:v>
                </c:pt>
              </c:strCache>
            </c:strRef>
          </c:cat>
          <c:val>
            <c:numRef>
              <c:f>Лист1!$C$2:$C$3</c:f>
              <c:numCache>
                <c:formatCode>General</c:formatCode>
                <c:ptCount val="2"/>
                <c:pt idx="0">
                  <c:v>77.2</c:v>
                </c:pt>
                <c:pt idx="1">
                  <c:v>50.8</c:v>
                </c:pt>
              </c:numCache>
            </c:numRef>
          </c:val>
          <c:extLst>
            <c:ext xmlns:c16="http://schemas.microsoft.com/office/drawing/2014/chart" uri="{C3380CC4-5D6E-409C-BE32-E72D297353CC}">
              <c16:uniqueId val="{00000001-4C23-4AC4-925B-64E2B7BB30A1}"/>
            </c:ext>
          </c:extLst>
        </c:ser>
        <c:dLbls>
          <c:showLegendKey val="0"/>
          <c:showVal val="0"/>
          <c:showCatName val="0"/>
          <c:showSerName val="0"/>
          <c:showPercent val="0"/>
          <c:showBubbleSize val="0"/>
        </c:dLbls>
        <c:gapWidth val="219"/>
        <c:axId val="450409560"/>
        <c:axId val="450409232"/>
      </c:barChart>
      <c:catAx>
        <c:axId val="450409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50409232"/>
        <c:crosses val="autoZero"/>
        <c:auto val="1"/>
        <c:lblAlgn val="ctr"/>
        <c:lblOffset val="100"/>
        <c:noMultiLvlLbl val="0"/>
      </c:catAx>
      <c:valAx>
        <c:axId val="450409232"/>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504095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ru-RU" sz="1100" b="1" dirty="0" smtClean="0"/>
              <a:t>ОТБОР КЛИНИЧЕСКИХ ВАРИАНТОВ РЩЖ</a:t>
            </a:r>
            <a:endParaRPr lang="ru-RU" sz="1100" b="1" dirty="0"/>
          </a:p>
        </c:rich>
      </c:tx>
      <c:layout>
        <c:manualLayout>
          <c:xMode val="edge"/>
          <c:yMode val="edge"/>
          <c:x val="0.12165825081426104"/>
          <c:y val="1.3492781847768545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ru-RU"/>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2459438452961406E-2"/>
          <c:y val="0.19455390661345509"/>
          <c:w val="0.90517857528029155"/>
          <c:h val="0.61567254894959322"/>
        </c:manualLayout>
      </c:layout>
      <c:bar3DChart>
        <c:barDir val="col"/>
        <c:grouping val="clustered"/>
        <c:varyColors val="0"/>
        <c:ser>
          <c:idx val="0"/>
          <c:order val="0"/>
          <c:tx>
            <c:strRef>
              <c:f>Лист1!$B$1</c:f>
              <c:strCache>
                <c:ptCount val="1"/>
                <c:pt idx="0">
                  <c:v>ФРЩЖ</c:v>
                </c:pt>
              </c:strCache>
            </c:strRef>
          </c:tx>
          <c:sp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sp3d/>
          </c:spPr>
          <c:invertIfNegative val="0"/>
          <c:dLbls>
            <c:dLbl>
              <c:idx val="0"/>
              <c:layout>
                <c:manualLayout>
                  <c:x val="-6.8327502045481888E-17"/>
                  <c:y val="-4.122592541780758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758-49F5-9658-00474D2DE73D}"/>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c:f>
              <c:strCache>
                <c:ptCount val="1"/>
                <c:pt idx="0">
                  <c:v>коэффициент отбора</c:v>
                </c:pt>
              </c:strCache>
            </c:strRef>
          </c:cat>
          <c:val>
            <c:numRef>
              <c:f>Лист1!$B$2</c:f>
              <c:numCache>
                <c:formatCode>General</c:formatCode>
                <c:ptCount val="1"/>
                <c:pt idx="0">
                  <c:v>4.1000000000000002E-2</c:v>
                </c:pt>
              </c:numCache>
            </c:numRef>
          </c:val>
          <c:extLst>
            <c:ext xmlns:c16="http://schemas.microsoft.com/office/drawing/2014/chart" uri="{C3380CC4-5D6E-409C-BE32-E72D297353CC}">
              <c16:uniqueId val="{00000001-4758-49F5-9658-00474D2DE73D}"/>
            </c:ext>
          </c:extLst>
        </c:ser>
        <c:ser>
          <c:idx val="1"/>
          <c:order val="1"/>
          <c:tx>
            <c:strRef>
              <c:f>Лист1!$C$1</c:f>
              <c:strCache>
                <c:ptCount val="1"/>
                <c:pt idx="0">
                  <c:v>ПРЩЖ</c:v>
                </c:pt>
              </c:strCache>
            </c:strRef>
          </c:tx>
          <c:sp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c:f>
              <c:strCache>
                <c:ptCount val="1"/>
                <c:pt idx="0">
                  <c:v>коэффициент отбора</c:v>
                </c:pt>
              </c:strCache>
            </c:strRef>
          </c:cat>
          <c:val>
            <c:numRef>
              <c:f>Лист1!$C$2</c:f>
              <c:numCache>
                <c:formatCode>General</c:formatCode>
                <c:ptCount val="1"/>
                <c:pt idx="0">
                  <c:v>0.122</c:v>
                </c:pt>
              </c:numCache>
            </c:numRef>
          </c:val>
          <c:extLst>
            <c:ext xmlns:c16="http://schemas.microsoft.com/office/drawing/2014/chart" uri="{C3380CC4-5D6E-409C-BE32-E72D297353CC}">
              <c16:uniqueId val="{00000002-4758-49F5-9658-00474D2DE73D}"/>
            </c:ext>
          </c:extLst>
        </c:ser>
        <c:dLbls>
          <c:showLegendKey val="0"/>
          <c:showVal val="0"/>
          <c:showCatName val="0"/>
          <c:showSerName val="0"/>
          <c:showPercent val="0"/>
          <c:showBubbleSize val="0"/>
        </c:dLbls>
        <c:gapWidth val="219"/>
        <c:shape val="box"/>
        <c:axId val="438909264"/>
        <c:axId val="438906640"/>
        <c:axId val="0"/>
      </c:bar3DChart>
      <c:catAx>
        <c:axId val="43890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ru-RU"/>
          </a:p>
        </c:txPr>
        <c:crossAx val="438906640"/>
        <c:crosses val="autoZero"/>
        <c:auto val="1"/>
        <c:lblAlgn val="ctr"/>
        <c:lblOffset val="100"/>
        <c:noMultiLvlLbl val="0"/>
      </c:catAx>
      <c:valAx>
        <c:axId val="43890664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ru-RU"/>
          </a:p>
        </c:txPr>
        <c:crossAx val="43890926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0.05963</cdr:x>
      <cdr:y>0.07314</cdr:y>
    </cdr:from>
    <cdr:to>
      <cdr:x>0.13914</cdr:x>
      <cdr:y>0.19509</cdr:y>
    </cdr:to>
    <cdr:sp macro="" textlink="">
      <cdr:nvSpPr>
        <cdr:cNvPr id="2" name="TextBox 1"/>
        <cdr:cNvSpPr txBox="1"/>
      </cdr:nvSpPr>
      <cdr:spPr>
        <a:xfrm xmlns:a="http://schemas.openxmlformats.org/drawingml/2006/main">
          <a:off x="216024" y="215925"/>
          <a:ext cx="288032" cy="36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100" dirty="0" smtClean="0"/>
            <a:t>%</a:t>
          </a:r>
          <a:endParaRPr lang="ru-RU"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DB78D3-F678-4F2A-8AAE-E029EA13B2E1}" type="datetimeFigureOut">
              <a:rPr lang="ru-RU" smtClean="0"/>
              <a:t>16.06.2021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60A4A1-2115-4C3E-B456-5CC616063929}" type="slidenum">
              <a:rPr lang="ru-RU" smtClean="0"/>
              <a:t>‹#›</a:t>
            </a:fld>
            <a:endParaRPr lang="ru-RU"/>
          </a:p>
        </p:txBody>
      </p:sp>
    </p:spTree>
    <p:extLst>
      <p:ext uri="{BB962C8B-B14F-4D97-AF65-F5344CB8AC3E}">
        <p14:creationId xmlns:p14="http://schemas.microsoft.com/office/powerpoint/2010/main" val="3941466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E60A4A1-2115-4C3E-B456-5CC616063929}" type="slidenum">
              <a:rPr lang="ru-RU" smtClean="0"/>
              <a:t>1</a:t>
            </a:fld>
            <a:endParaRPr lang="ru-RU"/>
          </a:p>
        </p:txBody>
      </p:sp>
    </p:spTree>
    <p:extLst>
      <p:ext uri="{BB962C8B-B14F-4D97-AF65-F5344CB8AC3E}">
        <p14:creationId xmlns:p14="http://schemas.microsoft.com/office/powerpoint/2010/main" val="4230053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t>16.06.2021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t>16.06.2021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t>16.06.2021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t>16.06.2021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t>16.06.2021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t>16.06.2021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t>16.06.2021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t>16.06.2021</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10"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63352" y="260648"/>
            <a:ext cx="11737304" cy="928381"/>
          </a:xfrm>
        </p:spPr>
        <p:txBody>
          <a:bodyPr>
            <a:noAutofit/>
          </a:bodyPr>
          <a:lstStyle/>
          <a:p>
            <a:r>
              <a:rPr lang="ru-RU" sz="1600" b="1" dirty="0"/>
              <a:t>ОСОБЕННОСТИ ГЕНЕТИЧЕСКОЙ ДЕТЕРМИНАЦИИ ФОЛЛИКУЛЯРНОГО РАКА ЩИТОВИДНОЙ ЖЕЛЕЗЫ</a:t>
            </a:r>
            <a:r>
              <a:rPr lang="ru-RU" sz="1800" b="1" dirty="0"/>
              <a:t/>
            </a:r>
            <a:br>
              <a:rPr lang="ru-RU" sz="1800" b="1" dirty="0"/>
            </a:br>
            <a:r>
              <a:rPr lang="ru-RU" sz="1400" b="1" i="1" dirty="0" err="1"/>
              <a:t>Штандель</a:t>
            </a:r>
            <a:r>
              <a:rPr lang="ru-RU" sz="1400" b="1" i="1" dirty="0"/>
              <a:t> С.А., </a:t>
            </a:r>
            <a:r>
              <a:rPr lang="ru-RU" sz="1400" b="1" i="1" dirty="0" err="1"/>
              <a:t>Хазиев</a:t>
            </a:r>
            <a:r>
              <a:rPr lang="ru-RU" sz="1400" b="1" i="1" dirty="0"/>
              <a:t> В.В., Сазонов М.Е.</a:t>
            </a:r>
            <a:r>
              <a:rPr lang="ru-RU" sz="1400" b="1" dirty="0"/>
              <a:t/>
            </a:r>
            <a:br>
              <a:rPr lang="ru-RU" sz="1400" b="1" dirty="0"/>
            </a:br>
            <a:r>
              <a:rPr lang="ru-RU" sz="1200" b="1" dirty="0"/>
              <a:t>Государственное Учреждение "Институт проблем эндокринной патологии им. </a:t>
            </a:r>
            <a:r>
              <a:rPr lang="ru-RU" sz="1200" b="1" dirty="0" err="1"/>
              <a:t>В.Я.Данилевского</a:t>
            </a:r>
            <a:r>
              <a:rPr lang="ru-RU" sz="1200" b="1" dirty="0"/>
              <a:t> НАМН Украины</a:t>
            </a:r>
            <a:r>
              <a:rPr lang="ru-RU" sz="1200" b="1" dirty="0" smtClean="0"/>
              <a:t>",</a:t>
            </a:r>
            <a:br>
              <a:rPr lang="ru-RU" sz="1200" b="1" dirty="0" smtClean="0"/>
            </a:br>
            <a:r>
              <a:rPr lang="ru-RU" sz="1200" b="1" dirty="0" smtClean="0"/>
              <a:t>Источник </a:t>
            </a:r>
            <a:r>
              <a:rPr lang="ru-RU" sz="1200" b="1" dirty="0"/>
              <a:t>финансирования: </a:t>
            </a:r>
            <a:r>
              <a:rPr lang="ru-RU" sz="1200" b="1" dirty="0" err="1"/>
              <a:t>госзадание</a:t>
            </a:r>
            <a:r>
              <a:rPr lang="ru-RU" sz="1200" b="1" dirty="0"/>
              <a:t/>
            </a:r>
            <a:br>
              <a:rPr lang="ru-RU" sz="1200" b="1" dirty="0"/>
            </a:br>
            <a:endParaRPr lang="ru-RU" sz="1200" b="1" dirty="0"/>
          </a:p>
        </p:txBody>
      </p:sp>
      <p:sp>
        <p:nvSpPr>
          <p:cNvPr id="5" name="Объект 4"/>
          <p:cNvSpPr>
            <a:spLocks noGrp="1"/>
          </p:cNvSpPr>
          <p:nvPr>
            <p:ph sz="half" idx="1"/>
          </p:nvPr>
        </p:nvSpPr>
        <p:spPr>
          <a:xfrm>
            <a:off x="0" y="1052737"/>
            <a:ext cx="4583832" cy="5731847"/>
          </a:xfrm>
        </p:spPr>
        <p:txBody>
          <a:bodyPr>
            <a:noAutofit/>
          </a:bodyPr>
          <a:lstStyle/>
          <a:p>
            <a:pPr marL="0" indent="0" algn="just">
              <a:spcBef>
                <a:spcPts val="0"/>
              </a:spcBef>
              <a:buNone/>
            </a:pPr>
            <a:r>
              <a:rPr lang="ru-RU" sz="1000" b="1" dirty="0" smtClean="0"/>
              <a:t>Введение. </a:t>
            </a:r>
            <a:r>
              <a:rPr lang="ru-RU" sz="1000" dirty="0" smtClean="0"/>
              <a:t>Фолликулярная </a:t>
            </a:r>
            <a:r>
              <a:rPr lang="ru-RU" sz="1000" dirty="0" err="1"/>
              <a:t>аденокарцинома</a:t>
            </a:r>
            <a:r>
              <a:rPr lang="ru-RU" sz="1000" dirty="0"/>
              <a:t> наблюдается у 10-20% больных раком щитовидной </a:t>
            </a:r>
            <a:r>
              <a:rPr lang="ru-RU" sz="1000" dirty="0" smtClean="0"/>
              <a:t>железы. Опухоль </a:t>
            </a:r>
            <a:r>
              <a:rPr lang="ru-RU" sz="1000" dirty="0"/>
              <a:t>представляет собой отграниченный плотный узел розово красного цвета, часто содержащий </a:t>
            </a:r>
            <a:r>
              <a:rPr lang="ru-RU" sz="1000" dirty="0" err="1"/>
              <a:t>кальцинаты</a:t>
            </a:r>
            <a:r>
              <a:rPr lang="ru-RU" sz="1000" dirty="0"/>
              <a:t>. </a:t>
            </a:r>
            <a:r>
              <a:rPr lang="ru-RU" sz="1000" dirty="0" smtClean="0"/>
              <a:t>С развитием </a:t>
            </a:r>
            <a:r>
              <a:rPr lang="ru-RU" sz="1000" dirty="0"/>
              <a:t>ФРЩЖ связывают два генетических дефекта - мутации генов </a:t>
            </a:r>
            <a:r>
              <a:rPr lang="ru-RU" sz="1000" i="1" dirty="0"/>
              <a:t>RAS</a:t>
            </a:r>
            <a:r>
              <a:rPr lang="ru-RU" sz="1000" dirty="0"/>
              <a:t> (H-, N- и K-RAS) и перестановки </a:t>
            </a:r>
            <a:r>
              <a:rPr lang="ru-RU" sz="1000" i="1" dirty="0" smtClean="0"/>
              <a:t>PAX8-PPARγ1</a:t>
            </a:r>
            <a:r>
              <a:rPr lang="ru-RU" sz="1000" dirty="0" smtClean="0"/>
              <a:t>. До </a:t>
            </a:r>
            <a:r>
              <a:rPr lang="ru-RU" sz="1000" dirty="0"/>
              <a:t>настоящего времени остаются открытыми вопросы особенности формирования наследственной предрасположенности к ФРЩЖ и динамики его распространенности. </a:t>
            </a:r>
            <a:endParaRPr lang="ru-RU" sz="1000" dirty="0" smtClean="0"/>
          </a:p>
          <a:p>
            <a:pPr marL="0" indent="0" algn="just">
              <a:buNone/>
            </a:pPr>
            <a:r>
              <a:rPr lang="ru-RU" sz="1000" b="1" dirty="0" smtClean="0"/>
              <a:t>Цель исследования: </a:t>
            </a:r>
            <a:r>
              <a:rPr lang="ru-RU" sz="1000" dirty="0" smtClean="0"/>
              <a:t> проведение комплексного анализа </a:t>
            </a:r>
            <a:r>
              <a:rPr lang="ru-RU" sz="1000" dirty="0"/>
              <a:t>наследственной предрасположенности к развитию ФРЩЖ с использованием генеалогического, молекулярно-генетического методов и показателей отбора</a:t>
            </a:r>
            <a:r>
              <a:rPr lang="ru-RU" sz="1000" dirty="0" smtClean="0"/>
              <a:t>.</a:t>
            </a:r>
          </a:p>
          <a:p>
            <a:pPr marL="0" indent="0" algn="just">
              <a:buNone/>
            </a:pPr>
            <a:r>
              <a:rPr lang="ru-RU" sz="1100" b="1" dirty="0"/>
              <a:t>Материалы и </a:t>
            </a:r>
            <a:r>
              <a:rPr lang="ru-RU" sz="1100" b="1" dirty="0" smtClean="0"/>
              <a:t>методы. </a:t>
            </a:r>
          </a:p>
          <a:p>
            <a:pPr marL="180975" indent="-180975" algn="just"/>
            <a:r>
              <a:rPr lang="ru-RU" sz="900" dirty="0" smtClean="0"/>
              <a:t>Изучались</a:t>
            </a:r>
            <a:r>
              <a:rPr lang="ru-RU" sz="900" dirty="0"/>
              <a:t>: генеалогический анамнез - 68 больных ФРЩЖ, 145 пациентов с папиллярным раком щитовидной железы (ПРЩЖ</a:t>
            </a:r>
            <a:r>
              <a:rPr lang="ru-RU" sz="900" dirty="0" smtClean="0"/>
              <a:t>); акушерский </a:t>
            </a:r>
            <a:r>
              <a:rPr lang="ru-RU" sz="900" dirty="0"/>
              <a:t>анамнез - 52 женщин с ФРЩЖ, 244 пациенток с ПРЩЖ и 2106 здоровых женщин в </a:t>
            </a:r>
            <a:r>
              <a:rPr lang="ru-RU" sz="900" dirty="0" err="1"/>
              <a:t>пострепродуктивном</a:t>
            </a:r>
            <a:r>
              <a:rPr lang="ru-RU" sz="900" dirty="0"/>
              <a:t> возрасте</a:t>
            </a:r>
            <a:r>
              <a:rPr lang="ru-RU" sz="900" dirty="0" smtClean="0"/>
              <a:t>; наличие </a:t>
            </a:r>
            <a:r>
              <a:rPr lang="ru-RU" sz="900" dirty="0"/>
              <a:t>мутаций Р12А и H449H во 2 и 6 </a:t>
            </a:r>
            <a:r>
              <a:rPr lang="ru-RU" sz="900" dirty="0" err="1"/>
              <a:t>экзонах</a:t>
            </a:r>
            <a:r>
              <a:rPr lang="ru-RU" sz="900" dirty="0"/>
              <a:t> гена </a:t>
            </a:r>
            <a:r>
              <a:rPr lang="ru-RU" sz="900" i="1" dirty="0" err="1"/>
              <a:t>PPARγ</a:t>
            </a:r>
            <a:r>
              <a:rPr lang="ru-RU" sz="900" dirty="0"/>
              <a:t> - в 128 образцах ткани щитовидной железы (29 – фолликулярная аденома (ФА), 48 - ФРЩЖ, 51 – ПРЩЖ).</a:t>
            </a:r>
          </a:p>
          <a:p>
            <a:pPr marL="180975" indent="-180975" algn="just"/>
            <a:r>
              <a:rPr lang="ru-RU" altLang="ru-RU" sz="900" u="sng" dirty="0"/>
              <a:t>Генетический анализ</a:t>
            </a:r>
            <a:r>
              <a:rPr lang="ru-RU" altLang="ru-RU" sz="900" dirty="0"/>
              <a:t> проводился при помощи последовательного тестирования моногенной менделевской и полигенной (</a:t>
            </a:r>
            <a:r>
              <a:rPr lang="en-US" altLang="ru-RU" sz="900" dirty="0"/>
              <a:t>D</a:t>
            </a:r>
            <a:r>
              <a:rPr lang="ru-RU" altLang="ru-RU" sz="900" dirty="0"/>
              <a:t>.</a:t>
            </a:r>
            <a:r>
              <a:rPr lang="en-US" altLang="ru-RU" sz="900" dirty="0"/>
              <a:t>Falconer</a:t>
            </a:r>
            <a:r>
              <a:rPr lang="ru-RU" altLang="ru-RU" sz="900" dirty="0"/>
              <a:t>’</a:t>
            </a:r>
            <a:r>
              <a:rPr lang="en-US" altLang="ru-RU" sz="900" dirty="0"/>
              <a:t>a</a:t>
            </a:r>
            <a:r>
              <a:rPr lang="ru-RU" altLang="ru-RU" sz="900" dirty="0"/>
              <a:t>) моделей наследования. Полная схема разложения общей фенотипической дисперсии предполагала получение оценок </a:t>
            </a:r>
            <a:r>
              <a:rPr lang="en-US" altLang="ru-RU" sz="900" dirty="0"/>
              <a:t>Ga</a:t>
            </a:r>
            <a:r>
              <a:rPr lang="ru-RU" altLang="ru-RU" sz="900" dirty="0"/>
              <a:t>, </a:t>
            </a:r>
            <a:r>
              <a:rPr lang="en-US" altLang="ru-RU" sz="900" dirty="0" err="1"/>
              <a:t>Gaa</a:t>
            </a:r>
            <a:r>
              <a:rPr lang="ru-RU" altLang="ru-RU" sz="900" dirty="0"/>
              <a:t>, </a:t>
            </a:r>
            <a:r>
              <a:rPr lang="en-US" altLang="ru-RU" sz="900" dirty="0" err="1"/>
              <a:t>Gd</a:t>
            </a:r>
            <a:r>
              <a:rPr lang="ru-RU" altLang="ru-RU" sz="900" dirty="0"/>
              <a:t>, обусловленных соответственно аддитивным, эпистатическим действием и эффектами доминирования аутосомных генов. </a:t>
            </a:r>
          </a:p>
          <a:p>
            <a:pPr marL="180975" indent="-180975" algn="just"/>
            <a:r>
              <a:rPr lang="ru-RU" sz="900" u="sng" dirty="0" smtClean="0"/>
              <a:t>Коэффициенты отбора</a:t>
            </a:r>
            <a:r>
              <a:rPr lang="ru-RU" sz="900" dirty="0" smtClean="0"/>
              <a:t> рассчитывались на основе показателей </a:t>
            </a:r>
            <a:r>
              <a:rPr lang="ru-RU" sz="900" dirty="0"/>
              <a:t>дифференциальной плодовитости, дифференциальной смертности, </a:t>
            </a:r>
            <a:r>
              <a:rPr lang="ru-RU" sz="900" dirty="0" smtClean="0"/>
              <a:t>и относительной адаптивности;</a:t>
            </a:r>
          </a:p>
          <a:p>
            <a:pPr marL="180975" indent="-180975" algn="just"/>
            <a:r>
              <a:rPr lang="ru-RU" sz="900" u="sng" dirty="0" smtClean="0"/>
              <a:t>определение </a:t>
            </a:r>
            <a:r>
              <a:rPr lang="ru-RU" sz="900" u="sng" dirty="0"/>
              <a:t>единичных </a:t>
            </a:r>
            <a:r>
              <a:rPr lang="ru-RU" sz="900" u="sng" dirty="0" smtClean="0"/>
              <a:t>полиморфизмов:</a:t>
            </a:r>
            <a:r>
              <a:rPr lang="ru-RU" sz="900" dirty="0" smtClean="0"/>
              <a:t> ПЦР – рестрикция  - электрофорез</a:t>
            </a:r>
          </a:p>
          <a:p>
            <a:pPr marL="180975" indent="-180975" algn="just"/>
            <a:r>
              <a:rPr lang="ru-RU" altLang="ru-RU" sz="900" dirty="0" smtClean="0"/>
              <a:t>100 </a:t>
            </a:r>
            <a:r>
              <a:rPr lang="en-US" altLang="ru-RU" sz="900" dirty="0"/>
              <a:t>ng</a:t>
            </a:r>
            <a:r>
              <a:rPr lang="ru-RU" altLang="ru-RU" sz="900" dirty="0"/>
              <a:t> геномной ДНК, выделяли из </a:t>
            </a:r>
            <a:r>
              <a:rPr lang="ru-RU" altLang="ru-RU" sz="900" dirty="0" smtClean="0"/>
              <a:t>замороженной </a:t>
            </a:r>
            <a:r>
              <a:rPr lang="ru-RU" altLang="ru-RU" sz="900" dirty="0"/>
              <a:t>ткани ЩЖ и парафиновых блоков. </a:t>
            </a:r>
            <a:r>
              <a:rPr lang="ru-RU" altLang="ru-RU" sz="900" dirty="0" smtClean="0"/>
              <a:t> </a:t>
            </a:r>
            <a:endParaRPr lang="ru-RU" altLang="ru-RU" sz="900" dirty="0"/>
          </a:p>
          <a:p>
            <a:pPr marL="180975" indent="-180975">
              <a:lnSpc>
                <a:spcPct val="80000"/>
              </a:lnSpc>
              <a:tabLst>
                <a:tab pos="180975" algn="l"/>
              </a:tabLst>
            </a:pPr>
            <a:r>
              <a:rPr lang="ru-RU" altLang="ru-RU" sz="900" dirty="0" err="1"/>
              <a:t>Праймеры</a:t>
            </a:r>
            <a:r>
              <a:rPr lang="ru-RU" altLang="ru-RU" sz="900" dirty="0"/>
              <a:t> :</a:t>
            </a:r>
          </a:p>
          <a:p>
            <a:pPr marL="180975" indent="-180975" algn="just">
              <a:lnSpc>
                <a:spcPct val="80000"/>
              </a:lnSpc>
              <a:tabLst>
                <a:tab pos="180975" algn="l"/>
              </a:tabLst>
            </a:pPr>
            <a:r>
              <a:rPr lang="ru-RU" altLang="ru-RU" sz="900" dirty="0"/>
              <a:t> для </a:t>
            </a:r>
            <a:r>
              <a:rPr lang="ru-RU" altLang="ru-RU" sz="900" dirty="0" err="1"/>
              <a:t>экзона</a:t>
            </a:r>
            <a:r>
              <a:rPr lang="ru-RU" altLang="ru-RU" sz="900" dirty="0"/>
              <a:t> 2  прямой </a:t>
            </a:r>
            <a:r>
              <a:rPr lang="en-US" altLang="ru-RU" sz="900" dirty="0"/>
              <a:t>GACAAAATATCAGTGTGAATTACAGC</a:t>
            </a:r>
            <a:r>
              <a:rPr lang="ru-RU" altLang="ru-RU" sz="900" dirty="0"/>
              <a:t> 		 обратный </a:t>
            </a:r>
            <a:r>
              <a:rPr lang="en-US" altLang="ru-RU" sz="900" dirty="0"/>
              <a:t>CCCAATAGCCGTATCTGGAAGG</a:t>
            </a:r>
            <a:r>
              <a:rPr lang="ru-RU" altLang="ru-RU" sz="900" dirty="0"/>
              <a:t> </a:t>
            </a:r>
          </a:p>
          <a:p>
            <a:pPr marL="180975" indent="-180975" algn="just">
              <a:lnSpc>
                <a:spcPct val="80000"/>
              </a:lnSpc>
              <a:tabLst>
                <a:tab pos="180975" algn="l"/>
              </a:tabLst>
            </a:pPr>
            <a:r>
              <a:rPr lang="ru-RU" altLang="ru-RU" sz="900" dirty="0"/>
              <a:t> для </a:t>
            </a:r>
            <a:r>
              <a:rPr lang="ru-RU" altLang="ru-RU" sz="900" dirty="0" err="1"/>
              <a:t>экзона</a:t>
            </a:r>
            <a:r>
              <a:rPr lang="ru-RU" altLang="ru-RU" sz="900" dirty="0"/>
              <a:t> 6 прямой </a:t>
            </a:r>
            <a:r>
              <a:rPr lang="en-US" altLang="ru-RU" sz="900" dirty="0"/>
              <a:t>CCGCCCAGGTTTGCTGAATGTG</a:t>
            </a:r>
            <a:r>
              <a:rPr lang="ru-RU" altLang="ru-RU" sz="900" dirty="0"/>
              <a:t> 		      </a:t>
            </a:r>
            <a:r>
              <a:rPr lang="ru-RU" altLang="ru-RU" sz="900" dirty="0" smtClean="0"/>
              <a:t>      </a:t>
            </a:r>
            <a:r>
              <a:rPr lang="ru-RU" altLang="ru-RU" sz="900" dirty="0"/>
              <a:t>обратный </a:t>
            </a:r>
            <a:r>
              <a:rPr lang="en-US" altLang="ru-RU" sz="900" dirty="0"/>
              <a:t>CAGTGGCTGAGGACTCTCTG</a:t>
            </a:r>
            <a:r>
              <a:rPr lang="ru-RU" altLang="ru-RU" sz="900" dirty="0"/>
              <a:t> </a:t>
            </a:r>
          </a:p>
          <a:p>
            <a:pPr marL="180975" indent="-180975" algn="just">
              <a:lnSpc>
                <a:spcPct val="80000"/>
              </a:lnSpc>
              <a:tabLst>
                <a:tab pos="180975" algn="l"/>
              </a:tabLst>
            </a:pPr>
            <a:r>
              <a:rPr lang="ru-RU" altLang="ru-RU" sz="900" dirty="0"/>
              <a:t>Условия </a:t>
            </a:r>
            <a:r>
              <a:rPr lang="ru-RU" altLang="ru-RU" sz="900" dirty="0" smtClean="0"/>
              <a:t>амплификации</a:t>
            </a:r>
            <a:r>
              <a:rPr lang="ru-RU" altLang="ru-RU" sz="900" dirty="0"/>
              <a:t> </a:t>
            </a:r>
            <a:r>
              <a:rPr lang="ru-RU" altLang="ru-RU" sz="900" dirty="0" smtClean="0"/>
              <a:t> </a:t>
            </a:r>
            <a:r>
              <a:rPr lang="ru-RU" altLang="ru-RU" sz="900" dirty="0"/>
              <a:t>для </a:t>
            </a:r>
            <a:r>
              <a:rPr lang="ru-RU" altLang="ru-RU" sz="900" dirty="0" err="1"/>
              <a:t>экзона</a:t>
            </a:r>
            <a:r>
              <a:rPr lang="ru-RU" altLang="ru-RU" sz="900" dirty="0"/>
              <a:t> 2: </a:t>
            </a:r>
            <a:r>
              <a:rPr lang="ru-RU" altLang="ru-RU" sz="900" dirty="0" smtClean="0"/>
              <a:t>первоначальная </a:t>
            </a:r>
            <a:r>
              <a:rPr lang="ru-RU" altLang="ru-RU" sz="900" dirty="0"/>
              <a:t>денатурация 4 минуты при 94ºС, последующие шаги - 94ºС 30 сек, 66ºС 1 мин (35 циклов) и 1 цикл 72ºС 6 минут. </a:t>
            </a:r>
            <a:r>
              <a:rPr lang="ru-RU" altLang="ru-RU" sz="900" dirty="0" err="1"/>
              <a:t>Рестриктаза</a:t>
            </a:r>
            <a:r>
              <a:rPr lang="ru-RU" altLang="ru-RU" sz="900" dirty="0"/>
              <a:t>   </a:t>
            </a:r>
            <a:r>
              <a:rPr lang="ru-RU" altLang="ru-RU" sz="900" dirty="0" err="1"/>
              <a:t>BstUI</a:t>
            </a:r>
            <a:r>
              <a:rPr lang="ru-RU" altLang="ru-RU" sz="900" dirty="0"/>
              <a:t> </a:t>
            </a:r>
          </a:p>
          <a:p>
            <a:pPr marL="180975" indent="-180975" algn="just">
              <a:lnSpc>
                <a:spcPct val="80000"/>
              </a:lnSpc>
              <a:tabLst>
                <a:tab pos="180975" algn="l"/>
              </a:tabLst>
            </a:pPr>
            <a:r>
              <a:rPr lang="ru-RU" altLang="ru-RU" sz="900" dirty="0"/>
              <a:t>для </a:t>
            </a:r>
            <a:r>
              <a:rPr lang="ru-RU" altLang="ru-RU" sz="900" dirty="0" err="1"/>
              <a:t>экзона</a:t>
            </a:r>
            <a:r>
              <a:rPr lang="ru-RU" altLang="ru-RU" sz="900" dirty="0"/>
              <a:t> 6: </a:t>
            </a:r>
            <a:r>
              <a:rPr lang="ru-RU" altLang="ru-RU" sz="900" dirty="0" smtClean="0"/>
              <a:t> первоначальная </a:t>
            </a:r>
            <a:r>
              <a:rPr lang="ru-RU" altLang="ru-RU" sz="900" dirty="0"/>
              <a:t>денатурация 3 минуты при 94ºС, последующие шаги - 94ºС 30 сек, 66ºС 30 сек, 72 ºС 40 сек (35 циклов) и 1 цикл 72ºС 6 минут. </a:t>
            </a:r>
            <a:r>
              <a:rPr lang="ru-RU" altLang="ru-RU" sz="900" dirty="0" err="1"/>
              <a:t>Рестриктаза</a:t>
            </a:r>
            <a:r>
              <a:rPr lang="ru-RU" altLang="ru-RU" sz="900" dirty="0"/>
              <a:t> </a:t>
            </a:r>
            <a:r>
              <a:rPr lang="en-GB" altLang="ru-RU" sz="900" dirty="0" err="1"/>
              <a:t>PmlI</a:t>
            </a:r>
            <a:endParaRPr lang="ru-RU" sz="900" dirty="0" smtClean="0"/>
          </a:p>
          <a:p>
            <a:pPr marL="180975" indent="-180975" algn="just">
              <a:lnSpc>
                <a:spcPct val="80000"/>
              </a:lnSpc>
            </a:pPr>
            <a:r>
              <a:rPr lang="ru-RU" altLang="ru-RU" sz="900" dirty="0" smtClean="0"/>
              <a:t>Статистическая  </a:t>
            </a:r>
            <a:r>
              <a:rPr lang="ru-RU" altLang="ru-RU" sz="900" dirty="0"/>
              <a:t>оценка достоверности различий в сравниваемых  группах  проводилась при помощи критерия  </a:t>
            </a:r>
            <a:r>
              <a:rPr lang="el-GR" altLang="ru-RU" sz="900" dirty="0">
                <a:cs typeface="Times New Roman" panose="02020603050405020304" pitchFamily="18" charset="0"/>
              </a:rPr>
              <a:t>χ</a:t>
            </a:r>
            <a:r>
              <a:rPr lang="en-US" altLang="ru-RU" sz="900" dirty="0">
                <a:cs typeface="Times New Roman" panose="02020603050405020304" pitchFamily="18" charset="0"/>
              </a:rPr>
              <a:t>²</a:t>
            </a:r>
            <a:r>
              <a:rPr lang="ru-RU" altLang="ru-RU" sz="900" dirty="0">
                <a:cs typeface="Times New Roman" panose="02020603050405020304" pitchFamily="18" charset="0"/>
              </a:rPr>
              <a:t>. </a:t>
            </a:r>
            <a:endParaRPr lang="ru-RU" altLang="ru-RU" sz="900" dirty="0"/>
          </a:p>
          <a:p>
            <a:pPr algn="just"/>
            <a:endParaRPr lang="ru-RU" sz="900" dirty="0">
              <a:effectLst/>
            </a:endParaRPr>
          </a:p>
        </p:txBody>
      </p:sp>
      <p:graphicFrame>
        <p:nvGraphicFramePr>
          <p:cNvPr id="8" name="Объект 7"/>
          <p:cNvGraphicFramePr>
            <a:graphicFrameLocks noGrp="1"/>
          </p:cNvGraphicFramePr>
          <p:nvPr>
            <p:ph sz="half" idx="2"/>
            <p:extLst>
              <p:ext uri="{D42A27DB-BD31-4B8C-83A1-F6EECF244321}">
                <p14:modId xmlns:p14="http://schemas.microsoft.com/office/powerpoint/2010/main" val="735183419"/>
              </p:ext>
            </p:extLst>
          </p:nvPr>
        </p:nvGraphicFramePr>
        <p:xfrm>
          <a:off x="8832304" y="1412875"/>
          <a:ext cx="3168352" cy="1440061"/>
        </p:xfrm>
        <a:graphic>
          <a:graphicData uri="http://schemas.openxmlformats.org/drawingml/2006/chart">
            <c:chart xmlns:c="http://schemas.openxmlformats.org/drawingml/2006/chart" xmlns:r="http://schemas.openxmlformats.org/officeDocument/2006/relationships" r:id="rId4"/>
          </a:graphicData>
        </a:graphic>
      </p:graphicFrame>
      <p:pic>
        <p:nvPicPr>
          <p:cNvPr id="7" name="Рисунок 6" descr="ПРОБЛЕМИ ЕНДОКРИННОЇ ПАТОЛОГІЇ"/>
          <p:cNvPicPr/>
          <p:nvPr/>
        </p:nvPicPr>
        <p:blipFill rotWithShape="1">
          <a:blip r:embed="rId5" cstate="print">
            <a:extLst>
              <a:ext uri="{28A0092B-C50C-407E-A947-70E740481C1C}">
                <a14:useLocalDpi xmlns:a14="http://schemas.microsoft.com/office/drawing/2010/main" val="0"/>
              </a:ext>
            </a:extLst>
          </a:blip>
          <a:srcRect r="79150"/>
          <a:stretch/>
        </p:blipFill>
        <p:spPr bwMode="auto">
          <a:xfrm>
            <a:off x="10496441" y="233145"/>
            <a:ext cx="1144175" cy="1003326"/>
          </a:xfrm>
          <a:prstGeom prst="rect">
            <a:avLst/>
          </a:prstGeom>
          <a:noFill/>
          <a:ln>
            <a:noFill/>
          </a:ln>
          <a:extLst>
            <a:ext uri="{53640926-AAD7-44D8-BBD7-CCE9431645EC}">
              <a14:shadowObscured xmlns:a14="http://schemas.microsoft.com/office/drawing/2010/main"/>
            </a:ext>
          </a:extLst>
        </p:spPr>
      </p:pic>
      <p:sp>
        <p:nvSpPr>
          <p:cNvPr id="2" name="Прямоугольник 1"/>
          <p:cNvSpPr/>
          <p:nvPr/>
        </p:nvSpPr>
        <p:spPr>
          <a:xfrm>
            <a:off x="5988175" y="1205978"/>
            <a:ext cx="1367778" cy="276999"/>
          </a:xfrm>
          <a:prstGeom prst="rect">
            <a:avLst/>
          </a:prstGeom>
        </p:spPr>
        <p:txBody>
          <a:bodyPr wrap="square">
            <a:spAutoFit/>
          </a:bodyPr>
          <a:lstStyle/>
          <a:p>
            <a:r>
              <a:rPr lang="ru-RU" altLang="ru-RU" sz="1200" b="1" dirty="0"/>
              <a:t>Результаты</a:t>
            </a:r>
            <a:endParaRPr lang="ru-RU" sz="1200" dirty="0"/>
          </a:p>
        </p:txBody>
      </p:sp>
      <p:graphicFrame>
        <p:nvGraphicFramePr>
          <p:cNvPr id="9" name="Object 10"/>
          <p:cNvGraphicFramePr>
            <a:graphicFrameLocks noChangeAspect="1"/>
          </p:cNvGraphicFramePr>
          <p:nvPr>
            <p:extLst>
              <p:ext uri="{D42A27DB-BD31-4B8C-83A1-F6EECF244321}">
                <p14:modId xmlns:p14="http://schemas.microsoft.com/office/powerpoint/2010/main" val="858591119"/>
              </p:ext>
            </p:extLst>
          </p:nvPr>
        </p:nvGraphicFramePr>
        <p:xfrm>
          <a:off x="8760296" y="4738282"/>
          <a:ext cx="1736145" cy="1402391"/>
        </p:xfrm>
        <a:graphic>
          <a:graphicData uri="http://schemas.openxmlformats.org/presentationml/2006/ole">
            <mc:AlternateContent xmlns:mc="http://schemas.openxmlformats.org/markup-compatibility/2006">
              <mc:Choice xmlns:v="urn:schemas-microsoft-com:vml" Requires="v">
                <p:oleObj spid="_x0000_s1076" name="Диаграмма" r:id="rId6" imgW="3810000" imgH="3209874" progId="MSGraph.Chart.8">
                  <p:embed followColorScheme="full"/>
                </p:oleObj>
              </mc:Choice>
              <mc:Fallback>
                <p:oleObj name="Диаграмма" r:id="rId6" imgW="3810000" imgH="3209874" progId="MSGraph.Chart.8">
                  <p:embed followColorScheme="full"/>
                  <p:pic>
                    <p:nvPicPr>
                      <p:cNvPr id="10243"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60296" y="4738282"/>
                        <a:ext cx="1736145" cy="1402391"/>
                      </a:xfrm>
                      <a:prstGeom prst="rect">
                        <a:avLst/>
                      </a:prstGeom>
                      <a:noFill/>
                      <a:ln>
                        <a:noFill/>
                      </a:ln>
                    </p:spPr>
                  </p:pic>
                </p:oleObj>
              </mc:Fallback>
            </mc:AlternateContent>
          </a:graphicData>
        </a:graphic>
      </p:graphicFrame>
      <p:graphicFrame>
        <p:nvGraphicFramePr>
          <p:cNvPr id="11" name="Object 11"/>
          <p:cNvGraphicFramePr>
            <a:graphicFrameLocks noChangeAspect="1"/>
          </p:cNvGraphicFramePr>
          <p:nvPr>
            <p:extLst>
              <p:ext uri="{D42A27DB-BD31-4B8C-83A1-F6EECF244321}">
                <p14:modId xmlns:p14="http://schemas.microsoft.com/office/powerpoint/2010/main" val="2186381089"/>
              </p:ext>
            </p:extLst>
          </p:nvPr>
        </p:nvGraphicFramePr>
        <p:xfrm>
          <a:off x="10532445" y="4738282"/>
          <a:ext cx="1468211" cy="1402392"/>
        </p:xfrm>
        <a:graphic>
          <a:graphicData uri="http://schemas.openxmlformats.org/presentationml/2006/ole">
            <mc:AlternateContent xmlns:mc="http://schemas.openxmlformats.org/markup-compatibility/2006">
              <mc:Choice xmlns:v="urn:schemas-microsoft-com:vml" Requires="v">
                <p:oleObj spid="_x0000_s1077" name="Диаграмма" r:id="rId8" imgW="3810000" imgH="3248076" progId="MSGraph.Chart.8">
                  <p:embed followColorScheme="full"/>
                </p:oleObj>
              </mc:Choice>
              <mc:Fallback>
                <p:oleObj name="Диаграмма" r:id="rId8" imgW="3810000" imgH="3248076" progId="MSGraph.Chart.8">
                  <p:embed followColorScheme="full"/>
                  <p:pic>
                    <p:nvPicPr>
                      <p:cNvPr id="10244"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532445" y="4738282"/>
                        <a:ext cx="1468211" cy="1402392"/>
                      </a:xfrm>
                      <a:prstGeom prst="rect">
                        <a:avLst/>
                      </a:prstGeom>
                      <a:noFill/>
                      <a:ln>
                        <a:noFill/>
                      </a:ln>
                    </p:spPr>
                  </p:pic>
                </p:oleObj>
              </mc:Fallback>
            </mc:AlternateContent>
          </a:graphicData>
        </a:graphic>
      </p:graphicFrame>
      <p:graphicFrame>
        <p:nvGraphicFramePr>
          <p:cNvPr id="12" name="Объект 27"/>
          <p:cNvGraphicFramePr>
            <a:graphicFrameLocks/>
          </p:cNvGraphicFramePr>
          <p:nvPr>
            <p:extLst>
              <p:ext uri="{D42A27DB-BD31-4B8C-83A1-F6EECF244321}">
                <p14:modId xmlns:p14="http://schemas.microsoft.com/office/powerpoint/2010/main" val="4217803940"/>
              </p:ext>
            </p:extLst>
          </p:nvPr>
        </p:nvGraphicFramePr>
        <p:xfrm>
          <a:off x="8868308" y="2852937"/>
          <a:ext cx="3132348" cy="1400122"/>
        </p:xfrm>
        <a:graphic>
          <a:graphicData uri="http://schemas.openxmlformats.org/drawingml/2006/chart">
            <c:chart xmlns:c="http://schemas.openxmlformats.org/drawingml/2006/chart" xmlns:r="http://schemas.openxmlformats.org/officeDocument/2006/relationships" r:id="rId10"/>
          </a:graphicData>
        </a:graphic>
      </p:graphicFrame>
      <p:sp>
        <p:nvSpPr>
          <p:cNvPr id="3" name="Прямоугольник 2"/>
          <p:cNvSpPr/>
          <p:nvPr/>
        </p:nvSpPr>
        <p:spPr>
          <a:xfrm>
            <a:off x="4583832" y="1482978"/>
            <a:ext cx="4248472" cy="3862276"/>
          </a:xfrm>
          <a:prstGeom prst="rect">
            <a:avLst/>
          </a:prstGeom>
        </p:spPr>
        <p:txBody>
          <a:bodyPr wrap="square">
            <a:spAutoFit/>
          </a:bodyPr>
          <a:lstStyle/>
          <a:p>
            <a:pPr indent="180975" algn="just">
              <a:lnSpc>
                <a:spcPct val="80000"/>
              </a:lnSpc>
            </a:pPr>
            <a:r>
              <a:rPr lang="ru-RU" altLang="ru-RU" sz="900" dirty="0"/>
              <a:t>Генетический анализ показал соответствие наследования ФРЩЖ и ПРЩЖ параметрам полигенной пороговой модели </a:t>
            </a:r>
            <a:r>
              <a:rPr lang="en-US" altLang="ru-RU" sz="900" dirty="0"/>
              <a:t>D</a:t>
            </a:r>
            <a:r>
              <a:rPr lang="ru-RU" altLang="ru-RU" sz="900" dirty="0"/>
              <a:t>.</a:t>
            </a:r>
            <a:r>
              <a:rPr lang="en-US" altLang="ru-RU" sz="900" dirty="0"/>
              <a:t>Falconer</a:t>
            </a:r>
            <a:r>
              <a:rPr lang="ru-RU" altLang="ru-RU" sz="900" dirty="0"/>
              <a:t>’</a:t>
            </a:r>
            <a:r>
              <a:rPr lang="en-US" altLang="ru-RU" sz="900" dirty="0"/>
              <a:t>a</a:t>
            </a:r>
            <a:r>
              <a:rPr lang="ru-RU" altLang="ru-RU" sz="900" dirty="0"/>
              <a:t>, выявил существенную роль генетических факторов в формировании клинических вариантов течения РЩЖ. </a:t>
            </a:r>
            <a:r>
              <a:rPr lang="ru-RU" altLang="ru-RU" sz="900" dirty="0" smtClean="0"/>
              <a:t>При </a:t>
            </a:r>
            <a:r>
              <a:rPr lang="ru-RU" altLang="ru-RU" sz="900" dirty="0"/>
              <a:t>разложении общей фенотипической дисперсии клинических вариантов РЩЖ адекватными были следующие решения: для ФРЩЖ - </a:t>
            </a:r>
            <a:r>
              <a:rPr lang="uk-UA" altLang="ru-RU" sz="900" dirty="0"/>
              <a:t>GA = </a:t>
            </a:r>
            <a:r>
              <a:rPr lang="uk-UA" altLang="ru-RU" sz="900" dirty="0" smtClean="0"/>
              <a:t>(88,8 </a:t>
            </a:r>
            <a:r>
              <a:rPr lang="uk-UA" altLang="ru-RU" sz="900" dirty="0"/>
              <a:t>± </a:t>
            </a:r>
            <a:r>
              <a:rPr lang="uk-UA" altLang="ru-RU" sz="900" dirty="0" smtClean="0"/>
              <a:t>14,2) </a:t>
            </a:r>
            <a:r>
              <a:rPr lang="uk-UA" altLang="ru-RU" sz="900" dirty="0"/>
              <a:t>%; для ПРЩЖ - GA = (</a:t>
            </a:r>
            <a:r>
              <a:rPr lang="uk-UA" altLang="ru-RU" sz="900" dirty="0" smtClean="0"/>
              <a:t>77,2 </a:t>
            </a:r>
            <a:r>
              <a:rPr lang="uk-UA" altLang="ru-RU" sz="900" dirty="0"/>
              <a:t>± </a:t>
            </a:r>
            <a:r>
              <a:rPr lang="uk-UA" altLang="ru-RU" sz="900" dirty="0" smtClean="0"/>
              <a:t>10,0) </a:t>
            </a:r>
            <a:r>
              <a:rPr lang="uk-UA" altLang="ru-RU" sz="900" dirty="0"/>
              <a:t>% и GD = </a:t>
            </a:r>
            <a:r>
              <a:rPr lang="uk-UA" altLang="ru-RU" sz="900" dirty="0" smtClean="0"/>
              <a:t>(50,8 </a:t>
            </a:r>
            <a:r>
              <a:rPr lang="uk-UA" altLang="ru-RU" sz="900" dirty="0"/>
              <a:t>± </a:t>
            </a:r>
            <a:r>
              <a:rPr lang="uk-UA" altLang="ru-RU" sz="900" dirty="0" smtClean="0"/>
              <a:t>27,2) </a:t>
            </a:r>
            <a:r>
              <a:rPr lang="uk-UA" altLang="ru-RU" sz="900" dirty="0"/>
              <a:t>%.</a:t>
            </a:r>
            <a:r>
              <a:rPr lang="ru-RU" altLang="ru-RU" sz="900" dirty="0"/>
              <a:t> Присутствие генетической доминантной компоненты (</a:t>
            </a:r>
            <a:r>
              <a:rPr lang="uk-UA" altLang="ru-RU" sz="900" dirty="0"/>
              <a:t>G</a:t>
            </a:r>
            <a:r>
              <a:rPr lang="en-US" altLang="ru-RU" sz="900" dirty="0"/>
              <a:t>d</a:t>
            </a:r>
            <a:r>
              <a:rPr lang="uk-UA" altLang="ru-RU" sz="900" dirty="0"/>
              <a:t>)</a:t>
            </a:r>
            <a:r>
              <a:rPr lang="ru-RU" altLang="ru-RU" sz="900" dirty="0"/>
              <a:t> указывало на существование нелинейных </a:t>
            </a:r>
            <a:r>
              <a:rPr lang="ru-RU" altLang="ru-RU" sz="900" dirty="0" err="1"/>
              <a:t>межаллельных</a:t>
            </a:r>
            <a:r>
              <a:rPr lang="ru-RU" altLang="ru-RU" sz="900" dirty="0"/>
              <a:t> эффектов в детерминации ПРЩЖ. </a:t>
            </a:r>
            <a:r>
              <a:rPr lang="ru-RU" sz="900" dirty="0"/>
              <a:t>Полученные результаты свидетельствуют о генетической самостоятельности ФРЩЖ и ПРЩЖ</a:t>
            </a:r>
            <a:r>
              <a:rPr lang="ru-RU" sz="900" dirty="0" smtClean="0"/>
              <a:t>.</a:t>
            </a:r>
          </a:p>
          <a:p>
            <a:pPr indent="180975" algn="just">
              <a:lnSpc>
                <a:spcPct val="80000"/>
              </a:lnSpc>
            </a:pPr>
            <a:r>
              <a:rPr lang="ru-RU" sz="900" dirty="0" smtClean="0"/>
              <a:t>Согласно данным акушерского анамнеза женщины, больные ПРЩЖ, рожают достоверно больше детей, чем здоровые (1,63±0,05 и 1,41±0,03, соответственно; χ²=27,799, </a:t>
            </a:r>
            <a:r>
              <a:rPr lang="ru-RU" sz="900" dirty="0" err="1" smtClean="0"/>
              <a:t>df</a:t>
            </a:r>
            <a:r>
              <a:rPr lang="ru-RU" sz="900" dirty="0" smtClean="0"/>
              <a:t>=8, p=0,000), тогда как среди пациенток с ФРЩЖ такой закономерности выявлено не было (1,46±0,09; χ²=6,501, </a:t>
            </a:r>
            <a:r>
              <a:rPr lang="ru-RU" sz="900" dirty="0" err="1" smtClean="0"/>
              <a:t>df</a:t>
            </a:r>
            <a:r>
              <a:rPr lang="ru-RU" sz="900" dirty="0" smtClean="0"/>
              <a:t>=8, p=0,165).  Показана различная положительная направленность отбора генов предрасположенности к ФРЩЖ и ПРЩЖ в популяции Харьковской области. Менее выраженный отбор в пользу генов предрасположенности к ФРЩЖ, чем к ПРЩЖ будет способствовать снижению доли фолликулярной неоплазии в структуре клинических форм РЩЖ.</a:t>
            </a:r>
          </a:p>
          <a:p>
            <a:pPr indent="180975" algn="just">
              <a:lnSpc>
                <a:spcPct val="80000"/>
              </a:lnSpc>
            </a:pPr>
            <a:r>
              <a:rPr lang="ru-RU" sz="900" dirty="0" smtClean="0">
                <a:latin typeface="Calibri" panose="020F0502020204030204" pitchFamily="34" charset="0"/>
                <a:ea typeface="Times New Roman" panose="02020603050405020304" pitchFamily="18" charset="0"/>
              </a:rPr>
              <a:t>Показан дифференцированный вклад мутаций Р12А и H449H во 2 и 6 </a:t>
            </a:r>
            <a:r>
              <a:rPr lang="ru-RU" sz="900" dirty="0" err="1" smtClean="0">
                <a:latin typeface="Calibri" panose="020F0502020204030204" pitchFamily="34" charset="0"/>
                <a:ea typeface="Times New Roman" panose="02020603050405020304" pitchFamily="18" charset="0"/>
              </a:rPr>
              <a:t>экзонах</a:t>
            </a:r>
            <a:r>
              <a:rPr lang="ru-RU" sz="900" dirty="0" smtClean="0">
                <a:latin typeface="Calibri" panose="020F0502020204030204" pitchFamily="34" charset="0"/>
                <a:ea typeface="Times New Roman" panose="02020603050405020304" pitchFamily="18" charset="0"/>
              </a:rPr>
              <a:t> гена </a:t>
            </a:r>
            <a:r>
              <a:rPr lang="ru-RU" sz="900" i="1" dirty="0" err="1" smtClean="0">
                <a:latin typeface="Calibri" panose="020F0502020204030204" pitchFamily="34" charset="0"/>
                <a:ea typeface="Times New Roman" panose="02020603050405020304" pitchFamily="18" charset="0"/>
              </a:rPr>
              <a:t>PPARγ</a:t>
            </a:r>
            <a:r>
              <a:rPr lang="ru-RU" sz="900" dirty="0" smtClean="0">
                <a:latin typeface="Calibri" panose="020F0502020204030204" pitchFamily="34" charset="0"/>
                <a:ea typeface="Times New Roman" panose="02020603050405020304" pitchFamily="18" charset="0"/>
              </a:rPr>
              <a:t> в манифестацию фолликулярной карциномы. Выявлены значимые различия в распределении генотипов </a:t>
            </a:r>
            <a:r>
              <a:rPr lang="ru-RU" sz="900" dirty="0" err="1" smtClean="0">
                <a:latin typeface="Calibri" panose="020F0502020204030204" pitchFamily="34" charset="0"/>
                <a:ea typeface="Times New Roman" panose="02020603050405020304" pitchFamily="18" charset="0"/>
              </a:rPr>
              <a:t>экзона</a:t>
            </a:r>
            <a:r>
              <a:rPr lang="ru-RU" sz="900" dirty="0" smtClean="0">
                <a:latin typeface="Calibri" panose="020F0502020204030204" pitchFamily="34" charset="0"/>
                <a:ea typeface="Times New Roman" panose="02020603050405020304" pitchFamily="18" charset="0"/>
              </a:rPr>
              <a:t> 2 гена </a:t>
            </a:r>
            <a:r>
              <a:rPr lang="ru-RU" sz="900" i="1" dirty="0" err="1" smtClean="0">
                <a:latin typeface="Calibri" panose="020F0502020204030204" pitchFamily="34" charset="0"/>
                <a:ea typeface="Times New Roman" panose="02020603050405020304" pitchFamily="18" charset="0"/>
              </a:rPr>
              <a:t>PPARγ</a:t>
            </a:r>
            <a:r>
              <a:rPr lang="ru-RU" sz="900" dirty="0" smtClean="0">
                <a:latin typeface="Calibri" panose="020F0502020204030204" pitchFamily="34" charset="0"/>
                <a:ea typeface="Times New Roman" panose="02020603050405020304" pitchFamily="18" charset="0"/>
              </a:rPr>
              <a:t> в образцах ФРЩЖ и ПРЩЖ (p=0,000) и ФА и ПРЩЖ (p=0,000). Среди больных ФРЩЖ и ФА мутация P12A/Р12А встречалась значимо чаще, чем при ПРЩЖ. Значимых различий в распределении генотипов исследуемой мутации в 6 </a:t>
            </a:r>
            <a:r>
              <a:rPr lang="ru-RU" sz="900" dirty="0" err="1" smtClean="0">
                <a:latin typeface="Calibri" panose="020F0502020204030204" pitchFamily="34" charset="0"/>
                <a:ea typeface="Times New Roman" panose="02020603050405020304" pitchFamily="18" charset="0"/>
              </a:rPr>
              <a:t>экзоне</a:t>
            </a:r>
            <a:r>
              <a:rPr lang="ru-RU" sz="900" dirty="0" smtClean="0">
                <a:latin typeface="Calibri" panose="020F0502020204030204" pitchFamily="34" charset="0"/>
                <a:ea typeface="Times New Roman" panose="02020603050405020304" pitchFamily="18" charset="0"/>
              </a:rPr>
              <a:t> гена </a:t>
            </a:r>
            <a:r>
              <a:rPr lang="ru-RU" sz="900" i="1" dirty="0" err="1" smtClean="0">
                <a:latin typeface="Calibri" panose="020F0502020204030204" pitchFamily="34" charset="0"/>
                <a:ea typeface="Times New Roman" panose="02020603050405020304" pitchFamily="18" charset="0"/>
              </a:rPr>
              <a:t>PPARγ</a:t>
            </a:r>
            <a:r>
              <a:rPr lang="ru-RU" sz="900" dirty="0" smtClean="0">
                <a:latin typeface="Calibri" panose="020F0502020204030204" pitchFamily="34" charset="0"/>
                <a:ea typeface="Times New Roman" panose="02020603050405020304" pitchFamily="18" charset="0"/>
              </a:rPr>
              <a:t> в образцах ФРЩЖ и ПРЩЖ выявлено не было (p=0,080). Частота мутантных </a:t>
            </a:r>
            <a:r>
              <a:rPr lang="ru-RU" sz="900" dirty="0" err="1" smtClean="0">
                <a:latin typeface="Calibri" panose="020F0502020204030204" pitchFamily="34" charset="0"/>
                <a:ea typeface="Times New Roman" panose="02020603050405020304" pitchFamily="18" charset="0"/>
              </a:rPr>
              <a:t>гомозигот</a:t>
            </a:r>
            <a:r>
              <a:rPr lang="ru-RU" sz="900" dirty="0" smtClean="0">
                <a:latin typeface="Calibri" panose="020F0502020204030204" pitchFamily="34" charset="0"/>
                <a:ea typeface="Times New Roman" panose="02020603050405020304" pitchFamily="18" charset="0"/>
              </a:rPr>
              <a:t> при ФРЩЖ и ПРЩЖ была практически одинаковой. Таким образом, мутация P12A/Р12А в </a:t>
            </a:r>
            <a:r>
              <a:rPr lang="ru-RU" sz="900" dirty="0" err="1" smtClean="0">
                <a:latin typeface="Calibri" panose="020F0502020204030204" pitchFamily="34" charset="0"/>
                <a:ea typeface="Times New Roman" panose="02020603050405020304" pitchFamily="18" charset="0"/>
              </a:rPr>
              <a:t>экзоне</a:t>
            </a:r>
            <a:r>
              <a:rPr lang="ru-RU" sz="900" dirty="0" smtClean="0">
                <a:latin typeface="Calibri" panose="020F0502020204030204" pitchFamily="34" charset="0"/>
                <a:ea typeface="Times New Roman" panose="02020603050405020304" pitchFamily="18" charset="0"/>
              </a:rPr>
              <a:t> 2 гена </a:t>
            </a:r>
            <a:r>
              <a:rPr lang="ru-RU" sz="900" i="1" dirty="0" err="1" smtClean="0">
                <a:latin typeface="Calibri" panose="020F0502020204030204" pitchFamily="34" charset="0"/>
                <a:ea typeface="Times New Roman" panose="02020603050405020304" pitchFamily="18" charset="0"/>
              </a:rPr>
              <a:t>PPARγ</a:t>
            </a:r>
            <a:r>
              <a:rPr lang="ru-RU" sz="900" dirty="0" smtClean="0">
                <a:latin typeface="Calibri" panose="020F0502020204030204" pitchFamily="34" charset="0"/>
                <a:ea typeface="Times New Roman" panose="02020603050405020304" pitchFamily="18" charset="0"/>
              </a:rPr>
              <a:t> является более значимой для прогнозирования риска развития фолликулярных неоплазий, чем полиморфизм Н449Н в 6 </a:t>
            </a:r>
            <a:r>
              <a:rPr lang="ru-RU" sz="900" dirty="0" err="1" smtClean="0">
                <a:latin typeface="Calibri" panose="020F0502020204030204" pitchFamily="34" charset="0"/>
                <a:ea typeface="Times New Roman" panose="02020603050405020304" pitchFamily="18" charset="0"/>
              </a:rPr>
              <a:t>экзоне</a:t>
            </a:r>
            <a:r>
              <a:rPr lang="ru-RU" sz="900" dirty="0" smtClean="0">
                <a:latin typeface="Calibri" panose="020F0502020204030204" pitchFamily="34" charset="0"/>
                <a:ea typeface="Times New Roman" panose="02020603050405020304" pitchFamily="18" charset="0"/>
              </a:rPr>
              <a:t> гена </a:t>
            </a:r>
            <a:r>
              <a:rPr lang="ru-RU" sz="900" i="1" dirty="0" err="1" smtClean="0">
                <a:latin typeface="Calibri" panose="020F0502020204030204" pitchFamily="34" charset="0"/>
                <a:ea typeface="Times New Roman" panose="02020603050405020304" pitchFamily="18" charset="0"/>
              </a:rPr>
              <a:t>PPARγ</a:t>
            </a:r>
            <a:r>
              <a:rPr lang="ru-RU" sz="900" dirty="0" smtClean="0">
                <a:latin typeface="Calibri" panose="020F0502020204030204" pitchFamily="34" charset="0"/>
                <a:ea typeface="Times New Roman" panose="02020603050405020304" pitchFamily="18" charset="0"/>
              </a:rPr>
              <a:t>. Достоверные отличия наблюдались в распределении больных с ФА и ПРЩЖ по генотипам </a:t>
            </a:r>
            <a:r>
              <a:rPr lang="ru-RU" sz="900" dirty="0" err="1" smtClean="0">
                <a:latin typeface="Calibri" panose="020F0502020204030204" pitchFamily="34" charset="0"/>
                <a:ea typeface="Times New Roman" panose="02020603050405020304" pitchFamily="18" charset="0"/>
              </a:rPr>
              <a:t>экзона</a:t>
            </a:r>
            <a:r>
              <a:rPr lang="ru-RU" sz="900" dirty="0" smtClean="0">
                <a:latin typeface="Calibri" panose="020F0502020204030204" pitchFamily="34" charset="0"/>
                <a:ea typeface="Times New Roman" panose="02020603050405020304" pitchFamily="18" charset="0"/>
              </a:rPr>
              <a:t> 6 гена </a:t>
            </a:r>
            <a:r>
              <a:rPr lang="ru-RU" sz="900" i="1" dirty="0" err="1" smtClean="0">
                <a:latin typeface="Calibri" panose="020F0502020204030204" pitchFamily="34" charset="0"/>
                <a:ea typeface="Times New Roman" panose="02020603050405020304" pitchFamily="18" charset="0"/>
              </a:rPr>
              <a:t>PPARγ</a:t>
            </a:r>
            <a:r>
              <a:rPr lang="ru-RU" sz="900" dirty="0" smtClean="0">
                <a:latin typeface="Calibri" panose="020F0502020204030204" pitchFamily="34" charset="0"/>
                <a:ea typeface="Times New Roman" panose="02020603050405020304" pitchFamily="18" charset="0"/>
              </a:rPr>
              <a:t> (p=0,026), тогда как в группах больных с ФРЩЖ и ФА таких различий выявлено не было (p=0,114). Среди лиц с ФА отмечалось меньше носителей нормального генотипа С/С, чем у больных ПРЩЖ (p=0,038). Полученные данные свидетельствуют о том, что исследуемые мутации ассоциированы с фолликулярной структурой неоплазий, но не влияют на злокачественный или доброкачественный вариант их развития.</a:t>
            </a:r>
            <a:endParaRPr lang="ru-RU" sz="900" dirty="0">
              <a:latin typeface="Calibri" panose="020F0502020204030204" pitchFamily="34" charset="0"/>
            </a:endParaRPr>
          </a:p>
        </p:txBody>
      </p:sp>
      <p:sp>
        <p:nvSpPr>
          <p:cNvPr id="6" name="Прямоугольник 5"/>
          <p:cNvSpPr/>
          <p:nvPr/>
        </p:nvSpPr>
        <p:spPr>
          <a:xfrm>
            <a:off x="8868308" y="4253059"/>
            <a:ext cx="3132348" cy="400110"/>
          </a:xfrm>
          <a:prstGeom prst="rect">
            <a:avLst/>
          </a:prstGeom>
        </p:spPr>
        <p:txBody>
          <a:bodyPr wrap="square">
            <a:spAutoFit/>
          </a:bodyPr>
          <a:lstStyle/>
          <a:p>
            <a:pPr algn="ctr"/>
            <a:r>
              <a:rPr lang="ru-RU" sz="1000" b="1" dirty="0">
                <a:latin typeface="Calibri" panose="020F0502020204030204" pitchFamily="34" charset="0"/>
              </a:rPr>
              <a:t>РАСПРЕДЕЛЕНИЕ ГЕНОТИПОВ МУТАЦИЙ </a:t>
            </a:r>
            <a:r>
              <a:rPr lang="ru-RU" sz="1000" b="1" dirty="0" smtClean="0">
                <a:latin typeface="Calibri" panose="020F0502020204030204" pitchFamily="34" charset="0"/>
              </a:rPr>
              <a:t>В</a:t>
            </a:r>
          </a:p>
          <a:p>
            <a:pPr algn="ctr"/>
            <a:r>
              <a:rPr lang="ru-RU" sz="1000" b="1" dirty="0" smtClean="0">
                <a:latin typeface="Calibri" panose="020F0502020204030204" pitchFamily="34" charset="0"/>
              </a:rPr>
              <a:t> </a:t>
            </a:r>
            <a:r>
              <a:rPr lang="ru-RU" sz="1000" b="1" dirty="0">
                <a:latin typeface="Calibri" panose="020F0502020204030204" pitchFamily="34" charset="0"/>
              </a:rPr>
              <a:t>НЕОПЛАЗИЯХ ЩЖ</a:t>
            </a:r>
            <a:endParaRPr lang="ru-RU" sz="1000" b="1" dirty="0">
              <a:latin typeface="Calibri" panose="020F0502020204030204" pitchFamily="34" charset="0"/>
            </a:endParaRPr>
          </a:p>
        </p:txBody>
      </p:sp>
      <p:sp>
        <p:nvSpPr>
          <p:cNvPr id="10" name="Прямоугольник 9"/>
          <p:cNvSpPr/>
          <p:nvPr/>
        </p:nvSpPr>
        <p:spPr>
          <a:xfrm>
            <a:off x="4583832" y="5430367"/>
            <a:ext cx="4176464" cy="1354217"/>
          </a:xfrm>
          <a:prstGeom prst="rect">
            <a:avLst/>
          </a:prstGeom>
        </p:spPr>
        <p:txBody>
          <a:bodyPr wrap="square">
            <a:spAutoFit/>
          </a:bodyPr>
          <a:lstStyle/>
          <a:p>
            <a:pPr algn="just"/>
            <a:r>
              <a:rPr lang="ru-RU" sz="1000" b="1" dirty="0" smtClean="0">
                <a:latin typeface="Calibri" panose="020F0502020204030204" pitchFamily="34" charset="0"/>
                <a:ea typeface="Times New Roman" panose="02020603050405020304" pitchFamily="18" charset="0"/>
              </a:rPr>
              <a:t>ВЫВОДЫ</a:t>
            </a:r>
            <a:r>
              <a:rPr lang="ru-RU" sz="1000" dirty="0" smtClean="0">
                <a:latin typeface="Calibri" panose="020F0502020204030204" pitchFamily="34" charset="0"/>
                <a:ea typeface="Times New Roman" panose="02020603050405020304" pitchFamily="18" charset="0"/>
              </a:rPr>
              <a:t>: </a:t>
            </a:r>
            <a:r>
              <a:rPr lang="ru-RU" sz="900" dirty="0" smtClean="0">
                <a:latin typeface="Calibri" panose="020F0502020204030204" pitchFamily="34" charset="0"/>
                <a:ea typeface="Times New Roman" panose="02020603050405020304" pitchFamily="18" charset="0"/>
              </a:rPr>
              <a:t>Проведенное комплексное исследование показало, что ФРЩЖ является генетически самостоятельной формой РЩЖ, описывается параметрами полигенной пороговой модели, в его наследовании существенная роль принадлежит наследственным факторам (88,8 %), имеются нелинейные </a:t>
            </a:r>
            <a:r>
              <a:rPr lang="ru-RU" sz="900" dirty="0" err="1" smtClean="0">
                <a:latin typeface="Calibri" panose="020F0502020204030204" pitchFamily="34" charset="0"/>
                <a:ea typeface="Times New Roman" panose="02020603050405020304" pitchFamily="18" charset="0"/>
              </a:rPr>
              <a:t>межлокусные</a:t>
            </a:r>
            <a:r>
              <a:rPr lang="ru-RU" sz="900" dirty="0" smtClean="0">
                <a:latin typeface="Calibri" panose="020F0502020204030204" pitchFamily="34" charset="0"/>
                <a:ea typeface="Times New Roman" panose="02020603050405020304" pitchFamily="18" charset="0"/>
              </a:rPr>
              <a:t> взаимодействия; существует незначительный отбор в пользу генов предрасположенности к ФРЩЖ в популяции Харьковской области (</a:t>
            </a:r>
            <a:r>
              <a:rPr lang="ru-RU" sz="900" dirty="0" err="1" smtClean="0">
                <a:latin typeface="Calibri" panose="020F0502020204030204" pitchFamily="34" charset="0"/>
                <a:ea typeface="Times New Roman" panose="02020603050405020304" pitchFamily="18" charset="0"/>
              </a:rPr>
              <a:t>Δs</a:t>
            </a:r>
            <a:r>
              <a:rPr lang="ru-RU" sz="900" dirty="0" smtClean="0">
                <a:latin typeface="Calibri" panose="020F0502020204030204" pitchFamily="34" charset="0"/>
                <a:ea typeface="Times New Roman" panose="02020603050405020304" pitchFamily="18" charset="0"/>
              </a:rPr>
              <a:t> =0,041); мутации Р12А и H449H во 2 и 6 </a:t>
            </a:r>
            <a:r>
              <a:rPr lang="ru-RU" sz="900" dirty="0" err="1" smtClean="0">
                <a:latin typeface="Calibri" panose="020F0502020204030204" pitchFamily="34" charset="0"/>
                <a:ea typeface="Times New Roman" panose="02020603050405020304" pitchFamily="18" charset="0"/>
              </a:rPr>
              <a:t>экзонах</a:t>
            </a:r>
            <a:r>
              <a:rPr lang="ru-RU" sz="900" dirty="0" smtClean="0">
                <a:latin typeface="Calibri" panose="020F0502020204030204" pitchFamily="34" charset="0"/>
                <a:ea typeface="Times New Roman" panose="02020603050405020304" pitchFamily="18" charset="0"/>
              </a:rPr>
              <a:t> гена </a:t>
            </a:r>
            <a:r>
              <a:rPr lang="ru-RU" sz="900" i="1" dirty="0" err="1" smtClean="0">
                <a:latin typeface="Calibri" panose="020F0502020204030204" pitchFamily="34" charset="0"/>
                <a:ea typeface="Times New Roman" panose="02020603050405020304" pitchFamily="18" charset="0"/>
              </a:rPr>
              <a:t>PPARγ</a:t>
            </a:r>
            <a:r>
              <a:rPr lang="ru-RU" sz="900" dirty="0" smtClean="0">
                <a:latin typeface="Calibri" panose="020F0502020204030204" pitchFamily="34" charset="0"/>
                <a:ea typeface="Times New Roman" panose="02020603050405020304" pitchFamily="18" charset="0"/>
              </a:rPr>
              <a:t> ассоциированы с фолликулярной структурой неоплазий, но не влияют на злокачественный или доброкачественный вариант их развития. </a:t>
            </a:r>
            <a:endParaRPr lang="ru-RU" sz="900" dirty="0">
              <a:latin typeface="Calibri" panose="020F0502020204030204" pitchFamily="34" charset="0"/>
            </a:endParaRPr>
          </a:p>
        </p:txBody>
      </p:sp>
    </p:spTree>
    <p:extLst>
      <p:ext uri="{BB962C8B-B14F-4D97-AF65-F5344CB8AC3E}">
        <p14:creationId xmlns:p14="http://schemas.microsoft.com/office/powerpoint/2010/main" val="854409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768</TotalTime>
  <Words>898</Words>
  <Application>Microsoft Office PowerPoint</Application>
  <PresentationFormat>Широкоэкранный</PresentationFormat>
  <Paragraphs>27</Paragraphs>
  <Slides>1</Slides>
  <Notes>1</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1</vt:i4>
      </vt:variant>
    </vt:vector>
  </HeadingPairs>
  <TitlesOfParts>
    <vt:vector size="6" baseType="lpstr">
      <vt:lpstr>Arial</vt:lpstr>
      <vt:lpstr>Calibri</vt:lpstr>
      <vt:lpstr>Times New Roman</vt:lpstr>
      <vt:lpstr>Тема Office</vt:lpstr>
      <vt:lpstr>Диаграмма</vt:lpstr>
      <vt:lpstr>ОСОБЕННОСТИ ГЕНЕТИЧЕСКОЙ ДЕТЕРМИНАЦИИ ФОЛЛИКУЛЯРНОГО РАКА ЩИТОВИДНОЙ ЖЕЛЕЗЫ Штандель С.А., Хазиев В.В., Сазонов М.Е. Государственное Учреждение "Институт проблем эндокринной патологии им. В.Я.Данилевского НАМН Украины", Источник финансирования: госзадание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ГЕНЕТИЧЕСКОЙ ДЕТЕРМИНАЦИИ ФОЛЛИКУЛЯРНОГО РАКА ЩИТОВИДНОЙ ЖЕЛЕЗЫ Штандель С.А., Хазиев В.В., Сазонов М.Е. Государственное Учреждение "Институт проблем эндокринной патологии им. В.Я.Данилевского НАМН Украины",  Харьков, Украина, 31002, ул. Артема, 10нанс Источник финансирования: госзадание </dc:title>
  <dc:creator>111</dc:creator>
  <cp:lastModifiedBy>111</cp:lastModifiedBy>
  <cp:revision>45</cp:revision>
  <dcterms:created xsi:type="dcterms:W3CDTF">2021-06-10T13:21:30Z</dcterms:created>
  <dcterms:modified xsi:type="dcterms:W3CDTF">2021-06-16T14:38:00Z</dcterms:modified>
</cp:coreProperties>
</file>