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51206400" cy="288036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89518" autoAdjust="0"/>
  </p:normalViewPr>
  <p:slideViewPr>
    <p:cSldViewPr snapToGrid="0">
      <p:cViewPr>
        <p:scale>
          <a:sx n="50" d="100"/>
          <a:sy n="50" d="100"/>
        </p:scale>
        <p:origin x="-7140" y="-4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21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B39E0-0387-446F-B15A-92B3EC3AD442}" type="datetime1">
              <a:rPr lang="ru-RU" smtClean="0"/>
              <a:t>25.06.2021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1D74F-5241-4411-847E-FA4D49928E54}" type="datetime1">
              <a:rPr lang="ru-RU" noProof="0" smtClean="0"/>
              <a:pPr/>
              <a:t>25.06.2021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/>
              <a:t>Образец заголовка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ru-RU" noProof="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Чтобы изменить плакат, просто выделите образец содержимого и  замените его собственным. Если же вы хотите начать с нуля, на вкладке «Главная» нажмите кнопку «Новый слайд», чтобы вставить новую страницу. Если вы хотите добавить заполнители для заголовков, подзаголовков или основного текста, скопируйте любой из уже имеющихся заполнителей и перетащите его на нужное место.</a:t>
            </a:r>
            <a:endParaRPr lang="ru-RU" sz="1200" noProof="0" dirty="0">
              <a:solidFill>
                <a:prstClr val="white">
                  <a:lumMod val="50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к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467605" y="866779"/>
            <a:ext cx="36271201" cy="2200223"/>
          </a:xfrm>
        </p:spPr>
        <p:txBody>
          <a:bodyPr/>
          <a:lstStyle/>
          <a:p>
            <a:r>
              <a:rPr lang="ru-RU" noProof="0" dirty="0"/>
              <a:t>Образец заголовка</a:t>
            </a:r>
          </a:p>
        </p:txBody>
      </p:sp>
      <p:sp>
        <p:nvSpPr>
          <p:cNvPr id="31" name="Текст 6"/>
          <p:cNvSpPr>
            <a:spLocks noGrp="1"/>
          </p:cNvSpPr>
          <p:nvPr>
            <p:ph type="body" sz="quarter" idx="36"/>
          </p:nvPr>
        </p:nvSpPr>
        <p:spPr bwMode="auto">
          <a:xfrm>
            <a:off x="7467605" y="3140028"/>
            <a:ext cx="36271201" cy="72712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ru-RU" noProof="0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7D9165-2DF4-42CF-82D2-8B8D1128CA7F}" type="datetime1">
              <a:rPr lang="ru-RU" noProof="0" smtClean="0"/>
              <a:pPr/>
              <a:t>25.06.2021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3503" y="5120640"/>
            <a:ext cx="14935199" cy="10668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19" name="Объект 17"/>
          <p:cNvSpPr>
            <a:spLocks noGrp="1"/>
          </p:cNvSpPr>
          <p:nvPr>
            <p:ph sz="quarter" idx="24" hasCustomPrompt="1"/>
          </p:nvPr>
        </p:nvSpPr>
        <p:spPr>
          <a:xfrm>
            <a:off x="1333503" y="6187440"/>
            <a:ext cx="14935199" cy="600075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11" name="Текст 6"/>
          <p:cNvSpPr>
            <a:spLocks noGrp="1"/>
          </p:cNvSpPr>
          <p:nvPr>
            <p:ph type="body" sz="quarter" idx="17" hasCustomPrompt="1"/>
          </p:nvPr>
        </p:nvSpPr>
        <p:spPr>
          <a:xfrm>
            <a:off x="1333503" y="13153644"/>
            <a:ext cx="14935199" cy="10668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20" name="Объект 17"/>
          <p:cNvSpPr>
            <a:spLocks noGrp="1"/>
          </p:cNvSpPr>
          <p:nvPr>
            <p:ph sz="quarter" idx="25" hasCustomPrompt="1"/>
          </p:nvPr>
        </p:nvSpPr>
        <p:spPr>
          <a:xfrm>
            <a:off x="1333503" y="14220446"/>
            <a:ext cx="14935199" cy="7952144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19" hasCustomPrompt="1"/>
          </p:nvPr>
        </p:nvSpPr>
        <p:spPr>
          <a:xfrm>
            <a:off x="1333503" y="22602825"/>
            <a:ext cx="14935199" cy="10668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21" name="Объект 17"/>
          <p:cNvSpPr>
            <a:spLocks noGrp="1"/>
          </p:cNvSpPr>
          <p:nvPr>
            <p:ph sz="quarter" idx="26" hasCustomPrompt="1"/>
          </p:nvPr>
        </p:nvSpPr>
        <p:spPr>
          <a:xfrm>
            <a:off x="1333503" y="23674959"/>
            <a:ext cx="14935199" cy="40005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15" name="Текст 6"/>
          <p:cNvSpPr>
            <a:spLocks noGrp="1"/>
          </p:cNvSpPr>
          <p:nvPr>
            <p:ph type="body" sz="quarter" idx="21" hasCustomPrompt="1"/>
          </p:nvPr>
        </p:nvSpPr>
        <p:spPr>
          <a:xfrm>
            <a:off x="18135604" y="5120640"/>
            <a:ext cx="14935199" cy="10668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22" name="Объект 17"/>
          <p:cNvSpPr>
            <a:spLocks noGrp="1"/>
          </p:cNvSpPr>
          <p:nvPr>
            <p:ph sz="quarter" idx="27" hasCustomPrompt="1"/>
          </p:nvPr>
        </p:nvSpPr>
        <p:spPr>
          <a:xfrm>
            <a:off x="18135604" y="6187440"/>
            <a:ext cx="14935199" cy="40005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23" hasCustomPrompt="1"/>
          </p:nvPr>
        </p:nvSpPr>
        <p:spPr>
          <a:xfrm>
            <a:off x="18135604" y="10454644"/>
            <a:ext cx="14935199" cy="540067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23" name="Объект 17"/>
          <p:cNvSpPr>
            <a:spLocks noGrp="1"/>
          </p:cNvSpPr>
          <p:nvPr>
            <p:ph sz="quarter" idx="28" hasCustomPrompt="1"/>
          </p:nvPr>
        </p:nvSpPr>
        <p:spPr>
          <a:xfrm>
            <a:off x="18135604" y="20535902"/>
            <a:ext cx="14935199" cy="1533525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</p:txBody>
      </p:sp>
      <p:sp>
        <p:nvSpPr>
          <p:cNvPr id="24" name="Текст 6"/>
          <p:cNvSpPr>
            <a:spLocks noGrp="1"/>
          </p:cNvSpPr>
          <p:nvPr>
            <p:ph type="body" sz="quarter" idx="29" hasCustomPrompt="1"/>
          </p:nvPr>
        </p:nvSpPr>
        <p:spPr>
          <a:xfrm>
            <a:off x="18135604" y="22602825"/>
            <a:ext cx="14935199" cy="10668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25" name="Объект 17"/>
          <p:cNvSpPr>
            <a:spLocks noGrp="1"/>
          </p:cNvSpPr>
          <p:nvPr>
            <p:ph sz="quarter" idx="30" hasCustomPrompt="1"/>
          </p:nvPr>
        </p:nvSpPr>
        <p:spPr>
          <a:xfrm>
            <a:off x="18135604" y="23674959"/>
            <a:ext cx="14935199" cy="40005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26" name="Текст 6"/>
          <p:cNvSpPr>
            <a:spLocks noGrp="1"/>
          </p:cNvSpPr>
          <p:nvPr>
            <p:ph type="body" sz="quarter" idx="31" hasCustomPrompt="1"/>
          </p:nvPr>
        </p:nvSpPr>
        <p:spPr>
          <a:xfrm>
            <a:off x="34884363" y="5120640"/>
            <a:ext cx="14935199" cy="10668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27" name="Объект 17"/>
          <p:cNvSpPr>
            <a:spLocks noGrp="1"/>
          </p:cNvSpPr>
          <p:nvPr>
            <p:ph sz="quarter" idx="32" hasCustomPrompt="1"/>
          </p:nvPr>
        </p:nvSpPr>
        <p:spPr>
          <a:xfrm>
            <a:off x="34884363" y="6187440"/>
            <a:ext cx="14935199" cy="64008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28" name="Объект 17"/>
          <p:cNvSpPr>
            <a:spLocks noGrp="1"/>
          </p:cNvSpPr>
          <p:nvPr>
            <p:ph sz="quarter" idx="33" hasCustomPrompt="1"/>
          </p:nvPr>
        </p:nvSpPr>
        <p:spPr>
          <a:xfrm>
            <a:off x="34884363" y="13857732"/>
            <a:ext cx="14935199" cy="64008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  <p:sp>
        <p:nvSpPr>
          <p:cNvPr id="29" name="Текст 6"/>
          <p:cNvSpPr>
            <a:spLocks noGrp="1"/>
          </p:cNvSpPr>
          <p:nvPr>
            <p:ph type="body" sz="quarter" idx="34" hasCustomPrompt="1"/>
          </p:nvPr>
        </p:nvSpPr>
        <p:spPr>
          <a:xfrm>
            <a:off x="34884363" y="22602825"/>
            <a:ext cx="14935199" cy="10668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25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ru-RU" noProof="0" dirty="0"/>
              <a:t>Заголовок</a:t>
            </a:r>
          </a:p>
        </p:txBody>
      </p:sp>
      <p:sp>
        <p:nvSpPr>
          <p:cNvPr id="30" name="Объект 17"/>
          <p:cNvSpPr>
            <a:spLocks noGrp="1"/>
          </p:cNvSpPr>
          <p:nvPr>
            <p:ph sz="quarter" idx="35" hasCustomPrompt="1"/>
          </p:nvPr>
        </p:nvSpPr>
        <p:spPr>
          <a:xfrm>
            <a:off x="34884363" y="23674959"/>
            <a:ext cx="14935199" cy="40005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dirty="0"/>
              <a:t>В этот заполнитель можно добавить текст или другое содержимое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  <a:p>
            <a:pPr lvl="5"/>
            <a:r>
              <a:rPr lang="ru-RU" noProof="0" dirty="0"/>
              <a:t>Шесть</a:t>
            </a:r>
          </a:p>
          <a:p>
            <a:pPr lvl="6"/>
            <a:r>
              <a:rPr lang="ru-RU" noProof="0" dirty="0"/>
              <a:t>Семь</a:t>
            </a:r>
          </a:p>
          <a:p>
            <a:pPr lvl="7"/>
            <a:r>
              <a:rPr lang="ru-RU" noProof="0" dirty="0"/>
              <a:t>Восемь</a:t>
            </a:r>
          </a:p>
          <a:p>
            <a:pPr lvl="8"/>
            <a:r>
              <a:rPr lang="ru-RU" noProof="0" dirty="0"/>
              <a:t>Девять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696" userDrawn="1">
          <p15:clr>
            <a:srgbClr val="A4A3A4"/>
          </p15:clr>
        </p15:guide>
        <p15:guide id="2" pos="2156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invGray">
          <a:xfrm>
            <a:off x="1" y="0"/>
            <a:ext cx="51206400" cy="44005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351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467605" y="866779"/>
            <a:ext cx="36271201" cy="22002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67605" y="5267325"/>
            <a:ext cx="36271201" cy="20675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/>
              <a:t>Образец заголовка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33508" y="28100361"/>
            <a:ext cx="11521439" cy="400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C8485-AAE2-4042-B922-2DBF7555E706}" type="datetime1">
              <a:rPr lang="ru-RU" noProof="0" smtClean="0"/>
              <a:pPr/>
              <a:t>25.06.2021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54941" y="28100361"/>
            <a:ext cx="25496520" cy="400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8351466" y="28100361"/>
            <a:ext cx="11521439" cy="400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3840511" rtl="0" eaLnBrk="1" latinLnBrk="0" hangingPunct="1">
        <a:lnSpc>
          <a:spcPct val="90000"/>
        </a:lnSpc>
        <a:spcBef>
          <a:spcPct val="0"/>
        </a:spcBef>
        <a:buNone/>
        <a:defRPr sz="7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00052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960128" indent="-400052" algn="l" defTabSz="3840511" rtl="0" eaLnBrk="1" latinLnBrk="0" hangingPunct="1">
        <a:lnSpc>
          <a:spcPct val="100000"/>
        </a:lnSpc>
        <a:spcBef>
          <a:spcPts val="1050"/>
        </a:spcBef>
        <a:buClr>
          <a:schemeClr val="accent2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55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511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67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1023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78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533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789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2044" algn="l" defTabSz="3840511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839" userDrawn="1">
          <p15:clr>
            <a:srgbClr val="A4A3A4"/>
          </p15:clr>
        </p15:guide>
        <p15:guide id="3" pos="31417" userDrawn="1">
          <p15:clr>
            <a:srgbClr val="A4A3A4"/>
          </p15:clr>
        </p15:guide>
        <p15:guide id="4" pos="1612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mailto:ruslan-tito00@rambler.ru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8801101" y="893417"/>
            <a:ext cx="36137856" cy="2154135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Полиморфные варианты генов ферментов репарации ДНК в патогенезе рака легкого у женщин</a:t>
            </a:r>
            <a:endParaRPr lang="ru-RU" sz="7350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6"/>
          </p:nvPr>
        </p:nvSpPr>
        <p:spPr>
          <a:xfrm>
            <a:off x="11981362" y="2946799"/>
            <a:ext cx="27203400" cy="1281383"/>
          </a:xfrm>
        </p:spPr>
        <p:txBody>
          <a:bodyPr/>
          <a:lstStyle/>
          <a:p>
            <a:r>
              <a:rPr lang="ru-RU" sz="24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Титов* Р.А., Минина В.И., </a:t>
            </a:r>
            <a:r>
              <a:rPr lang="ru-RU" sz="24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Баканова</a:t>
            </a:r>
            <a:r>
              <a:rPr lang="ru-RU" sz="24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М.Л., Савченко Я.А.</a:t>
            </a:r>
          </a:p>
          <a:p>
            <a:r>
              <a:rPr lang="ru-RU" sz="2450" i="1" dirty="0">
                <a:latin typeface="Times New Roman" panose="02020603050405020304" pitchFamily="18" charset="0"/>
                <a:ea typeface="Calibri" panose="020F0502020204030204" pitchFamily="34" charset="0"/>
              </a:rPr>
              <a:t>ФГБНУ</a:t>
            </a:r>
            <a:r>
              <a:rPr lang="ru-RU" sz="2450" i="1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50" i="1" dirty="0">
                <a:latin typeface="Times New Roman" panose="02020603050405020304" pitchFamily="18" charset="0"/>
                <a:ea typeface="Calibri" panose="020F0502020204030204" pitchFamily="34" charset="0"/>
              </a:rPr>
              <a:t>«Федеральный исследовательский центр угля и углехимии Сибирского отделения Российской академии наук»</a:t>
            </a:r>
            <a:r>
              <a:rPr lang="ru-RU" sz="245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г. Кемерово,</a:t>
            </a:r>
            <a:r>
              <a:rPr lang="ru-RU" sz="2450" i="1" dirty="0">
                <a:latin typeface="Times New Roman" panose="02020603050405020304" pitchFamily="18" charset="0"/>
                <a:ea typeface="Calibri" panose="020F0502020204030204" pitchFamily="34" charset="0"/>
              </a:rPr>
              <a:t> 650065, Россия</a:t>
            </a:r>
            <a:r>
              <a:rPr lang="ru-RU" sz="245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50" i="1" dirty="0">
                <a:latin typeface="Times New Roman" panose="02020603050405020304" pitchFamily="18" charset="0"/>
                <a:ea typeface="Calibri" panose="020F0502020204030204" pitchFamily="34" charset="0"/>
              </a:rPr>
              <a:t>e-mail: </a:t>
            </a:r>
            <a:r>
              <a:rPr lang="en-US" sz="2450" i="1" u="sng" dirty="0">
                <a:latin typeface="Times New Roman" panose="02020603050405020304" pitchFamily="18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ruslan-tito00@rambler.ru</a:t>
            </a:r>
            <a:r>
              <a:rPr lang="ru-RU" sz="2450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50" dirty="0"/>
          </a:p>
          <a:p>
            <a:r>
              <a:rPr lang="ru-RU" sz="2450" dirty="0">
                <a:latin typeface="Times New Roman" panose="02020603050405020304" pitchFamily="18" charset="0"/>
                <a:ea typeface="Calibri" panose="020F0502020204030204" pitchFamily="34" charset="0"/>
              </a:rPr>
              <a:t>Исследование поддержано государственным заданием на 2019-2021гг. № 0352-2019-0011.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24"/>
          </p:nvPr>
        </p:nvSpPr>
        <p:spPr>
          <a:xfrm>
            <a:off x="1261814" y="6480026"/>
            <a:ext cx="15006888" cy="7921773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</a:t>
            </a:r>
            <a:r>
              <a:rPr lang="ru-RU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рак </a:t>
            </a:r>
            <a:r>
              <a:rPr lang="ru-RU" sz="32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легкого (РЛ)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одна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лидирующих причин смерти от рака у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мужчин и женщин. Вместе с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тем,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женских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когортах патология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остается одной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самых малоизученных.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Несмотря на неуклонный рост заболеваемости и смертности от рака легких, особенно за последние десятилетия, частота распространения его неодинакова среди мужчин и женщин: женщины заболевают значительно реже,  тем не менее, соотношение заболевших мужчин и женщин меняется с каждым годом в сторону увеличения заболеваемости женщин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2005;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Kohno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2014;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Sher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2015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Многие авторы связывают это с действием факторов среды (все больше женщин курят, подвергаются воздействию промышленных и бытовых канцерогенов,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генотоксикантов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 и с большей чувствительностью организма женщины к действию таких факторов.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Генотоксичные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соединения путем ингибирования систем репарации способствуют возникновению соматических мутаций в клетках.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Накопление критических мутаций в ДНК может последовательно вызывать изменения клеточного цикла и апоптоза с развитием злокачественных опухолей.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9"/>
          </p:nvPr>
        </p:nvSpPr>
        <p:spPr>
          <a:xfrm>
            <a:off x="1333503" y="22740424"/>
            <a:ext cx="14935199" cy="94253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26"/>
          </p:nvPr>
        </p:nvSpPr>
        <p:spPr>
          <a:xfrm>
            <a:off x="1261814" y="23991036"/>
            <a:ext cx="14935199" cy="4000500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Сравнительный анализ полиморфных вариантов генов репарации ДНК: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APEX1 444T&gt;G (rs1130409),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XRCC1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1839 G&gt;A (rs25489), hOGG1 977C&gt;G (rs1052133), XPD 2251 Т&gt;G (rs13181), XPG 3310G&gt;C (rs17655,),  XPC 2815A&gt;C (rs2228001)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у больных РЛ и индивидов, не имеющих онкологических заболеваний, проживающих в той же местности.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МАТЕРИАЛЫ И МЕТОДЫ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27"/>
          </p:nvPr>
        </p:nvSpPr>
        <p:spPr>
          <a:xfrm>
            <a:off x="18135603" y="15338792"/>
            <a:ext cx="14935199" cy="548696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ДНК 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выделяли из венозной крови по стандартной методике фенольно-хлороформной экстракции. </a:t>
            </a:r>
          </a:p>
          <a:p>
            <a:pPr algn="just"/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Типирование полиморфных маркеров производилось с помощью аллель-специфической ПЦР. </a:t>
            </a:r>
          </a:p>
          <a:p>
            <a:pPr algn="just"/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Амплификацию проводили на 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термоциклере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 «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Терцик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» по программе, рекомендованной производителем наборов реагентов. </a:t>
            </a:r>
          </a:p>
          <a:p>
            <a:pPr algn="just"/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Продукты ПЦР анализировали методом электрофореза в 3%-ном 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агарозном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 геле в присутствие бромида 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этидия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 с последующей визуализацией фрагментов ДНК в УФ-свете.</a:t>
            </a:r>
          </a:p>
          <a:p>
            <a:pPr algn="just"/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Статистическая обработка результатов проводилась с использованием пакетов прикладных программ: 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SNPstat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 (http://bioinfo.iconcologia.net/ </a:t>
            </a:r>
            <a:r>
              <a:rPr lang="ru-RU" sz="5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SNPstats</a:t>
            </a:r>
            <a:r>
              <a:rPr lang="ru-RU" sz="5100" dirty="0">
                <a:latin typeface="Times New Roman" panose="02020603050405020304" pitchFamily="18" charset="0"/>
                <a:ea typeface="Calibri" panose="020F0502020204030204" pitchFamily="34" charset="0"/>
              </a:rPr>
              <a:t>), STATISTICA 10.0, MDR (http://www.multifactordimensionalityreduction.org).</a:t>
            </a:r>
            <a:endParaRPr lang="ru-RU" sz="5100" dirty="0"/>
          </a:p>
          <a:p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34"/>
          </p:nvPr>
        </p:nvSpPr>
        <p:spPr>
          <a:xfrm>
            <a:off x="34938378" y="19249980"/>
            <a:ext cx="14881184" cy="10668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22" name="Объект 21"/>
          <p:cNvSpPr>
            <a:spLocks noGrp="1"/>
          </p:cNvSpPr>
          <p:nvPr>
            <p:ph sz="quarter" idx="35"/>
          </p:nvPr>
        </p:nvSpPr>
        <p:spPr>
          <a:xfrm>
            <a:off x="34921796" y="20378931"/>
            <a:ext cx="14881184" cy="40005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Найдены новые значимые маркеры риска возникновения РЛ у женщин :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APEX1444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1130409), hOGG1 977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(rs1052133)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 XPC 2815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2228001).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Определены две </a:t>
            </a:r>
            <a:r>
              <a:rPr lang="ru-RU" sz="3200" spc="-35" dirty="0">
                <a:latin typeface="Times New Roman" panose="02020603050405020304" pitchFamily="18" charset="0"/>
                <a:ea typeface="Calibri" panose="020F0502020204030204" pitchFamily="34" charset="0"/>
              </a:rPr>
              <a:t>3-</a:t>
            </a:r>
            <a:r>
              <a:rPr lang="en-US" sz="3200" spc="-35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3200" spc="-3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spc="-3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локусные</a:t>
            </a:r>
            <a:r>
              <a:rPr lang="ru-RU" sz="3200" spc="-3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модели взаимодействия генов репарации ДНК, детерминирующие риск развития РЛ у женщин 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XPD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2251 Т&gt;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3310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(rs17655)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2815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2228001)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и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APEX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1 444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&gt;G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1130409)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hOGG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1 977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XPD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2251 Т&gt;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2F1332-40FF-46F5-8BB9-DEEF4D3FF9EA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34938378" y="6424419"/>
            <a:ext cx="14881184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Анализ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однолокусных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эффектов показал значимые связи между риском рака легкого и вариантами гена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XPC 2815A&gt;C (rs2228001) (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0.56;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(0.39-0.81); p=0.0018) в общей группе, гена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APEX1 444T&gt;G (rs1130409) (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0.15;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:(0.03-0.67); p=0.0027) в группе курящих,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XPC 2815A&gt;C (rs2228001) (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0.36;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(0.18-0.69); p=0.0051) и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hOGG1 977C&gt;G (rs1052133) (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0.57;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(0.38-0.85); p=0.0055) в группе некурящих.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Анализа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межгенных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взаимодействий методом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MDR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определил две 3-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локусные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модели, детерминирующие риск развития рака легкого у женщин. Первая модель ген-генного взаимодействия, ассоциированная с развитием РЛ у женщин включала полиморфные варианты генов: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XPD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2251 Т&gt;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3310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(rs17655)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2815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2228001)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Вторая модель включала полиморфные варианты генов: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APEX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1 444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&gt;G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1130409)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hOGG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1 977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XPD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2251 Т&gt;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13181)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F58638-6134-4F35-B1DE-D4BAEA077162}"/>
              </a:ext>
            </a:extLst>
          </p:cNvPr>
          <p:cNvSpPr txBox="1"/>
          <p:nvPr/>
        </p:nvSpPr>
        <p:spPr>
          <a:xfrm>
            <a:off x="34910163" y="14958230"/>
            <a:ext cx="1748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1.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FBE75F-CD2E-4540-8B78-AF581434BD23}"/>
              </a:ext>
            </a:extLst>
          </p:cNvPr>
          <p:cNvSpPr txBox="1"/>
          <p:nvPr/>
        </p:nvSpPr>
        <p:spPr>
          <a:xfrm>
            <a:off x="43096070" y="15100859"/>
            <a:ext cx="206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2.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11253C-3498-4AAC-8FAB-B5B9FBB7821E}"/>
              </a:ext>
            </a:extLst>
          </p:cNvPr>
          <p:cNvSpPr txBox="1"/>
          <p:nvPr/>
        </p:nvSpPr>
        <p:spPr>
          <a:xfrm>
            <a:off x="34911708" y="15622151"/>
            <a:ext cx="14880507" cy="4335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Дендрограмма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межгенных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взаимодействий у женщин больных РЛ </a:t>
            </a:r>
            <a:r>
              <a:rPr lang="ru-RU" sz="3200" kern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(модель 1 и модель 2).</a:t>
            </a:r>
          </a:p>
          <a:p>
            <a:endParaRPr lang="ru-RU" sz="1575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0560" algn="just"/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Примечание: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Здесь и далее на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дендрограммах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короткие линии указывают на сильное взаимодействие генных локусов; длинные - на слабую связь; </a:t>
            </a:r>
            <a:r>
              <a:rPr lang="ru-RU" sz="28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красным и оранжевым цветом указывается синергизм, т.е. взаимное усиление эффектов между локусами; синим и зеленым - дублирование эффектов между локусами; коричневый цвет указывает на независимость эффектов отдельных локусов.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0560" algn="just"/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0560"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B592256-9619-4E2B-98C3-CC8BAFA98D00}"/>
              </a:ext>
            </a:extLst>
          </p:cNvPr>
          <p:cNvSpPr txBox="1"/>
          <p:nvPr/>
        </p:nvSpPr>
        <p:spPr>
          <a:xfrm>
            <a:off x="21886760" y="9865661"/>
            <a:ext cx="7432884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1. Характеристика изученных групп</a:t>
            </a:r>
          </a:p>
        </p:txBody>
      </p:sp>
      <p:graphicFrame>
        <p:nvGraphicFramePr>
          <p:cNvPr id="51" name="Таблица 50">
            <a:extLst>
              <a:ext uri="{FF2B5EF4-FFF2-40B4-BE49-F238E27FC236}">
                <a16:creationId xmlns:a16="http://schemas.microsoft.com/office/drawing/2014/main" id="{09040CFF-3921-4D88-A085-61D5575D7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70203"/>
              </p:ext>
            </p:extLst>
          </p:nvPr>
        </p:nvGraphicFramePr>
        <p:xfrm>
          <a:off x="21655298" y="10703424"/>
          <a:ext cx="7855528" cy="422973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39736">
                  <a:extLst>
                    <a:ext uri="{9D8B030D-6E8A-4147-A177-3AD203B41FA5}">
                      <a16:colId xmlns:a16="http://schemas.microsoft.com/office/drawing/2014/main" val="2643010832"/>
                    </a:ext>
                  </a:extLst>
                </a:gridCol>
                <a:gridCol w="2067698">
                  <a:extLst>
                    <a:ext uri="{9D8B030D-6E8A-4147-A177-3AD203B41FA5}">
                      <a16:colId xmlns:a16="http://schemas.microsoft.com/office/drawing/2014/main" val="1634010298"/>
                    </a:ext>
                  </a:extLst>
                </a:gridCol>
                <a:gridCol w="2024047">
                  <a:extLst>
                    <a:ext uri="{9D8B030D-6E8A-4147-A177-3AD203B41FA5}">
                      <a16:colId xmlns:a16="http://schemas.microsoft.com/office/drawing/2014/main" val="825775047"/>
                    </a:ext>
                  </a:extLst>
                </a:gridCol>
                <a:gridCol w="2024047">
                  <a:extLst>
                    <a:ext uri="{9D8B030D-6E8A-4147-A177-3AD203B41FA5}">
                      <a16:colId xmlns:a16="http://schemas.microsoft.com/office/drawing/2014/main" val="3311356221"/>
                    </a:ext>
                  </a:extLst>
                </a:gridCol>
              </a:tblGrid>
              <a:tr h="106535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групп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больные РЛ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Здоровые женщины 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extLst>
                  <a:ext uri="{0D108BD9-81ED-4DB2-BD59-A6C34878D82A}">
                    <a16:rowId xmlns:a16="http://schemas.microsoft.com/office/drawing/2014/main" val="3706590184"/>
                  </a:ext>
                </a:extLst>
              </a:tr>
              <a:tr h="49872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обследовано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extLst>
                  <a:ext uri="{0D108BD9-81ED-4DB2-BD59-A6C34878D82A}">
                    <a16:rowId xmlns:a16="http://schemas.microsoft.com/office/drawing/2014/main" val="2598305290"/>
                  </a:ext>
                </a:extLst>
              </a:tr>
              <a:tr h="163198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Возраст, лет (среднее значение ± стандартное отклонение)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58.5 ± 7.6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54.0 ± 6.9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extLst>
                  <a:ext uri="{0D108BD9-81ED-4DB2-BD59-A6C34878D82A}">
                    <a16:rowId xmlns:a16="http://schemas.microsoft.com/office/drawing/2014/main" val="3022552289"/>
                  </a:ext>
                </a:extLst>
              </a:tr>
              <a:tr h="498728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 курения,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Курящие</a:t>
                      </a:r>
                      <a:endParaRPr lang="ru-RU" sz="2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(26.4%)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(18.1%)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extLst>
                  <a:ext uri="{0D108BD9-81ED-4DB2-BD59-A6C34878D82A}">
                    <a16:rowId xmlns:a16="http://schemas.microsoft.com/office/drawing/2014/main" val="1205951649"/>
                  </a:ext>
                </a:extLst>
              </a:tr>
              <a:tr h="498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Некурящие</a:t>
                      </a:r>
                      <a:endParaRPr lang="ru-RU" sz="2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(73.4%)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(81.9%)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 anchor="ctr"/>
                </a:tc>
                <a:extLst>
                  <a:ext uri="{0D108BD9-81ED-4DB2-BD59-A6C34878D82A}">
                    <a16:rowId xmlns:a16="http://schemas.microsoft.com/office/drawing/2014/main" val="2487390963"/>
                  </a:ext>
                </a:extLst>
              </a:tr>
            </a:tbl>
          </a:graphicData>
        </a:graphic>
      </p:graphicFrame>
      <p:graphicFrame>
        <p:nvGraphicFramePr>
          <p:cNvPr id="57" name="Объект 56">
            <a:extLst>
              <a:ext uri="{FF2B5EF4-FFF2-40B4-BE49-F238E27FC236}">
                <a16:creationId xmlns:a16="http://schemas.microsoft.com/office/drawing/2014/main" id="{791B153D-E029-4BC7-B6FB-E6DCD4FB29AA}"/>
              </a:ext>
            </a:extLst>
          </p:cNvPr>
          <p:cNvGraphicFramePr>
            <a:graphicFrameLocks noGrp="1"/>
          </p:cNvGraphicFramePr>
          <p:nvPr>
            <p:ph sz="quarter" idx="30"/>
            <p:extLst>
              <p:ext uri="{D42A27DB-BD31-4B8C-83A1-F6EECF244321}">
                <p14:modId xmlns:p14="http://schemas.microsoft.com/office/powerpoint/2010/main" val="2800317568"/>
              </p:ext>
            </p:extLst>
          </p:nvPr>
        </p:nvGraphicFramePr>
        <p:xfrm>
          <a:off x="20608634" y="22532536"/>
          <a:ext cx="10554984" cy="551491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531912">
                  <a:extLst>
                    <a:ext uri="{9D8B030D-6E8A-4147-A177-3AD203B41FA5}">
                      <a16:colId xmlns:a16="http://schemas.microsoft.com/office/drawing/2014/main" val="1641605933"/>
                    </a:ext>
                  </a:extLst>
                </a:gridCol>
                <a:gridCol w="2494540">
                  <a:extLst>
                    <a:ext uri="{9D8B030D-6E8A-4147-A177-3AD203B41FA5}">
                      <a16:colId xmlns:a16="http://schemas.microsoft.com/office/drawing/2014/main" val="500023133"/>
                    </a:ext>
                  </a:extLst>
                </a:gridCol>
                <a:gridCol w="2314833">
                  <a:extLst>
                    <a:ext uri="{9D8B030D-6E8A-4147-A177-3AD203B41FA5}">
                      <a16:colId xmlns:a16="http://schemas.microsoft.com/office/drawing/2014/main" val="521323630"/>
                    </a:ext>
                  </a:extLst>
                </a:gridCol>
                <a:gridCol w="4213699">
                  <a:extLst>
                    <a:ext uri="{9D8B030D-6E8A-4147-A177-3AD203B41FA5}">
                      <a16:colId xmlns:a16="http://schemas.microsoft.com/office/drawing/2014/main" val="499482937"/>
                    </a:ext>
                  </a:extLst>
                </a:gridCol>
              </a:tblGrid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Нуклеотидная замена</a:t>
                      </a: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/SNP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Локализация гена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Праймер (5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’→ 3’)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2375884587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APEX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</a:t>
                      </a: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</a:t>
                      </a: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ru-RU" sz="25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1130409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11.2-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attgaggtctccacacagcaca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aattctgtttcatttctataggcgag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1083432153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XRCC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 </a:t>
                      </a: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rs25489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19q13.2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tggggcctggattgctgggtctg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cagcaccactaccacaccctgaagg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3549653375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hOGG1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 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 rs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1052133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3p26.2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ggaaggtgcttggggaat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actgtcactagtctcaccag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809297152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XPD 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ERCC</a:t>
                      </a: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2251 T&gt;G rs13181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25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5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13.32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tcaaacatcctgtccctact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ctgccgattaaaggctgtgga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1754964024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XPG (ERCC5)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3310 G&gt;C rs17655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13q33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ttacgtctttgcgacaaattcatt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cattaaagatgaactttcagcat</a:t>
                      </a:r>
                      <a:endParaRPr lang="ru-RU" sz="2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1702690667"/>
                  </a:ext>
                </a:extLst>
              </a:tr>
              <a:tr h="781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XPC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2815 A&gt;C</a:t>
                      </a:r>
                      <a:r>
                        <a:rPr lang="ru-RU" sz="2500" spc="2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rs2228001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3p25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tc>
                  <a:txBody>
                    <a:bodyPr/>
                    <a:lstStyle/>
                    <a:p>
                      <a:pPr marL="65405" algn="just">
                        <a:lnSpc>
                          <a:spcPct val="107000"/>
                        </a:lnSpc>
                      </a:pPr>
                      <a:r>
                        <a:rPr lang="en-US" sz="2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tcccatttgagaagctgtgag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US" sz="2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ttcccatttgagcagctgtgagc</a:t>
                      </a:r>
                      <a:endParaRPr lang="ru-RU" sz="2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08" marR="60008" marT="0" marB="0"/>
                </a:tc>
                <a:extLst>
                  <a:ext uri="{0D108BD9-81ED-4DB2-BD59-A6C34878D82A}">
                    <a16:rowId xmlns:a16="http://schemas.microsoft.com/office/drawing/2014/main" val="3865891229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85484F80-18BC-4C23-8CB3-D7F925BC83F3}"/>
              </a:ext>
            </a:extLst>
          </p:cNvPr>
          <p:cNvSpPr txBox="1"/>
          <p:nvPr/>
        </p:nvSpPr>
        <p:spPr>
          <a:xfrm>
            <a:off x="18135604" y="6509628"/>
            <a:ext cx="149351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Группы формировались по принципу “случай-контроль” с учетом возраста, пола, этнической принадлежности и влияния факторов среды. Критерии включения: русские, проживание в Кемеровской области с момента рождения, возраст старше 40 лет. Критерии исключения: аллергические, аутоиммунные, наследственные, инфекционные заболевания, родственники с онкозаболеваниями, ранее диагностированный рак в других органах.</a:t>
            </a:r>
            <a:endParaRPr lang="ru-RU" sz="3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52196C2-5FAB-4681-B23E-F1301FDFAC93}"/>
              </a:ext>
            </a:extLst>
          </p:cNvPr>
          <p:cNvSpPr txBox="1"/>
          <p:nvPr/>
        </p:nvSpPr>
        <p:spPr>
          <a:xfrm>
            <a:off x="18135604" y="20997944"/>
            <a:ext cx="14935198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Таблица 2. Последовательности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праймеров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для полиморфизмов генов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APEX1, XRCC1, hOGG1, XPD, XPG, XPC.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98EEDEDB-4BC1-4512-A860-58AB5E87A1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770" y="14715573"/>
            <a:ext cx="8910976" cy="6674529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451C459E-2854-44D5-8900-E00AC7E53939}"/>
              </a:ext>
            </a:extLst>
          </p:cNvPr>
          <p:cNvSpPr txBox="1"/>
          <p:nvPr/>
        </p:nvSpPr>
        <p:spPr>
          <a:xfrm>
            <a:off x="2318132" y="21570678"/>
            <a:ext cx="5840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 1.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https://mlpu-pdub.ru/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517835-35A9-4372-8B36-D11325692A6A}"/>
              </a:ext>
            </a:extLst>
          </p:cNvPr>
          <p:cNvSpPr txBox="1"/>
          <p:nvPr/>
        </p:nvSpPr>
        <p:spPr>
          <a:xfrm>
            <a:off x="34921796" y="24503733"/>
            <a:ext cx="14622032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Литература:</a:t>
            </a:r>
          </a:p>
          <a:p>
            <a:pPr marL="400052" indent="-40005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 J., Kau Y., Severson R.  Lung cancer in women: analysis of the national surveillance, epidemiology, and end results database // Chest.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2005.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V. 127. P. 768–777.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0052" indent="-40005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Kohno M., Okamoto T.,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K.et al. (2014). Prognostic and therapeutic implications of aromatase expression in lung adenocarcinomas with EGFR mutations // Clin Cancer Res. 2014. V. 20(13). P. 3613-22.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0052" indent="-40005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Sher D.J., Fidler M.J.,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Liptay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M.J. et al. Comparative effectiveness of neoadjuvant chemoradiotherapy versus chemotherapy alone followed by surgery for patients with stage IIIA non-small cell lung cancer // Lung Cancer. 2015. V. 88(3). P. 267-74.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450" dirty="0" err="1"/>
          </a:p>
        </p:txBody>
      </p:sp>
      <p:pic>
        <p:nvPicPr>
          <p:cNvPr id="29" name="Рисунок 28" descr="3-2">
            <a:extLst>
              <a:ext uri="{FF2B5EF4-FFF2-40B4-BE49-F238E27FC236}">
                <a16:creationId xmlns:a16="http://schemas.microsoft.com/office/drawing/2014/main" id="{B923D205-4A0A-4312-A850-3BCA428EC24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4363" y="13295783"/>
            <a:ext cx="6400800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Рисунок 31" descr="7-2">
            <a:extLst>
              <a:ext uri="{FF2B5EF4-FFF2-40B4-BE49-F238E27FC236}">
                <a16:creationId xmlns:a16="http://schemas.microsoft.com/office/drawing/2014/main" id="{830D82F4-4818-4FFE-8C7B-3B108A2F314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6070" y="13295783"/>
            <a:ext cx="6410325" cy="154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FBC64563-0D90-46DA-A41C-29E170B2E8D5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0163" y="14488878"/>
            <a:ext cx="1162050" cy="453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54EF4A67-F71B-41D0-AB39-FC983CA863C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1824" y="14645125"/>
            <a:ext cx="1162050" cy="453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63C7A7D-14DA-402E-80ED-305FB3CC3F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87" y="976034"/>
            <a:ext cx="8582854" cy="2682142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FBA8A64F-3FE3-46FA-B02B-CCDEE0C37E5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4694" y="926738"/>
            <a:ext cx="3422546" cy="267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Медицинский плакат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8B3D7D-95B4-4748-9FFB-C281E1B965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4AACF7-51B1-41A0-AAF9-D883E2E86D45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CE3ED8-2D07-4BA2-9005-4F3ED3D7E6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1114</Words>
  <Application>Microsoft Office PowerPoint</Application>
  <PresentationFormat>Произвольный</PresentationFormat>
  <Paragraphs>95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Медицинский плакат</vt:lpstr>
      <vt:lpstr>Полиморфные варианты генов ферментов репарации ДНК в патогенезе рака легкого у женщин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[Название плаката] Lorem ipsum dolor sit amet, consectetuer adipiscing elit maecenas porttitor congue massa fusce</dc:title>
  <dc:creator>Руслан Титов</dc:creator>
  <cp:lastModifiedBy>User</cp:lastModifiedBy>
  <cp:revision>39</cp:revision>
  <dcterms:created xsi:type="dcterms:W3CDTF">2013-04-05T20:27:31Z</dcterms:created>
  <dcterms:modified xsi:type="dcterms:W3CDTF">2021-06-25T08:14:26Z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