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500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1420-5D3D-4AFE-AAC7-779EE3F1B8AA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BF-0218-42E2-AF23-E40F0A68DD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499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1420-5D3D-4AFE-AAC7-779EE3F1B8AA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BF-0218-42E2-AF23-E40F0A68DD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826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1420-5D3D-4AFE-AAC7-779EE3F1B8AA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BF-0218-42E2-AF23-E40F0A68DD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038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1420-5D3D-4AFE-AAC7-779EE3F1B8AA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BF-0218-42E2-AF23-E40F0A68DD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348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1420-5D3D-4AFE-AAC7-779EE3F1B8AA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BF-0218-42E2-AF23-E40F0A68DD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939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1420-5D3D-4AFE-AAC7-779EE3F1B8AA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BF-0218-42E2-AF23-E40F0A68DD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665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1420-5D3D-4AFE-AAC7-779EE3F1B8AA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BF-0218-42E2-AF23-E40F0A68DD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468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1420-5D3D-4AFE-AAC7-779EE3F1B8AA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BF-0218-42E2-AF23-E40F0A68DD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400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1420-5D3D-4AFE-AAC7-779EE3F1B8AA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BF-0218-42E2-AF23-E40F0A68DD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925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1420-5D3D-4AFE-AAC7-779EE3F1B8AA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BF-0218-42E2-AF23-E40F0A68DD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737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1420-5D3D-4AFE-AAC7-779EE3F1B8AA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BF-0218-42E2-AF23-E40F0A68DD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867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B1420-5D3D-4AFE-AAC7-779EE3F1B8AA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DD6BF-0218-42E2-AF23-E40F0A68DD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945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23762" y="4192288"/>
            <a:ext cx="26846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/>
              <a:t>Направления деятельности кафедры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1006" y="4734332"/>
            <a:ext cx="3263974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100" b="1" dirty="0">
                <a:solidFill>
                  <a:srgbClr val="C00000"/>
                </a:solidFill>
              </a:rPr>
              <a:t>Организация учебного процесса </a:t>
            </a:r>
            <a:r>
              <a:rPr lang="ru-RU" sz="1100" b="1" dirty="0"/>
              <a:t>(лекции, практические занятия) для студентов лечебного, педиатрического и медико-биологического факультетов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100" b="1" dirty="0">
                <a:solidFill>
                  <a:srgbClr val="C00000"/>
                </a:solidFill>
              </a:rPr>
              <a:t>Организация работы студенческого научного кружка </a:t>
            </a:r>
            <a:r>
              <a:rPr lang="ru-RU" sz="1100" b="1" dirty="0"/>
              <a:t>– как способ вовлечения студентов в научно-исследовательскую деятельность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100" b="1" dirty="0">
                <a:solidFill>
                  <a:srgbClr val="C00000"/>
                </a:solidFill>
              </a:rPr>
              <a:t>Подготовка ординаторов и аспирантов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100" b="1" dirty="0">
                <a:solidFill>
                  <a:srgbClr val="C00000"/>
                </a:solidFill>
              </a:rPr>
              <a:t>Последипломное образование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100" b="1" dirty="0">
                <a:solidFill>
                  <a:srgbClr val="C00000"/>
                </a:solidFill>
              </a:rPr>
              <a:t>Подготовка и издание методических пособий </a:t>
            </a:r>
            <a:r>
              <a:rPr lang="ru-RU" sz="1100" b="1" dirty="0"/>
              <a:t>для студентов и врачей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088412" y="86206"/>
            <a:ext cx="101356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Опыт организации педагогического процесса на кафедре медицинской генетики Сибирского медицинского университета (</a:t>
            </a:r>
            <a:r>
              <a:rPr lang="ru-RU" sz="2000" b="1" dirty="0" err="1"/>
              <a:t>г.Томск</a:t>
            </a:r>
            <a:r>
              <a:rPr lang="ru-RU" sz="2000" b="1" dirty="0"/>
              <a:t>)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4467" y="5889103"/>
            <a:ext cx="1262957" cy="841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5658" y="4176729"/>
            <a:ext cx="1247886" cy="846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5658" y="5021485"/>
            <a:ext cx="1262957" cy="891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9"/>
          <p:cNvSpPr txBox="1">
            <a:spLocks noChangeArrowheads="1"/>
          </p:cNvSpPr>
          <p:nvPr/>
        </p:nvSpPr>
        <p:spPr bwMode="auto">
          <a:xfrm>
            <a:off x="4876416" y="4194509"/>
            <a:ext cx="291326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100" b="1" dirty="0">
                <a:solidFill>
                  <a:srgbClr val="C00000"/>
                </a:solidFill>
              </a:rPr>
              <a:t>Учреждение </a:t>
            </a:r>
            <a:r>
              <a:rPr lang="ru-RU" altLang="ru-RU" sz="1100" b="1" dirty="0" smtClean="0">
                <a:solidFill>
                  <a:srgbClr val="C00000"/>
                </a:solidFill>
              </a:rPr>
              <a:t>НИИ </a:t>
            </a:r>
            <a:r>
              <a:rPr lang="ru-RU" altLang="ru-RU" sz="1100" b="1" dirty="0">
                <a:solidFill>
                  <a:srgbClr val="C00000"/>
                </a:solidFill>
              </a:rPr>
              <a:t>медицинской генетики Томского НИМЦ </a:t>
            </a:r>
            <a:r>
              <a:rPr lang="ru-RU" altLang="ru-RU" sz="1100" b="1" dirty="0"/>
              <a:t>-  основная кадровая и технологическая база для преподавания медицинской генетики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91985" y="5010766"/>
            <a:ext cx="2697668" cy="11233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100" b="1" dirty="0">
                <a:solidFill>
                  <a:srgbClr val="C00000"/>
                </a:solidFill>
              </a:rPr>
              <a:t>Генетическая клиника НИИ медицинской генетики Томского НИМЦ: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900" b="1" dirty="0"/>
              <a:t>Поликлиническое отделение – практические занятия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900" b="1" dirty="0"/>
              <a:t>Отделение наследственных болезней – клиническая практика</a:t>
            </a:r>
          </a:p>
          <a:p>
            <a:pPr marL="342900" indent="-342900">
              <a:buFontTx/>
              <a:buChar char="-"/>
              <a:defRPr/>
            </a:pPr>
            <a:endParaRPr lang="ru-RU" sz="900" b="1" dirty="0"/>
          </a:p>
        </p:txBody>
      </p:sp>
      <p:sp>
        <p:nvSpPr>
          <p:cNvPr id="14" name="TextBox 14"/>
          <p:cNvSpPr txBox="1">
            <a:spLocks noChangeArrowheads="1"/>
          </p:cNvSpPr>
          <p:nvPr/>
        </p:nvSpPr>
        <p:spPr bwMode="auto">
          <a:xfrm>
            <a:off x="4903518" y="6088549"/>
            <a:ext cx="2772299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100" b="1" dirty="0">
                <a:solidFill>
                  <a:srgbClr val="C00000"/>
                </a:solidFill>
              </a:rPr>
              <a:t>Сибирский государственный медицинский университет </a:t>
            </a:r>
            <a:r>
              <a:rPr lang="ru-RU" altLang="ru-RU" sz="1100" b="1" dirty="0"/>
              <a:t>-  лекции, практические занятия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1766078" y="3905041"/>
            <a:ext cx="8229600" cy="2742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1600" b="1" dirty="0" smtClean="0"/>
              <a:t>Базовые учреждения для обучения</a:t>
            </a:r>
            <a:endParaRPr lang="ru-RU" sz="1600" b="1" dirty="0"/>
          </a:p>
        </p:txBody>
      </p:sp>
      <p:pic>
        <p:nvPicPr>
          <p:cNvPr id="45" name="Рисунок 4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27984" y="4347344"/>
            <a:ext cx="4053664" cy="2393459"/>
          </a:xfrm>
          <a:prstGeom prst="rect">
            <a:avLst/>
          </a:prstGeom>
        </p:spPr>
      </p:pic>
      <p:sp>
        <p:nvSpPr>
          <p:cNvPr id="46" name="Заголовок 1"/>
          <p:cNvSpPr txBox="1">
            <a:spLocks/>
          </p:cNvSpPr>
          <p:nvPr/>
        </p:nvSpPr>
        <p:spPr>
          <a:xfrm>
            <a:off x="8449925" y="1394027"/>
            <a:ext cx="3209781" cy="4729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altLang="ru-RU" sz="1800" b="1" dirty="0" smtClean="0"/>
              <a:t>ПРИОРИТЕТНЫЕ ЗАДАЧИ</a:t>
            </a:r>
            <a:br>
              <a:rPr lang="ru-RU" altLang="ru-RU" sz="1800" b="1" dirty="0" smtClean="0"/>
            </a:br>
            <a:endParaRPr lang="ru-RU" sz="1800" dirty="0"/>
          </a:p>
        </p:txBody>
      </p:sp>
      <p:sp>
        <p:nvSpPr>
          <p:cNvPr id="47" name="Объект 2"/>
          <p:cNvSpPr txBox="1">
            <a:spLocks/>
          </p:cNvSpPr>
          <p:nvPr/>
        </p:nvSpPr>
        <p:spPr>
          <a:xfrm>
            <a:off x="8449925" y="1675594"/>
            <a:ext cx="3482172" cy="25333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altLang="ru-RU" sz="1200" dirty="0" smtClean="0"/>
              <a:t>Использование  инновационных образовательных технологий и современных методов научных исследований.</a:t>
            </a:r>
          </a:p>
          <a:p>
            <a:pPr>
              <a:defRPr/>
            </a:pPr>
            <a:r>
              <a:rPr lang="ru-RU" altLang="ru-RU" sz="1200" dirty="0" smtClean="0"/>
              <a:t>Подготовка к аккредитационной экспертизе образовательных программ, актуализация рабочих программ и УМД по всем дисциплинам.</a:t>
            </a:r>
          </a:p>
          <a:p>
            <a:pPr>
              <a:defRPr/>
            </a:pPr>
            <a:r>
              <a:rPr lang="ru-RU" altLang="ru-RU" sz="1200" dirty="0" smtClean="0"/>
              <a:t>Регулярное повышение квалификации всеми преподавателями кафедры.</a:t>
            </a:r>
          </a:p>
          <a:p>
            <a:pPr>
              <a:defRPr/>
            </a:pPr>
            <a:r>
              <a:rPr lang="ru-RU" altLang="ru-RU" sz="1200" dirty="0" smtClean="0"/>
              <a:t>Привлечение студентов к научно-исследовательской деятельности.</a:t>
            </a:r>
          </a:p>
          <a:p>
            <a:pPr>
              <a:defRPr/>
            </a:pPr>
            <a:r>
              <a:rPr lang="ru-RU" altLang="ru-RU" sz="1200" dirty="0" smtClean="0"/>
              <a:t>Формирование компетенций студентов  СибГМУ в сфере проведения научных исследований через механизм вовлечения в научные коллективы, реализующие гранты научных фондов</a:t>
            </a:r>
          </a:p>
          <a:p>
            <a:pPr>
              <a:defRPr/>
            </a:pPr>
            <a:endParaRPr lang="ru-RU" sz="1200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342998" y="1664322"/>
            <a:ext cx="8257028" cy="2428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1100" dirty="0"/>
              <a:t>Заведующий кафедрой медицинской генетики </a:t>
            </a:r>
            <a:r>
              <a:rPr lang="ru-RU" altLang="ru-RU" sz="1100" dirty="0" smtClean="0"/>
              <a:t>СибГМУ, академик </a:t>
            </a:r>
            <a:r>
              <a:rPr lang="ru-RU" altLang="ru-RU" sz="1100" dirty="0"/>
              <a:t>РАН, </a:t>
            </a:r>
            <a:r>
              <a:rPr lang="ru-RU" altLang="ru-RU" sz="1100" dirty="0" smtClean="0"/>
              <a:t>д.м.н., профессор </a:t>
            </a:r>
            <a:r>
              <a:rPr lang="ru-RU" altLang="ru-RU" sz="1100" dirty="0"/>
              <a:t>– </a:t>
            </a:r>
            <a:r>
              <a:rPr lang="ru-RU" altLang="ru-RU" sz="1100" dirty="0">
                <a:solidFill>
                  <a:srgbClr val="C00000"/>
                </a:solidFill>
              </a:rPr>
              <a:t>Валерий Павлович </a:t>
            </a:r>
            <a:r>
              <a:rPr lang="ru-RU" altLang="ru-RU" sz="1100" dirty="0" smtClean="0">
                <a:solidFill>
                  <a:srgbClr val="C00000"/>
                </a:solidFill>
              </a:rPr>
              <a:t>Пузырев</a:t>
            </a:r>
          </a:p>
          <a:p>
            <a:pPr marL="171450" indent="-171450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1100" dirty="0" smtClean="0"/>
              <a:t>Существенная </a:t>
            </a:r>
            <a:r>
              <a:rPr lang="ru-RU" altLang="ru-RU" sz="1100" dirty="0"/>
              <a:t>и полезная особенность преподавания на кафедре медицинской генетики состоит в том, что занятия для студентов лечебного, педиатрического, медико-биологического факультетов и курсантов ФПК и ППС проводятся сотрудниками кафедры - внешними совместителями на базе НИИ медицинской генетики ТНИМЦ и Генетической клиники. </a:t>
            </a:r>
          </a:p>
          <a:p>
            <a:pPr marL="171450" indent="-171450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1100" dirty="0"/>
              <a:t>В преподавании используются  современные представления о достижениях медицинской генетики, а также собственные научные результаты сотрудников НИИ медицинской генетики и Генетической клиники, проводится разбор клинических случаев пациентов с редкой наследственной патологией.</a:t>
            </a:r>
          </a:p>
          <a:p>
            <a:pPr marL="171450" indent="-171450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1100" dirty="0"/>
              <a:t>Обучение курсантов ФПК и ППС проводится полностью на базе научных и клинических лабораторий и лабораторном оборудовании НИИ медицинской генетики. </a:t>
            </a:r>
          </a:p>
          <a:p>
            <a:pPr marL="171450" indent="-171450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1100" dirty="0"/>
              <a:t>Обучение курсантов ФПК и ППС проводится по двум специальностям: генетика и лабораторная генетика. </a:t>
            </a:r>
          </a:p>
          <a:p>
            <a:pPr marL="171450" indent="-171450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1100" dirty="0"/>
              <a:t>Профессиональная переподготовка по лабораторной генетике проводится только на трех кафедрах медицинской генетики в РФ (Москва, Санкт-Петербург, Томск).</a:t>
            </a:r>
            <a:endParaRPr lang="ru-RU" sz="1100" dirty="0"/>
          </a:p>
        </p:txBody>
      </p:sp>
      <p:sp>
        <p:nvSpPr>
          <p:cNvPr id="49" name="Заголовок 1"/>
          <p:cNvSpPr txBox="1">
            <a:spLocks/>
          </p:cNvSpPr>
          <p:nvPr/>
        </p:nvSpPr>
        <p:spPr>
          <a:xfrm>
            <a:off x="234230" y="1361877"/>
            <a:ext cx="8229600" cy="2940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altLang="ru-RU" sz="1600" b="1" dirty="0" smtClean="0"/>
              <a:t>ВВЕДЕНИЕ</a:t>
            </a:r>
            <a:endParaRPr lang="ru-RU" sz="1600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1419557" y="686141"/>
            <a:ext cx="101356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rgbClr val="C00000"/>
                </a:solidFill>
              </a:rPr>
              <a:t>Салюкова</a:t>
            </a:r>
            <a:r>
              <a:rPr lang="ru-RU" sz="2000" b="1" dirty="0" smtClean="0">
                <a:solidFill>
                  <a:srgbClr val="C00000"/>
                </a:solidFill>
              </a:rPr>
              <a:t> О.А., Фонова Е.А.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221830" y="998093"/>
            <a:ext cx="101356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ФГБОУ ВО СибГМУ Минздрава России</a:t>
            </a:r>
          </a:p>
        </p:txBody>
      </p:sp>
      <p:pic>
        <p:nvPicPr>
          <p:cNvPr id="54" name="Рисунок 5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280" y="116499"/>
            <a:ext cx="2476500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4211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332</Words>
  <Application>Microsoft Office PowerPoint</Application>
  <PresentationFormat>Широкоэкранный</PresentationFormat>
  <Paragraphs>28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9</cp:revision>
  <dcterms:created xsi:type="dcterms:W3CDTF">2021-06-22T14:40:43Z</dcterms:created>
  <dcterms:modified xsi:type="dcterms:W3CDTF">2021-06-23T17:11:14Z</dcterms:modified>
</cp:coreProperties>
</file>