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581" y="-1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B168-77CB-42D7-AC2C-18D024ABD969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03EC-173B-494D-A0D1-C8B3A3C80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34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B168-77CB-42D7-AC2C-18D024ABD969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03EC-173B-494D-A0D1-C8B3A3C80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143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B168-77CB-42D7-AC2C-18D024ABD969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03EC-173B-494D-A0D1-C8B3A3C80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543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B168-77CB-42D7-AC2C-18D024ABD969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03EC-173B-494D-A0D1-C8B3A3C80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24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B168-77CB-42D7-AC2C-18D024ABD969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03EC-173B-494D-A0D1-C8B3A3C80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901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B168-77CB-42D7-AC2C-18D024ABD969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03EC-173B-494D-A0D1-C8B3A3C80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17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B168-77CB-42D7-AC2C-18D024ABD969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03EC-173B-494D-A0D1-C8B3A3C80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145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B168-77CB-42D7-AC2C-18D024ABD969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03EC-173B-494D-A0D1-C8B3A3C80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458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B168-77CB-42D7-AC2C-18D024ABD969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03EC-173B-494D-A0D1-C8B3A3C80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546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B168-77CB-42D7-AC2C-18D024ABD969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03EC-173B-494D-A0D1-C8B3A3C80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92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9B168-77CB-42D7-AC2C-18D024ABD969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703EC-173B-494D-A0D1-C8B3A3C80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60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9B168-77CB-42D7-AC2C-18D024ABD969}" type="datetimeFigureOut">
              <a:rPr lang="ru-RU" smtClean="0"/>
              <a:t>26.06.2021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703EC-173B-494D-A0D1-C8B3A3C80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149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Группа 20"/>
          <p:cNvGrpSpPr/>
          <p:nvPr/>
        </p:nvGrpSpPr>
        <p:grpSpPr>
          <a:xfrm>
            <a:off x="9988" y="44171"/>
            <a:ext cx="9102927" cy="5055685"/>
            <a:chOff x="9988" y="44171"/>
            <a:chExt cx="9102927" cy="5055685"/>
          </a:xfrm>
        </p:grpSpPr>
        <p:sp>
          <p:nvSpPr>
            <p:cNvPr id="4" name="TextBox 3"/>
            <p:cNvSpPr txBox="1"/>
            <p:nvPr/>
          </p:nvSpPr>
          <p:spPr>
            <a:xfrm>
              <a:off x="499829" y="44171"/>
              <a:ext cx="8356139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400" b="1" dirty="0" smtClean="0">
                  <a:solidFill>
                    <a:schemeClr val="tx2">
                      <a:lumMod val="75000"/>
                    </a:schemeClr>
                  </a:solidFill>
                </a:rPr>
                <a:t>Подготовка специалистов по лабораторной генетике: опыт разработки фондов оценочных средств и проблемы организации процедуры первичной специализированной аккредитации</a:t>
              </a:r>
            </a:p>
            <a:p>
              <a:pPr algn="ctr"/>
              <a:r>
                <a:rPr lang="ru-RU" sz="1200" i="1" dirty="0" smtClean="0">
                  <a:solidFill>
                    <a:schemeClr val="accent1">
                      <a:lumMod val="75000"/>
                    </a:schemeClr>
                  </a:solidFill>
                </a:rPr>
                <a:t>Вавилова Т.В., Калинина О.В., </a:t>
              </a:r>
              <a:r>
                <a:rPr lang="ru-RU" sz="1200" i="1" dirty="0" err="1" smtClean="0">
                  <a:solidFill>
                    <a:schemeClr val="accent1">
                      <a:lumMod val="75000"/>
                    </a:schemeClr>
                  </a:solidFill>
                </a:rPr>
                <a:t>Пуппо</a:t>
              </a:r>
              <a:r>
                <a:rPr lang="ru-RU" sz="1200" i="1" dirty="0" smtClean="0">
                  <a:solidFill>
                    <a:schemeClr val="accent1">
                      <a:lumMod val="75000"/>
                    </a:schemeClr>
                  </a:solidFill>
                </a:rPr>
                <a:t> И.Л., Черныш Н.Ю., Сироткина О.В.</a:t>
              </a:r>
            </a:p>
            <a:p>
              <a:pPr algn="ctr"/>
              <a:r>
                <a:rPr lang="ru-RU" sz="1200" dirty="0" smtClean="0">
                  <a:solidFill>
                    <a:schemeClr val="tx2">
                      <a:lumMod val="50000"/>
                    </a:schemeClr>
                  </a:solidFill>
                </a:rPr>
                <a:t>Кафедра лабораторной медицины и генетики ФГБУ «НМИЦ им. В.А. </a:t>
              </a:r>
              <a:r>
                <a:rPr lang="ru-RU" sz="1200" dirty="0" err="1" smtClean="0">
                  <a:solidFill>
                    <a:schemeClr val="tx2">
                      <a:lumMod val="50000"/>
                    </a:schemeClr>
                  </a:solidFill>
                </a:rPr>
                <a:t>Алмазова</a:t>
              </a:r>
              <a:r>
                <a:rPr lang="ru-RU" sz="1200" dirty="0" smtClean="0">
                  <a:solidFill>
                    <a:schemeClr val="tx2">
                      <a:lumMod val="50000"/>
                    </a:schemeClr>
                  </a:solidFill>
                </a:rPr>
                <a:t>» Минздрава России</a:t>
              </a:r>
              <a:endParaRPr lang="ru-RU" sz="1200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pic>
          <p:nvPicPr>
            <p:cNvPr id="5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191" y="44171"/>
              <a:ext cx="717276" cy="856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26" name="Picture 2" descr="C:\Users\olga\Pictures\рис медген1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0449" y="769679"/>
              <a:ext cx="1523360" cy="10140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Прямоугольник 5"/>
            <p:cNvSpPr/>
            <p:nvPr/>
          </p:nvSpPr>
          <p:spPr>
            <a:xfrm>
              <a:off x="9988" y="936723"/>
              <a:ext cx="3049844" cy="8617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000" dirty="0" smtClean="0"/>
                <a:t>В </a:t>
              </a:r>
              <a:r>
                <a:rPr lang="ru-RU" sz="1000" dirty="0"/>
                <a:t>настоящее время отрасль здравоохранения и медицинское образование переходят к процедуре аккредитации специалистов, без которой будет невозможен допуск врачей к профессиональной деятельности. </a:t>
              </a: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2986545" y="939400"/>
              <a:ext cx="4539386" cy="8617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000" dirty="0"/>
                <a:t>В результате анализа практической деятельности, существующих нормативных актов и ФГОС ВО по специальности «Лабораторная генетика» было выдвинуто предложение о двухэтапной первичной специализированной аккредитации для данной специальности, включающей только тестовые задания и станции ОСКЭ. </a:t>
              </a:r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 flipV="1">
              <a:off x="1835696" y="900836"/>
              <a:ext cx="5496912" cy="35887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2"/>
            <p:cNvPicPr/>
            <p:nvPr/>
          </p:nvPicPr>
          <p:blipFill>
            <a:blip r:embed="rId4"/>
            <a:srcRect t="16215" r="2689" b="4457"/>
            <a:stretch/>
          </p:blipFill>
          <p:spPr>
            <a:xfrm>
              <a:off x="25268" y="1761865"/>
              <a:ext cx="2520280" cy="1676653"/>
            </a:xfrm>
            <a:prstGeom prst="rect">
              <a:avLst/>
            </a:prstGeom>
            <a:ln>
              <a:noFill/>
            </a:ln>
          </p:spPr>
        </p:pic>
        <p:sp>
          <p:nvSpPr>
            <p:cNvPr id="15" name="Прямоугольник 14"/>
            <p:cNvSpPr/>
            <p:nvPr/>
          </p:nvSpPr>
          <p:spPr>
            <a:xfrm>
              <a:off x="2538338" y="1807302"/>
              <a:ext cx="1835697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000" dirty="0" smtClean="0"/>
                <a:t>В сотрудничестве со специалистами практического здравоохранения, коллегами из медицинских ВУЗов и научно-исследовательских центров, было разработано более 2000 тестовых заданий и две из трех специализированных станций ОСКЭ. </a:t>
              </a:r>
              <a:endParaRPr lang="ru-RU" sz="1000" dirty="0"/>
            </a:p>
          </p:txBody>
        </p:sp>
        <p:cxnSp>
          <p:nvCxnSpPr>
            <p:cNvPr id="17" name="Прямая соединительная линия 16"/>
            <p:cNvCxnSpPr/>
            <p:nvPr/>
          </p:nvCxnSpPr>
          <p:spPr>
            <a:xfrm flipV="1">
              <a:off x="81076" y="3431060"/>
              <a:ext cx="8949105" cy="3849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Прямоугольник 15"/>
            <p:cNvSpPr/>
            <p:nvPr/>
          </p:nvSpPr>
          <p:spPr>
            <a:xfrm>
              <a:off x="4283968" y="1798319"/>
              <a:ext cx="2876285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000" dirty="0"/>
                <a:t>Тестовые задания </a:t>
              </a:r>
              <a:r>
                <a:rPr lang="ru-RU" sz="1000" dirty="0" smtClean="0"/>
                <a:t>включают правовые</a:t>
              </a:r>
              <a:r>
                <a:rPr lang="ru-RU" sz="1000" dirty="0"/>
                <a:t>, организационные и экономические основы работы лаборатории, контроль качества; основы молекулярной генетики; основы цитогенетики, хромосомные болезни; молекулярно-генетические методы диагностики; цитогенетические методы диагностики; биохимические методы диагностики; медико-генетическое консультирование, характеристика и диагностика наследственных болезней.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7057160" y="1784583"/>
              <a:ext cx="2055755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000" dirty="0" smtClean="0"/>
                <a:t>Станции ОСКЭ позволят </a:t>
              </a:r>
              <a:r>
                <a:rPr lang="ru-RU" sz="1000" dirty="0"/>
                <a:t>проверить компетенции и </a:t>
              </a:r>
              <a:r>
                <a:rPr lang="ru-RU" sz="1000" dirty="0" smtClean="0"/>
                <a:t>практические </a:t>
              </a:r>
              <a:r>
                <a:rPr lang="ru-RU" sz="1000" dirty="0"/>
                <a:t>навыки: </a:t>
              </a:r>
              <a:r>
                <a:rPr lang="ru-RU" sz="1000" dirty="0" smtClean="0"/>
                <a:t>коммуникативные; </a:t>
              </a:r>
              <a:r>
                <a:rPr lang="ru-RU" sz="1000" dirty="0"/>
                <a:t>контроль качества выполнения молекулярно-генетических исследований методом ПЦР; формулирование заключения по результатам цитогенетического исследования». 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249403" y="3468640"/>
              <a:ext cx="2801996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000" dirty="0"/>
                <a:t>Авторы выражают благодарность и искреннюю признательность </a:t>
              </a:r>
              <a:r>
                <a:rPr lang="ru-RU" sz="1000" dirty="0" smtClean="0"/>
                <a:t>: Ижевской </a:t>
              </a:r>
              <a:r>
                <a:rPr lang="ru-RU" sz="1000" dirty="0"/>
                <a:t>В.Л. (</a:t>
              </a:r>
              <a:r>
                <a:rPr lang="ru-RU" sz="1000" dirty="0" err="1"/>
                <a:t>дмн</a:t>
              </a:r>
              <a:r>
                <a:rPr lang="ru-RU" sz="1000" dirty="0"/>
                <a:t>, МГНЦ им. акад. Н.П. Бочкова), Лебедеву И.Н. (</a:t>
              </a:r>
              <a:r>
                <a:rPr lang="ru-RU" sz="1000" dirty="0" err="1"/>
                <a:t>дбн</a:t>
              </a:r>
              <a:r>
                <a:rPr lang="ru-RU" sz="1000" dirty="0"/>
                <a:t>, профессор РАН, НИИ медицинской генетики Томского НИМЦ РАН), Масленникову А.Б. (</a:t>
              </a:r>
              <a:r>
                <a:rPr lang="ru-RU" sz="1000" dirty="0" err="1"/>
                <a:t>кмн</a:t>
              </a:r>
              <a:r>
                <a:rPr lang="ru-RU" sz="1000" dirty="0"/>
                <a:t>, член-корр. РАЕН, ГБУЗ НСО Городская клиническая больница №1), Харченко Т.В. (</a:t>
              </a:r>
              <a:r>
                <a:rPr lang="ru-RU" sz="1000" dirty="0" err="1"/>
                <a:t>кбн</a:t>
              </a:r>
              <a:r>
                <a:rPr lang="ru-RU" sz="1000" dirty="0"/>
                <a:t>, СЗГМУ им. </a:t>
              </a:r>
              <a:r>
                <a:rPr lang="ru-RU" sz="1000" dirty="0" err="1"/>
                <a:t>И.И.Мечникова</a:t>
              </a:r>
              <a:r>
                <a:rPr lang="ru-RU" sz="1000" dirty="0"/>
                <a:t> Минздрава России) за помощь в подготовке </a:t>
              </a:r>
              <a:r>
                <a:rPr lang="ru-RU" sz="1000" dirty="0" smtClean="0"/>
                <a:t>и экспертизе ФОС</a:t>
              </a:r>
              <a:r>
                <a:rPr lang="ru-RU" sz="1000" dirty="0"/>
                <a:t>.</a:t>
              </a: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 flipV="1">
              <a:off x="81075" y="1751323"/>
              <a:ext cx="8949105" cy="3849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Прямоугольник 19"/>
            <p:cNvSpPr/>
            <p:nvPr/>
          </p:nvSpPr>
          <p:spPr>
            <a:xfrm>
              <a:off x="9988" y="3468640"/>
              <a:ext cx="6290204" cy="16312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ru-RU" sz="1000" dirty="0"/>
                <a:t>Следует обратить внимание на важность тесного междисциплинарного взаимодействия при подготовке врача–лабораторного генетика. </a:t>
              </a:r>
              <a:r>
                <a:rPr lang="ru-RU" sz="1000" dirty="0" smtClean="0"/>
                <a:t>Вопросы из разделов «Правовые</a:t>
              </a:r>
              <a:r>
                <a:rPr lang="ru-RU" sz="1000" dirty="0"/>
                <a:t>, организационные и экономические основы работы лаборатории, контроль качества», «Молекулярно-биологические методы диагностики», «Биохимические методы диагностики» являются общими для специальностей «Лабораторная генетика» и «Клиническая лабораторная диагностика</a:t>
              </a:r>
              <a:r>
                <a:rPr lang="ru-RU" sz="1000" dirty="0" smtClean="0"/>
                <a:t>», а </a:t>
              </a:r>
              <a:r>
                <a:rPr lang="ru-RU" sz="1000" dirty="0"/>
                <a:t>разделы «Основы молекулярной генетики», «Основы цитогенетики, хромосомные болезни», «Медико-генетическое консультирование, характеристика и диагностика наследственных болезней» входят в программы обучения </a:t>
              </a:r>
              <a:r>
                <a:rPr lang="ru-RU" sz="1000" dirty="0" smtClean="0"/>
                <a:t>по </a:t>
              </a:r>
              <a:r>
                <a:rPr lang="ru-RU" sz="1000" dirty="0"/>
                <a:t>специальности «Лабораторная </a:t>
              </a:r>
              <a:r>
                <a:rPr lang="ru-RU" sz="1000" dirty="0" smtClean="0"/>
                <a:t>генетика» </a:t>
              </a:r>
              <a:r>
                <a:rPr lang="ru-RU" sz="1000" dirty="0"/>
                <a:t>и «Генетика</a:t>
              </a:r>
              <a:r>
                <a:rPr lang="ru-RU" sz="1000" dirty="0" smtClean="0"/>
                <a:t>». Только при тесном взаимодействии специалистов трех направлений, возможно подготовить высококвалифицированные кадры в области лабораторной генетики и оценить уровень их компетенции в рамках процедуры первичной специализированной аккредитации. </a:t>
              </a:r>
              <a:endParaRPr lang="ru-RU" sz="1000" dirty="0"/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 flipV="1">
              <a:off x="72950" y="5020022"/>
              <a:ext cx="8949105" cy="38492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5288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408</Words>
  <Application>Microsoft Office PowerPoint</Application>
  <PresentationFormat>Экран (16:9)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olga</cp:lastModifiedBy>
  <cp:revision>7</cp:revision>
  <dcterms:created xsi:type="dcterms:W3CDTF">2021-06-26T10:26:18Z</dcterms:created>
  <dcterms:modified xsi:type="dcterms:W3CDTF">2021-06-26T12:12:26Z</dcterms:modified>
</cp:coreProperties>
</file>