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5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4291-547E-4F04-A511-EE2252CD5821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32DA-A2C4-4731-B476-412EF7D6D6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64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4291-547E-4F04-A511-EE2252CD5821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32DA-A2C4-4731-B476-412EF7D6D6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74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4291-547E-4F04-A511-EE2252CD5821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32DA-A2C4-4731-B476-412EF7D6D6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566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4291-547E-4F04-A511-EE2252CD5821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32DA-A2C4-4731-B476-412EF7D6D6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409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4291-547E-4F04-A511-EE2252CD5821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32DA-A2C4-4731-B476-412EF7D6D6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92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4291-547E-4F04-A511-EE2252CD5821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32DA-A2C4-4731-B476-412EF7D6D6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928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4291-547E-4F04-A511-EE2252CD5821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32DA-A2C4-4731-B476-412EF7D6D6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869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4291-547E-4F04-A511-EE2252CD5821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32DA-A2C4-4731-B476-412EF7D6D6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097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4291-547E-4F04-A511-EE2252CD5821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32DA-A2C4-4731-B476-412EF7D6D6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843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4291-547E-4F04-A511-EE2252CD5821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32DA-A2C4-4731-B476-412EF7D6D6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72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4291-547E-4F04-A511-EE2252CD5821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32DA-A2C4-4731-B476-412EF7D6D6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24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D4291-547E-4F04-A511-EE2252CD5821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132DA-A2C4-4731-B476-412EF7D6D6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08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35216"/>
            <a:ext cx="6192688" cy="530225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новых генетических факторов, связанных с развитием гипертрофической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кардиомиопатии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российской популяции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527200"/>
            <a:ext cx="5800765" cy="909716"/>
          </a:xfrm>
        </p:spPr>
        <p:txBody>
          <a:bodyPr>
            <a:noAutofit/>
          </a:bodyPr>
          <a:lstStyle/>
          <a:p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Филатова Е.В. 1, Шадрина М.И.1, Власов И.Н.1, Крылова Н.С.2, Маслова М.Ю.2, 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Потешкина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Н.Г.2, Сломинский П.A.1</a:t>
            </a:r>
          </a:p>
          <a:p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ФГБУН Институт молекулярной генетики, </a:t>
            </a:r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lain" startAt="2"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ВО РНИМУ им. Н.И. Пирогова Минздрава России</a:t>
            </a:r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поддержана грантами РФФИ № 19-015-00343, 18-015-00322.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5216"/>
            <a:ext cx="118762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5907" y="987574"/>
            <a:ext cx="2627782" cy="415592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Гипертрофическая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кардиомиопатия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(ГКМП) — аутосомно-доминантное заболевание, характеризующееся гипертрофией (утолщением) стенки левого и/или изредка правого желудочка.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ГКМП - одна из самых распространённых форм наследственных болезней сердца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Частота в популяции 1:200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предполагают, что в России этим недугом страдает не менее 300 000 человек, при этом в течение года умирает от 1 до 6 % пациентов с ГКМП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популяции спектр генов и мутаций, приводящих к ГКМП, не описан</a:t>
            </a:r>
          </a:p>
          <a:p>
            <a:pPr algn="just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9791478"/>
              </p:ext>
            </p:extLst>
          </p:nvPr>
        </p:nvGraphicFramePr>
        <p:xfrm>
          <a:off x="5486093" y="1630230"/>
          <a:ext cx="3635896" cy="342396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590705"/>
                <a:gridCol w="757478"/>
                <a:gridCol w="1287713"/>
              </a:tblGrid>
              <a:tr h="69493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Ген: Мутация 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Наша выборка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Европейцы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данные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нескольких исследований)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1645"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MYBPC3: Q1233Ter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2%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10/390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2,5%)</a:t>
                      </a:r>
                    </a:p>
                  </a:txBody>
                  <a:tcPr/>
                </a:tc>
              </a:tr>
              <a:tr h="231645"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MYBPC3: Y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847</a:t>
                      </a:r>
                      <a:r>
                        <a:rPr lang="en-US" sz="1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Ter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2/855 (0,23%)</a:t>
                      </a:r>
                    </a:p>
                  </a:txBody>
                  <a:tcPr/>
                </a:tc>
              </a:tr>
              <a:tr h="231645"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MYH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7: 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741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7/1100 (0,64%)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2358"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Book Antiqua"/>
                        <a:buNone/>
                        <a:defRPr sz="1400" u="none" strike="noStrike" cap="none"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Book Antiqua"/>
                        </a:rPr>
                        <a:t>MYBPC3: 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R495Q</a:t>
                      </a: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Book Antiqua"/>
                        <a:buNone/>
                        <a:tabLst/>
                        <a:defRPr sz="1400" u="none" strike="noStrike" cap="none"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Book Antiqua"/>
                        </a:rPr>
                        <a:t>1%</a:t>
                      </a:r>
                      <a:endParaRPr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Book Antiqua"/>
                      </a:endParaRP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Book Antiqua"/>
                        <a:buNone/>
                        <a:defRPr sz="1400" u="none" strike="noStrike" cap="none"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Book Antiqua"/>
                        </a:rPr>
                        <a:t>16/1810 (0,88%)</a:t>
                      </a:r>
                      <a:endParaRPr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Book Antiqua"/>
                      </a:endParaRPr>
                    </a:p>
                  </a:txBody>
                  <a:tcPr marL="91450" marR="91450" marT="34300" marB="34300"/>
                </a:tc>
              </a:tr>
              <a:tr h="2123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Book Antiqua"/>
                        <a:buNone/>
                        <a:tabLst/>
                        <a:defRPr sz="1400" u="none" strike="noStrike" cap="none"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Book Antiqua"/>
                        </a:rPr>
                        <a:t>MYBPC3</a:t>
                      </a:r>
                      <a:r>
                        <a:rPr lang="en-US" sz="1000" u="none" strike="noStrike" kern="1200" cap="non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Book Antiqua"/>
                        </a:rPr>
                        <a:t>: </a:t>
                      </a:r>
                      <a:r>
                        <a:rPr lang="en-US" sz="1000" u="none" strike="noStrike" kern="1200" cap="non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R495W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Book Antiqua"/>
                        <a:buNone/>
                        <a:tabLst/>
                        <a:defRPr sz="1400" u="none" strike="noStrike" cap="none"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Book Antiqua"/>
                        </a:rPr>
                        <a:t>1%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Book Antiqua"/>
                        <a:buNone/>
                        <a:defRPr sz="1400" u="none" strike="noStrike" cap="none"/>
                      </a:pPr>
                      <a:endParaRPr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Book Antiqua"/>
                      </a:endParaRPr>
                    </a:p>
                  </a:txBody>
                  <a:tcPr marL="91450" marR="91450" marT="34300" marB="34300"/>
                </a:tc>
              </a:tr>
              <a:tr h="3667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Book Antiqua"/>
                        <a:buNone/>
                        <a:tabLst/>
                        <a:defRPr sz="1400" u="none" strike="noStrike" cap="none"/>
                      </a:pPr>
                      <a:r>
                        <a:rPr lang="en-US" sz="1000" u="none" strike="noStrike" kern="1200" cap="non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MYBPC3: V453Ter(fs)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Book Antiqua"/>
                        <a:buNone/>
                        <a:tabLst/>
                        <a:defRPr sz="1400" u="none" strike="noStrike" cap="none"/>
                      </a:pPr>
                      <a:r>
                        <a:rPr lang="ru-RU" sz="1000" u="none" strike="noStrike" kern="1200" cap="non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1%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Book Antiqua"/>
                        <a:buNone/>
                        <a:defRPr sz="1400" u="none" strike="noStrike" cap="none"/>
                      </a:pPr>
                      <a:endParaRPr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Book Antiqua"/>
                      </a:endParaRPr>
                    </a:p>
                  </a:txBody>
                  <a:tcPr marL="91450" marR="91450" marT="34300" marB="34300"/>
                </a:tc>
              </a:tr>
              <a:tr h="231645">
                <a:tc>
                  <a:txBody>
                    <a:bodyPr/>
                    <a:lstStyle/>
                    <a:p>
                      <a:r>
                        <a:rPr lang="en-US" sz="1000" u="none" strike="noStrike" kern="1200" cap="non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MYBPC3: K1173Ter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u="none" strike="noStrike" kern="1200" cap="non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1%</a:t>
                      </a:r>
                      <a:endParaRPr lang="ru-RU" sz="1000" u="none" strike="noStrike" kern="1200" cap="none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u="none" strike="noStrike" kern="1200" cap="none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1645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8%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2345</a:t>
                      </a:r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(0,</a:t>
                      </a: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%)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493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другие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потенциально патогенные варианты</a:t>
                      </a:r>
                      <a:r>
                        <a:rPr lang="en-US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генах ГКМП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532/1683 (31,61%)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Содержимое 2"/>
          <p:cNvSpPr txBox="1">
            <a:spLocks/>
          </p:cNvSpPr>
          <p:nvPr/>
        </p:nvSpPr>
        <p:spPr>
          <a:xfrm>
            <a:off x="2699792" y="1614841"/>
            <a:ext cx="2693885" cy="194421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методы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Выборка: 99 неродственных друг другу пациентов с ГКМП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Целевое 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экзомное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секвенирование около 4800 генов и областей генома, для которых показана связь с развитием различных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заболеваний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Биоинформатический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анализ: </a:t>
            </a:r>
            <a:r>
              <a:rPr lang="en-US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Polyphen-2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(&gt;0.5),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SIFT (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&lt;0.05),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CADD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PHRED (&gt;20)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REVEL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(&gt;0.5)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в базах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данных 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ClinVar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ClinGen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44208" y="1298417"/>
            <a:ext cx="1952458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 обсуждение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99792" y="3694390"/>
            <a:ext cx="2693886" cy="138499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Таким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проведённый клинико-генетический анализ позволил выявить небольшой вклад известных отдельных патогенетически значимых вариантов и генов в развитие ГКМП в российской популяции.</a:t>
            </a:r>
          </a:p>
        </p:txBody>
      </p:sp>
    </p:spTree>
    <p:extLst>
      <p:ext uri="{BB962C8B-B14F-4D97-AF65-F5344CB8AC3E}">
        <p14:creationId xmlns:p14="http://schemas.microsoft.com/office/powerpoint/2010/main" val="20843563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317</Words>
  <Application>Microsoft Office PowerPoint</Application>
  <PresentationFormat>Экран (16:9)</PresentationFormat>
  <Paragraphs>45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Поиск новых генетических факторов, связанных с развитием гипертрофической кардиомиопатии в российской популяции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Поиск новых генетических факторов, связанных с развитием гипертрофической кардиомиопатии в российской популяции</dc:title>
  <dc:creator>LenaF</dc:creator>
  <cp:lastModifiedBy>LenaF</cp:lastModifiedBy>
  <cp:revision>7</cp:revision>
  <dcterms:created xsi:type="dcterms:W3CDTF">2021-06-25T10:55:20Z</dcterms:created>
  <dcterms:modified xsi:type="dcterms:W3CDTF">2021-06-25T11:58:17Z</dcterms:modified>
</cp:coreProperties>
</file>