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37480875" cy="21062950"/>
  <p:notesSz cx="9144000" cy="6858000"/>
  <p:defaultTextStyle>
    <a:defPPr>
      <a:defRPr lang="ru-RU"/>
    </a:defPPr>
    <a:lvl1pPr marL="0" algn="l" defTabSz="3746754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1pPr>
    <a:lvl2pPr marL="1873377" algn="l" defTabSz="3746754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2pPr>
    <a:lvl3pPr marL="3746754" algn="l" defTabSz="3746754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3pPr>
    <a:lvl4pPr marL="5620131" algn="l" defTabSz="3746754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4pPr>
    <a:lvl5pPr marL="7493508" algn="l" defTabSz="3746754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5pPr>
    <a:lvl6pPr marL="9366885" algn="l" defTabSz="3746754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6pPr>
    <a:lvl7pPr marL="11240262" algn="l" defTabSz="3746754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7pPr>
    <a:lvl8pPr marL="13113639" algn="l" defTabSz="3746754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8pPr>
    <a:lvl9pPr marL="14987016" algn="l" defTabSz="3746754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34" userDrawn="1">
          <p15:clr>
            <a:srgbClr val="A4A3A4"/>
          </p15:clr>
        </p15:guide>
        <p15:guide id="2" pos="1180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DDAB"/>
    <a:srgbClr val="B5CD85"/>
    <a:srgbClr val="9EBE5E"/>
    <a:srgbClr val="7C9B3F"/>
    <a:srgbClr val="4C5F27"/>
    <a:srgbClr val="F2BFBE"/>
    <a:srgbClr val="F28C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0" d="100"/>
          <a:sy n="20" d="100"/>
        </p:scale>
        <p:origin x="1242" y="606"/>
      </p:cViewPr>
      <p:guideLst>
        <p:guide orient="horz" pos="6634"/>
        <p:guide pos="1180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8A91B5-B7C8-42DC-9C54-6C10AD2345CD}" type="datetimeFigureOut">
              <a:rPr lang="ru-RU" smtClean="0"/>
              <a:t>24.06.2021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513013" y="857250"/>
            <a:ext cx="411797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863756-40DB-4BCD-AF08-CFE4E3C733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0752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863756-40DB-4BCD-AF08-CFE4E3C733B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537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11066" y="6543176"/>
            <a:ext cx="31858744" cy="451488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22132" y="11935672"/>
            <a:ext cx="26236613" cy="538275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873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746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620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4935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3668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240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1136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4987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C219F-436B-4018-9C8D-023E17C48DBE}" type="datetimeFigureOut">
              <a:rPr lang="ru-RU" smtClean="0"/>
              <a:pPr/>
              <a:t>24.06.2021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2C441-B3DC-451F-BEDE-FF7CF92466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C219F-436B-4018-9C8D-023E17C48DBE}" type="datetimeFigureOut">
              <a:rPr lang="ru-RU" smtClean="0"/>
              <a:pPr/>
              <a:t>24.06.2021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2C441-B3DC-451F-BEDE-FF7CF92466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27173635" y="633842"/>
            <a:ext cx="8433197" cy="1347639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874045" y="633842"/>
            <a:ext cx="24674909" cy="1347639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C219F-436B-4018-9C8D-023E17C48DBE}" type="datetimeFigureOut">
              <a:rPr lang="ru-RU" smtClean="0"/>
              <a:pPr/>
              <a:t>24.06.2021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2C441-B3DC-451F-BEDE-FF7CF92466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C219F-436B-4018-9C8D-023E17C48DBE}" type="datetimeFigureOut">
              <a:rPr lang="ru-RU" smtClean="0"/>
              <a:pPr/>
              <a:t>24.06.2021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2C441-B3DC-451F-BEDE-FF7CF92466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60731" y="13534902"/>
            <a:ext cx="31858744" cy="4183335"/>
          </a:xfrm>
        </p:spPr>
        <p:txBody>
          <a:bodyPr anchor="t"/>
          <a:lstStyle>
            <a:lvl1pPr algn="l">
              <a:defRPr sz="164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960731" y="8927378"/>
            <a:ext cx="31858744" cy="4607518"/>
          </a:xfrm>
        </p:spPr>
        <p:txBody>
          <a:bodyPr anchor="b"/>
          <a:lstStyle>
            <a:lvl1pPr marL="0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1pPr>
            <a:lvl2pPr marL="1873377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2pPr>
            <a:lvl3pPr marL="3746754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3pPr>
            <a:lvl4pPr marL="5620131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4pPr>
            <a:lvl5pPr marL="7493508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5pPr>
            <a:lvl6pPr marL="9366885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6pPr>
            <a:lvl7pPr marL="11240262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7pPr>
            <a:lvl8pPr marL="13113639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8pPr>
            <a:lvl9pPr marL="14987016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C219F-436B-4018-9C8D-023E17C48DBE}" type="datetimeFigureOut">
              <a:rPr lang="ru-RU" smtClean="0"/>
              <a:pPr/>
              <a:t>24.06.2021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2C441-B3DC-451F-BEDE-FF7CF92466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874044" y="3686024"/>
            <a:ext cx="16554053" cy="10424209"/>
          </a:xfrm>
        </p:spPr>
        <p:txBody>
          <a:bodyPr/>
          <a:lstStyle>
            <a:lvl1pPr>
              <a:defRPr sz="11500"/>
            </a:lvl1pPr>
            <a:lvl2pPr>
              <a:defRPr sz="9800"/>
            </a:lvl2pPr>
            <a:lvl3pPr>
              <a:defRPr sz="82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9052779" y="3686024"/>
            <a:ext cx="16554053" cy="10424209"/>
          </a:xfrm>
        </p:spPr>
        <p:txBody>
          <a:bodyPr/>
          <a:lstStyle>
            <a:lvl1pPr>
              <a:defRPr sz="11500"/>
            </a:lvl1pPr>
            <a:lvl2pPr>
              <a:defRPr sz="9800"/>
            </a:lvl2pPr>
            <a:lvl3pPr>
              <a:defRPr sz="82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C219F-436B-4018-9C8D-023E17C48DBE}" type="datetimeFigureOut">
              <a:rPr lang="ru-RU" smtClean="0"/>
              <a:pPr/>
              <a:t>24.06.2021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2C441-B3DC-451F-BEDE-FF7CF92466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4045" y="843497"/>
            <a:ext cx="33732788" cy="3510492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74045" y="4714790"/>
            <a:ext cx="16560562" cy="1964901"/>
          </a:xfrm>
        </p:spPr>
        <p:txBody>
          <a:bodyPr anchor="b"/>
          <a:lstStyle>
            <a:lvl1pPr marL="0" indent="0">
              <a:buNone/>
              <a:defRPr sz="9800" b="1"/>
            </a:lvl1pPr>
            <a:lvl2pPr marL="1873377" indent="0">
              <a:buNone/>
              <a:defRPr sz="8200" b="1"/>
            </a:lvl2pPr>
            <a:lvl3pPr marL="3746754" indent="0">
              <a:buNone/>
              <a:defRPr sz="7400" b="1"/>
            </a:lvl3pPr>
            <a:lvl4pPr marL="5620131" indent="0">
              <a:buNone/>
              <a:defRPr sz="6600" b="1"/>
            </a:lvl4pPr>
            <a:lvl5pPr marL="7493508" indent="0">
              <a:buNone/>
              <a:defRPr sz="6600" b="1"/>
            </a:lvl5pPr>
            <a:lvl6pPr marL="9366885" indent="0">
              <a:buNone/>
              <a:defRPr sz="6600" b="1"/>
            </a:lvl6pPr>
            <a:lvl7pPr marL="11240262" indent="0">
              <a:buNone/>
              <a:defRPr sz="6600" b="1"/>
            </a:lvl7pPr>
            <a:lvl8pPr marL="13113639" indent="0">
              <a:buNone/>
              <a:defRPr sz="6600" b="1"/>
            </a:lvl8pPr>
            <a:lvl9pPr marL="14987016" indent="0">
              <a:buNone/>
              <a:defRPr sz="6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874045" y="6679685"/>
            <a:ext cx="16560562" cy="12135576"/>
          </a:xfrm>
        </p:spPr>
        <p:txBody>
          <a:bodyPr/>
          <a:lstStyle>
            <a:lvl1pPr>
              <a:defRPr sz="9800"/>
            </a:lvl1pPr>
            <a:lvl2pPr>
              <a:defRPr sz="8200"/>
            </a:lvl2pPr>
            <a:lvl3pPr>
              <a:defRPr sz="7400"/>
            </a:lvl3pPr>
            <a:lvl4pPr>
              <a:defRPr sz="6600"/>
            </a:lvl4pPr>
            <a:lvl5pPr>
              <a:defRPr sz="6600"/>
            </a:lvl5pPr>
            <a:lvl6pPr>
              <a:defRPr sz="6600"/>
            </a:lvl6pPr>
            <a:lvl7pPr>
              <a:defRPr sz="6600"/>
            </a:lvl7pPr>
            <a:lvl8pPr>
              <a:defRPr sz="6600"/>
            </a:lvl8pPr>
            <a:lvl9pPr>
              <a:defRPr sz="6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19039779" y="4714790"/>
            <a:ext cx="16567067" cy="1964901"/>
          </a:xfrm>
        </p:spPr>
        <p:txBody>
          <a:bodyPr anchor="b"/>
          <a:lstStyle>
            <a:lvl1pPr marL="0" indent="0">
              <a:buNone/>
              <a:defRPr sz="9800" b="1"/>
            </a:lvl1pPr>
            <a:lvl2pPr marL="1873377" indent="0">
              <a:buNone/>
              <a:defRPr sz="8200" b="1"/>
            </a:lvl2pPr>
            <a:lvl3pPr marL="3746754" indent="0">
              <a:buNone/>
              <a:defRPr sz="7400" b="1"/>
            </a:lvl3pPr>
            <a:lvl4pPr marL="5620131" indent="0">
              <a:buNone/>
              <a:defRPr sz="6600" b="1"/>
            </a:lvl4pPr>
            <a:lvl5pPr marL="7493508" indent="0">
              <a:buNone/>
              <a:defRPr sz="6600" b="1"/>
            </a:lvl5pPr>
            <a:lvl6pPr marL="9366885" indent="0">
              <a:buNone/>
              <a:defRPr sz="6600" b="1"/>
            </a:lvl6pPr>
            <a:lvl7pPr marL="11240262" indent="0">
              <a:buNone/>
              <a:defRPr sz="6600" b="1"/>
            </a:lvl7pPr>
            <a:lvl8pPr marL="13113639" indent="0">
              <a:buNone/>
              <a:defRPr sz="6600" b="1"/>
            </a:lvl8pPr>
            <a:lvl9pPr marL="14987016" indent="0">
              <a:buNone/>
              <a:defRPr sz="6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19039779" y="6679685"/>
            <a:ext cx="16567067" cy="12135576"/>
          </a:xfrm>
        </p:spPr>
        <p:txBody>
          <a:bodyPr/>
          <a:lstStyle>
            <a:lvl1pPr>
              <a:defRPr sz="9800"/>
            </a:lvl1pPr>
            <a:lvl2pPr>
              <a:defRPr sz="8200"/>
            </a:lvl2pPr>
            <a:lvl3pPr>
              <a:defRPr sz="7400"/>
            </a:lvl3pPr>
            <a:lvl4pPr>
              <a:defRPr sz="6600"/>
            </a:lvl4pPr>
            <a:lvl5pPr>
              <a:defRPr sz="6600"/>
            </a:lvl5pPr>
            <a:lvl6pPr>
              <a:defRPr sz="6600"/>
            </a:lvl6pPr>
            <a:lvl7pPr>
              <a:defRPr sz="6600"/>
            </a:lvl7pPr>
            <a:lvl8pPr>
              <a:defRPr sz="6600"/>
            </a:lvl8pPr>
            <a:lvl9pPr>
              <a:defRPr sz="6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C219F-436B-4018-9C8D-023E17C48DBE}" type="datetimeFigureOut">
              <a:rPr lang="ru-RU" smtClean="0"/>
              <a:pPr/>
              <a:t>24.06.2021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2C441-B3DC-451F-BEDE-FF7CF92466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C219F-436B-4018-9C8D-023E17C48DBE}" type="datetimeFigureOut">
              <a:rPr lang="ru-RU" smtClean="0"/>
              <a:pPr/>
              <a:t>24.06.2021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2C441-B3DC-451F-BEDE-FF7CF92466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C219F-436B-4018-9C8D-023E17C48DBE}" type="datetimeFigureOut">
              <a:rPr lang="ru-RU" smtClean="0"/>
              <a:pPr/>
              <a:t>24.06.2021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2C441-B3DC-451F-BEDE-FF7CF92466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4058" y="838615"/>
            <a:ext cx="12330950" cy="3569002"/>
          </a:xfrm>
        </p:spPr>
        <p:txBody>
          <a:bodyPr anchor="b"/>
          <a:lstStyle>
            <a:lvl1pPr algn="l">
              <a:defRPr sz="82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653981" y="838628"/>
            <a:ext cx="20952850" cy="17976645"/>
          </a:xfrm>
        </p:spPr>
        <p:txBody>
          <a:bodyPr/>
          <a:lstStyle>
            <a:lvl1pPr>
              <a:defRPr sz="13100"/>
            </a:lvl1pPr>
            <a:lvl2pPr>
              <a:defRPr sz="11500"/>
            </a:lvl2pPr>
            <a:lvl3pPr>
              <a:defRPr sz="98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74058" y="4407630"/>
            <a:ext cx="12330950" cy="14407643"/>
          </a:xfrm>
        </p:spPr>
        <p:txBody>
          <a:bodyPr/>
          <a:lstStyle>
            <a:lvl1pPr marL="0" indent="0">
              <a:buNone/>
              <a:defRPr sz="5700"/>
            </a:lvl1pPr>
            <a:lvl2pPr marL="1873377" indent="0">
              <a:buNone/>
              <a:defRPr sz="4900"/>
            </a:lvl2pPr>
            <a:lvl3pPr marL="3746754" indent="0">
              <a:buNone/>
              <a:defRPr sz="4100"/>
            </a:lvl3pPr>
            <a:lvl4pPr marL="5620131" indent="0">
              <a:buNone/>
              <a:defRPr sz="3700"/>
            </a:lvl4pPr>
            <a:lvl5pPr marL="7493508" indent="0">
              <a:buNone/>
              <a:defRPr sz="3700"/>
            </a:lvl5pPr>
            <a:lvl6pPr marL="9366885" indent="0">
              <a:buNone/>
              <a:defRPr sz="3700"/>
            </a:lvl6pPr>
            <a:lvl7pPr marL="11240262" indent="0">
              <a:buNone/>
              <a:defRPr sz="3700"/>
            </a:lvl7pPr>
            <a:lvl8pPr marL="13113639" indent="0">
              <a:buNone/>
              <a:defRPr sz="3700"/>
            </a:lvl8pPr>
            <a:lvl9pPr marL="14987016" indent="0">
              <a:buNone/>
              <a:defRPr sz="37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C219F-436B-4018-9C8D-023E17C48DBE}" type="datetimeFigureOut">
              <a:rPr lang="ru-RU" smtClean="0"/>
              <a:pPr/>
              <a:t>24.06.2021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2C441-B3DC-451F-BEDE-FF7CF92466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46515" y="14744069"/>
            <a:ext cx="22488525" cy="1740622"/>
          </a:xfrm>
        </p:spPr>
        <p:txBody>
          <a:bodyPr anchor="b"/>
          <a:lstStyle>
            <a:lvl1pPr algn="l">
              <a:defRPr sz="82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7346515" y="1882013"/>
            <a:ext cx="22488525" cy="12637770"/>
          </a:xfrm>
        </p:spPr>
        <p:txBody>
          <a:bodyPr/>
          <a:lstStyle>
            <a:lvl1pPr marL="0" indent="0">
              <a:buNone/>
              <a:defRPr sz="13100"/>
            </a:lvl1pPr>
            <a:lvl2pPr marL="1873377" indent="0">
              <a:buNone/>
              <a:defRPr sz="11500"/>
            </a:lvl2pPr>
            <a:lvl3pPr marL="3746754" indent="0">
              <a:buNone/>
              <a:defRPr sz="9800"/>
            </a:lvl3pPr>
            <a:lvl4pPr marL="5620131" indent="0">
              <a:buNone/>
              <a:defRPr sz="8200"/>
            </a:lvl4pPr>
            <a:lvl5pPr marL="7493508" indent="0">
              <a:buNone/>
              <a:defRPr sz="8200"/>
            </a:lvl5pPr>
            <a:lvl6pPr marL="9366885" indent="0">
              <a:buNone/>
              <a:defRPr sz="8200"/>
            </a:lvl6pPr>
            <a:lvl7pPr marL="11240262" indent="0">
              <a:buNone/>
              <a:defRPr sz="8200"/>
            </a:lvl7pPr>
            <a:lvl8pPr marL="13113639" indent="0">
              <a:buNone/>
              <a:defRPr sz="8200"/>
            </a:lvl8pPr>
            <a:lvl9pPr marL="14987016" indent="0">
              <a:buNone/>
              <a:defRPr sz="8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346515" y="16484689"/>
            <a:ext cx="22488525" cy="2471972"/>
          </a:xfrm>
        </p:spPr>
        <p:txBody>
          <a:bodyPr/>
          <a:lstStyle>
            <a:lvl1pPr marL="0" indent="0">
              <a:buNone/>
              <a:defRPr sz="5700"/>
            </a:lvl1pPr>
            <a:lvl2pPr marL="1873377" indent="0">
              <a:buNone/>
              <a:defRPr sz="4900"/>
            </a:lvl2pPr>
            <a:lvl3pPr marL="3746754" indent="0">
              <a:buNone/>
              <a:defRPr sz="4100"/>
            </a:lvl3pPr>
            <a:lvl4pPr marL="5620131" indent="0">
              <a:buNone/>
              <a:defRPr sz="3700"/>
            </a:lvl4pPr>
            <a:lvl5pPr marL="7493508" indent="0">
              <a:buNone/>
              <a:defRPr sz="3700"/>
            </a:lvl5pPr>
            <a:lvl6pPr marL="9366885" indent="0">
              <a:buNone/>
              <a:defRPr sz="3700"/>
            </a:lvl6pPr>
            <a:lvl7pPr marL="11240262" indent="0">
              <a:buNone/>
              <a:defRPr sz="3700"/>
            </a:lvl7pPr>
            <a:lvl8pPr marL="13113639" indent="0">
              <a:buNone/>
              <a:defRPr sz="3700"/>
            </a:lvl8pPr>
            <a:lvl9pPr marL="14987016" indent="0">
              <a:buNone/>
              <a:defRPr sz="37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C219F-436B-4018-9C8D-023E17C48DBE}" type="datetimeFigureOut">
              <a:rPr lang="ru-RU" smtClean="0"/>
              <a:pPr/>
              <a:t>24.06.2021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2C441-B3DC-451F-BEDE-FF7CF92466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4045" y="843497"/>
            <a:ext cx="33732788" cy="3510492"/>
          </a:xfrm>
          <a:prstGeom prst="rect">
            <a:avLst/>
          </a:prstGeom>
        </p:spPr>
        <p:txBody>
          <a:bodyPr vert="horz" lIns="374675" tIns="187338" rIns="374675" bIns="187338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74045" y="4914693"/>
            <a:ext cx="33732788" cy="13900572"/>
          </a:xfrm>
          <a:prstGeom prst="rect">
            <a:avLst/>
          </a:prstGeom>
        </p:spPr>
        <p:txBody>
          <a:bodyPr vert="horz" lIns="374675" tIns="187338" rIns="374675" bIns="187338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874045" y="19522240"/>
            <a:ext cx="8745538" cy="1121408"/>
          </a:xfrm>
          <a:prstGeom prst="rect">
            <a:avLst/>
          </a:prstGeom>
        </p:spPr>
        <p:txBody>
          <a:bodyPr vert="horz" lIns="374675" tIns="187338" rIns="374675" bIns="187338" rtlCol="0" anchor="ctr"/>
          <a:lstStyle>
            <a:lvl1pPr algn="l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8C219F-436B-4018-9C8D-023E17C48DBE}" type="datetimeFigureOut">
              <a:rPr lang="ru-RU" smtClean="0"/>
              <a:pPr/>
              <a:t>24.06.2021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2805966" y="19522240"/>
            <a:ext cx="11868944" cy="1121408"/>
          </a:xfrm>
          <a:prstGeom prst="rect">
            <a:avLst/>
          </a:prstGeom>
        </p:spPr>
        <p:txBody>
          <a:bodyPr vert="horz" lIns="374675" tIns="187338" rIns="374675" bIns="187338" rtlCol="0" anchor="ctr"/>
          <a:lstStyle>
            <a:lvl1pPr algn="ctr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26861294" y="19522240"/>
            <a:ext cx="8745538" cy="1121408"/>
          </a:xfrm>
          <a:prstGeom prst="rect">
            <a:avLst/>
          </a:prstGeom>
        </p:spPr>
        <p:txBody>
          <a:bodyPr vert="horz" lIns="374675" tIns="187338" rIns="374675" bIns="187338" rtlCol="0" anchor="ctr"/>
          <a:lstStyle>
            <a:lvl1pPr algn="r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2C441-B3DC-451F-BEDE-FF7CF92466A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746754" rtl="0" eaLnBrk="1" latinLnBrk="0" hangingPunct="1">
        <a:spcBef>
          <a:spcPct val="0"/>
        </a:spcBef>
        <a:buNone/>
        <a:defRPr sz="18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05033" indent="-1405033" algn="l" defTabSz="3746754" rtl="0" eaLnBrk="1" latinLnBrk="0" hangingPunct="1">
        <a:spcBef>
          <a:spcPct val="20000"/>
        </a:spcBef>
        <a:buFont typeface="Arial" pitchFamily="34" charset="0"/>
        <a:buChar char="•"/>
        <a:defRPr sz="13100" kern="1200">
          <a:solidFill>
            <a:schemeClr val="tx1"/>
          </a:solidFill>
          <a:latin typeface="+mn-lt"/>
          <a:ea typeface="+mn-ea"/>
          <a:cs typeface="+mn-cs"/>
        </a:defRPr>
      </a:lvl1pPr>
      <a:lvl2pPr marL="3044238" indent="-1170861" algn="l" defTabSz="3746754" rtl="0" eaLnBrk="1" latinLnBrk="0" hangingPunct="1">
        <a:spcBef>
          <a:spcPct val="20000"/>
        </a:spcBef>
        <a:buFont typeface="Arial" pitchFamily="34" charset="0"/>
        <a:buChar char="–"/>
        <a:defRPr sz="11500" kern="1200">
          <a:solidFill>
            <a:schemeClr val="tx1"/>
          </a:solidFill>
          <a:latin typeface="+mn-lt"/>
          <a:ea typeface="+mn-ea"/>
          <a:cs typeface="+mn-cs"/>
        </a:defRPr>
      </a:lvl2pPr>
      <a:lvl3pPr marL="4683443" indent="-936689" algn="l" defTabSz="3746754" rtl="0" eaLnBrk="1" latinLnBrk="0" hangingPunct="1">
        <a:spcBef>
          <a:spcPct val="20000"/>
        </a:spcBef>
        <a:buFont typeface="Arial" pitchFamily="34" charset="0"/>
        <a:buChar char="•"/>
        <a:defRPr sz="9800" kern="1200">
          <a:solidFill>
            <a:schemeClr val="tx1"/>
          </a:solidFill>
          <a:latin typeface="+mn-lt"/>
          <a:ea typeface="+mn-ea"/>
          <a:cs typeface="+mn-cs"/>
        </a:defRPr>
      </a:lvl3pPr>
      <a:lvl4pPr marL="6556820" indent="-936689" algn="l" defTabSz="3746754" rtl="0" eaLnBrk="1" latinLnBrk="0" hangingPunct="1">
        <a:spcBef>
          <a:spcPct val="20000"/>
        </a:spcBef>
        <a:buFont typeface="Arial" pitchFamily="34" charset="0"/>
        <a:buChar char="–"/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430197" indent="-936689" algn="l" defTabSz="3746754" rtl="0" eaLnBrk="1" latinLnBrk="0" hangingPunct="1">
        <a:spcBef>
          <a:spcPct val="20000"/>
        </a:spcBef>
        <a:buFont typeface="Arial" pitchFamily="34" charset="0"/>
        <a:buChar char="»"/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303574" indent="-936689" algn="l" defTabSz="3746754" rtl="0" eaLnBrk="1" latinLnBrk="0" hangingPunct="1">
        <a:spcBef>
          <a:spcPct val="20000"/>
        </a:spcBef>
        <a:buFont typeface="Arial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176951" indent="-936689" algn="l" defTabSz="3746754" rtl="0" eaLnBrk="1" latinLnBrk="0" hangingPunct="1">
        <a:spcBef>
          <a:spcPct val="20000"/>
        </a:spcBef>
        <a:buFont typeface="Arial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050328" indent="-936689" algn="l" defTabSz="3746754" rtl="0" eaLnBrk="1" latinLnBrk="0" hangingPunct="1">
        <a:spcBef>
          <a:spcPct val="20000"/>
        </a:spcBef>
        <a:buFont typeface="Arial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5923705" indent="-936689" algn="l" defTabSz="3746754" rtl="0" eaLnBrk="1" latinLnBrk="0" hangingPunct="1">
        <a:spcBef>
          <a:spcPct val="20000"/>
        </a:spcBef>
        <a:buFont typeface="Arial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3746754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1pPr>
      <a:lvl2pPr marL="1873377" algn="l" defTabSz="3746754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2pPr>
      <a:lvl3pPr marL="3746754" algn="l" defTabSz="3746754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3pPr>
      <a:lvl4pPr marL="5620131" algn="l" defTabSz="3746754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4pPr>
      <a:lvl5pPr marL="7493508" algn="l" defTabSz="3746754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5pPr>
      <a:lvl6pPr marL="9366885" algn="l" defTabSz="3746754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6pPr>
      <a:lvl7pPr marL="11240262" algn="l" defTabSz="3746754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7pPr>
      <a:lvl8pPr marL="13113639" algn="l" defTabSz="3746754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8pPr>
      <a:lvl9pPr marL="14987016" algn="l" defTabSz="3746754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*v.v.mirosh@gmail.com" TargetMode="External"/><Relationship Id="rId13" Type="http://schemas.openxmlformats.org/officeDocument/2006/relationships/image" Target="../media/image10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9.png"/><Relationship Id="rId17" Type="http://schemas.openxmlformats.org/officeDocument/2006/relationships/image" Target="../media/image14.gif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5" Type="http://schemas.openxmlformats.org/officeDocument/2006/relationships/image" Target="../media/image12.png"/><Relationship Id="rId10" Type="http://schemas.openxmlformats.org/officeDocument/2006/relationships/image" Target="../media/image7.png"/><Relationship Id="rId4" Type="http://schemas.openxmlformats.org/officeDocument/2006/relationships/image" Target="../media/image2.tiff"/><Relationship Id="rId9" Type="http://schemas.openxmlformats.org/officeDocument/2006/relationships/image" Target="../media/image6.png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Группа 51">
            <a:extLst>
              <a:ext uri="{FF2B5EF4-FFF2-40B4-BE49-F238E27FC236}">
                <a16:creationId xmlns:a16="http://schemas.microsoft.com/office/drawing/2014/main" id="{889C964B-3004-4B5E-8A7E-1C3ECCD12B45}"/>
              </a:ext>
            </a:extLst>
          </p:cNvPr>
          <p:cNvGrpSpPr/>
          <p:nvPr/>
        </p:nvGrpSpPr>
        <p:grpSpPr>
          <a:xfrm>
            <a:off x="0" y="0"/>
            <a:ext cx="37211323" cy="21845684"/>
            <a:chOff x="0" y="0"/>
            <a:chExt cx="37211323" cy="21845684"/>
          </a:xfrm>
        </p:grpSpPr>
        <p:pic>
          <p:nvPicPr>
            <p:cNvPr id="51" name="Рисунок 50">
              <a:extLst>
                <a:ext uri="{FF2B5EF4-FFF2-40B4-BE49-F238E27FC236}">
                  <a16:creationId xmlns:a16="http://schemas.microsoft.com/office/drawing/2014/main" id="{DE7B2951-48F9-487A-A852-934A7C849F5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141780" y="2739660"/>
              <a:ext cx="4022049" cy="1746157"/>
            </a:xfrm>
            <a:prstGeom prst="rect">
              <a:avLst/>
            </a:prstGeom>
          </p:spPr>
        </p:pic>
        <p:grpSp>
          <p:nvGrpSpPr>
            <p:cNvPr id="49" name="Группа 48">
              <a:extLst>
                <a:ext uri="{FF2B5EF4-FFF2-40B4-BE49-F238E27FC236}">
                  <a16:creationId xmlns:a16="http://schemas.microsoft.com/office/drawing/2014/main" id="{2860348F-8FB6-4280-A9C0-94800D131048}"/>
                </a:ext>
              </a:extLst>
            </p:cNvPr>
            <p:cNvGrpSpPr/>
            <p:nvPr/>
          </p:nvGrpSpPr>
          <p:grpSpPr>
            <a:xfrm>
              <a:off x="0" y="0"/>
              <a:ext cx="37211323" cy="21845684"/>
              <a:chOff x="0" y="0"/>
              <a:chExt cx="37211323" cy="21845684"/>
            </a:xfrm>
          </p:grpSpPr>
          <p:pic>
            <p:nvPicPr>
              <p:cNvPr id="80" name="Рисунок 79" descr="Рисунок 3.tif">
                <a:extLst>
                  <a:ext uri="{FF2B5EF4-FFF2-40B4-BE49-F238E27FC236}">
                    <a16:creationId xmlns:a16="http://schemas.microsoft.com/office/drawing/2014/main" id="{BF1DD82C-1C58-49B3-9B16-05BA5CD4861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762884" y="16652308"/>
                <a:ext cx="5153025" cy="4067175"/>
              </a:xfrm>
              <a:prstGeom prst="rect">
                <a:avLst/>
              </a:prstGeom>
            </p:spPr>
          </p:pic>
          <p:sp>
            <p:nvSpPr>
              <p:cNvPr id="45" name="Стрелка: влево 44">
                <a:extLst>
                  <a:ext uri="{FF2B5EF4-FFF2-40B4-BE49-F238E27FC236}">
                    <a16:creationId xmlns:a16="http://schemas.microsoft.com/office/drawing/2014/main" id="{E25F447F-C081-41A2-9F06-3CEFA3C15213}"/>
                  </a:ext>
                </a:extLst>
              </p:cNvPr>
              <p:cNvSpPr/>
              <p:nvPr/>
            </p:nvSpPr>
            <p:spPr>
              <a:xfrm>
                <a:off x="5667245" y="17349417"/>
                <a:ext cx="7131924" cy="2629438"/>
              </a:xfrm>
              <a:prstGeom prst="leftArrow">
                <a:avLst>
                  <a:gd name="adj1" fmla="val 79759"/>
                  <a:gd name="adj2" fmla="val 50000"/>
                </a:avLst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pic>
            <p:nvPicPr>
              <p:cNvPr id="112" name="Рисунок 111">
                <a:extLst>
                  <a:ext uri="{FF2B5EF4-FFF2-40B4-BE49-F238E27FC236}">
                    <a16:creationId xmlns:a16="http://schemas.microsoft.com/office/drawing/2014/main" id="{D48D369D-A89F-410B-A052-B6F3FD34B17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6518972" y="12718676"/>
                <a:ext cx="3439005" cy="2305372"/>
              </a:xfrm>
              <a:prstGeom prst="rect">
                <a:avLst/>
              </a:prstGeom>
            </p:spPr>
          </p:pic>
          <p:sp>
            <p:nvSpPr>
              <p:cNvPr id="62" name="Скругленный прямоугольник 16">
                <a:extLst>
                  <a:ext uri="{FF2B5EF4-FFF2-40B4-BE49-F238E27FC236}">
                    <a16:creationId xmlns:a16="http://schemas.microsoft.com/office/drawing/2014/main" id="{63087432-6BA8-4791-9008-C810B7998BEF}"/>
                  </a:ext>
                </a:extLst>
              </p:cNvPr>
              <p:cNvSpPr/>
              <p:nvPr/>
            </p:nvSpPr>
            <p:spPr>
              <a:xfrm>
                <a:off x="13352507" y="11931728"/>
                <a:ext cx="10664778" cy="8752876"/>
              </a:xfrm>
              <a:prstGeom prst="roundRect">
                <a:avLst>
                  <a:gd name="adj" fmla="val 8694"/>
                </a:avLst>
              </a:prstGeom>
              <a:noFill/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8DE12BB5-F78B-4B19-A969-0269B8850ED2}"/>
                  </a:ext>
                </a:extLst>
              </p:cNvPr>
              <p:cNvSpPr txBox="1"/>
              <p:nvPr/>
            </p:nvSpPr>
            <p:spPr>
              <a:xfrm>
                <a:off x="15706986" y="12018639"/>
                <a:ext cx="669674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4000" b="1" dirty="0">
                    <a:latin typeface="Times New Roman" pitchFamily="18" charset="0"/>
                    <a:cs typeface="Times New Roman" pitchFamily="18" charset="0"/>
                  </a:rPr>
                  <a:t>Дизайн исследования</a:t>
                </a:r>
              </a:p>
            </p:txBody>
          </p:sp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DB83FF79-51BF-446A-9FCE-71A575F49424}"/>
                  </a:ext>
                </a:extLst>
              </p:cNvPr>
              <p:cNvSpPr txBox="1"/>
              <p:nvPr/>
            </p:nvSpPr>
            <p:spPr>
              <a:xfrm>
                <a:off x="14729348" y="13867662"/>
                <a:ext cx="2304256" cy="32738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>
                    <a:latin typeface="Times New Roman" pitchFamily="18" charset="0"/>
                    <a:cs typeface="Times New Roman" pitchFamily="18" charset="0"/>
                  </a:rPr>
                  <a:t>Подкожная жировая ткань (ПЖТ)</a:t>
                </a:r>
              </a:p>
            </p:txBody>
          </p:sp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3D2CAD94-22C4-4E73-8F12-1EB987F4B536}"/>
                  </a:ext>
                </a:extLst>
              </p:cNvPr>
              <p:cNvSpPr txBox="1"/>
              <p:nvPr/>
            </p:nvSpPr>
            <p:spPr>
              <a:xfrm>
                <a:off x="19849229" y="13881908"/>
                <a:ext cx="2304256" cy="32738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>
                    <a:latin typeface="Times New Roman" pitchFamily="18" charset="0"/>
                    <a:cs typeface="Times New Roman" pitchFamily="18" charset="0"/>
                  </a:rPr>
                  <a:t>Висцеральная жировая ткань (ВЖТ)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FA2F2C3D-093B-4625-9C58-827749F66A7C}"/>
                  </a:ext>
                </a:extLst>
              </p:cNvPr>
              <p:cNvSpPr txBox="1"/>
              <p:nvPr/>
            </p:nvSpPr>
            <p:spPr>
              <a:xfrm>
                <a:off x="13491723" y="17907504"/>
                <a:ext cx="10497428" cy="31085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ru-RU" sz="2800" dirty="0">
                    <a:latin typeface="Times New Roman" pitchFamily="18" charset="0"/>
                    <a:ea typeface="Times New Roman" panose="02020603050405020304" pitchFamily="18" charset="0"/>
                    <a:cs typeface="Times New Roman" pitchFamily="18" charset="0"/>
                  </a:rPr>
                  <a:t>Используемые м</a:t>
                </a:r>
                <a:r>
                  <a:rPr lang="ru-RU" sz="2800" dirty="0">
                    <a:effectLst/>
                    <a:latin typeface="Times New Roman" pitchFamily="18" charset="0"/>
                    <a:ea typeface="Times New Roman" panose="02020603050405020304" pitchFamily="18" charset="0"/>
                    <a:cs typeface="Times New Roman" pitchFamily="18" charset="0"/>
                  </a:rPr>
                  <a:t>етоды для определения: </a:t>
                </a:r>
                <a:r>
                  <a:rPr lang="ru-RU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уровня мРНК </a:t>
                </a:r>
                <a:r>
                  <a:rPr lang="ru-RU" sz="2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ABCA1</a:t>
                </a:r>
                <a:r>
                  <a:rPr lang="en-US" sz="2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/</a:t>
                </a:r>
                <a:r>
                  <a:rPr lang="ru-RU" sz="2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ABCG1</a:t>
                </a:r>
                <a:r>
                  <a:rPr lang="ru-RU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в жировой ткани </a:t>
                </a:r>
                <a:r>
                  <a:rPr lang="en-US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-</a:t>
                </a:r>
                <a:r>
                  <a:rPr lang="ru-RU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ПЦР в реальном времени; степени метилирования </a:t>
                </a:r>
                <a:r>
                  <a:rPr lang="ru-RU" sz="2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ABCA1 </a:t>
                </a:r>
                <a:r>
                  <a:rPr lang="ru-RU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(промотор), </a:t>
                </a:r>
                <a:r>
                  <a:rPr lang="ru-RU" sz="2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ABCG1</a:t>
                </a:r>
                <a:r>
                  <a:rPr lang="ru-RU" sz="28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(</a:t>
                </a:r>
                <a:r>
                  <a:rPr lang="ru-RU" sz="28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cg06500161</a:t>
                </a:r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</a:t>
                </a:r>
                <a:r>
                  <a:rPr lang="ru-RU" sz="28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cg27243685</a:t>
                </a:r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)</a:t>
                </a:r>
                <a:r>
                  <a:rPr lang="ru-RU" sz="28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в </a:t>
                </a:r>
                <a:r>
                  <a:rPr lang="ru-RU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ЭЖТ и ПЖТ у пациентов с ИБС </a:t>
                </a:r>
                <a:r>
                  <a:rPr lang="en-US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-</a:t>
                </a:r>
                <a:r>
                  <a:rPr lang="ru-RU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ru-RU" sz="28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пиросеквенировани</a:t>
                </a:r>
                <a:r>
                  <a:rPr lang="ru-RU" sz="2800" dirty="0" err="1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е</a:t>
                </a:r>
                <a:r>
                  <a:rPr lang="ru-RU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после бисульфитной обработки ДНК; уровня белка ABCА1 в ЭЖТ - вестерн-</a:t>
                </a:r>
                <a:r>
                  <a:rPr lang="ru-RU" sz="28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блот</a:t>
                </a:r>
                <a:r>
                  <a:rPr lang="ru-RU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</a:p>
              <a:p>
                <a:endParaRPr lang="ru-RU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47FF78B1-E102-4A9A-8B7F-8704630C03E3}"/>
                  </a:ext>
                </a:extLst>
              </p:cNvPr>
              <p:cNvSpPr txBox="1"/>
              <p:nvPr/>
            </p:nvSpPr>
            <p:spPr>
              <a:xfrm>
                <a:off x="24805583" y="16632024"/>
                <a:ext cx="11912408" cy="35394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ru-RU" sz="2800" dirty="0">
                    <a:latin typeface="Times New Roman" pitchFamily="18" charset="0"/>
                    <a:cs typeface="Times New Roman" pitchFamily="18" charset="0"/>
                  </a:rPr>
                  <a:t>С целью выявления различий в уровне экспрессии исследуемых генов в зависимости от типа жировой ткани дополнительно оценивали соотношение уровня мРНК в ПЖТ к уровню мРНК в ВЖТ (соотношение мРНК ПЖТ/ВЖТ). </a:t>
                </a:r>
              </a:p>
              <a:p>
                <a:pPr algn="just"/>
                <a:r>
                  <a:rPr lang="ru-RU" sz="2800" dirty="0">
                    <a:latin typeface="Times New Roman" pitchFamily="18" charset="0"/>
                    <a:cs typeface="Times New Roman" pitchFamily="18" charset="0"/>
                  </a:rPr>
                  <a:t>Преобладание экспрессии гена </a:t>
                </a:r>
                <a:r>
                  <a:rPr lang="en-US" sz="2800" i="1" dirty="0">
                    <a:latin typeface="Times New Roman" pitchFamily="18" charset="0"/>
                    <a:cs typeface="Times New Roman" pitchFamily="18" charset="0"/>
                  </a:rPr>
                  <a:t>ABCG</a:t>
                </a:r>
                <a:r>
                  <a:rPr lang="ru-RU" sz="2800" i="1" dirty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ru-RU" sz="2800" dirty="0">
                    <a:latin typeface="Times New Roman" pitchFamily="18" charset="0"/>
                    <a:cs typeface="Times New Roman" pitchFamily="18" charset="0"/>
                  </a:rPr>
                  <a:t> в ПЖТ относительно ВЖТ характеризуется снижением шансов развития метаболического синдрома по сравнению с вариантом, когда экспрессия данного гена в ВЖТ выше или сравнима с ПЖТ: 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OR</a:t>
                </a:r>
                <a:r>
                  <a:rPr lang="ru-RU" sz="2800" dirty="0">
                    <a:latin typeface="Times New Roman" pitchFamily="18" charset="0"/>
                    <a:cs typeface="Times New Roman" pitchFamily="18" charset="0"/>
                  </a:rPr>
                  <a:t> = 0.15 (95%ДИ 0.03-0.76), 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p</a:t>
                </a:r>
                <a:r>
                  <a:rPr lang="ru-RU" sz="2800" dirty="0">
                    <a:latin typeface="Times New Roman" pitchFamily="18" charset="0"/>
                    <a:cs typeface="Times New Roman" pitchFamily="18" charset="0"/>
                  </a:rPr>
                  <a:t>=0.023.</a:t>
                </a:r>
              </a:p>
            </p:txBody>
          </p:sp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A8CF2752-7999-4DE9-B7A7-05E71FB89F91}"/>
                  </a:ext>
                </a:extLst>
              </p:cNvPr>
              <p:cNvSpPr txBox="1"/>
              <p:nvPr/>
            </p:nvSpPr>
            <p:spPr>
              <a:xfrm>
                <a:off x="6905161" y="17742151"/>
                <a:ext cx="6112177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>
                    <a:latin typeface="Times New Roman" pitchFamily="18" charset="0"/>
                    <a:cs typeface="Times New Roman" pitchFamily="18" charset="0"/>
                  </a:rPr>
                  <a:t>Для лиц с повышенным содержанием мРНК гена </a:t>
                </a:r>
                <a:r>
                  <a:rPr lang="ru-RU" sz="2800" i="1" dirty="0">
                    <a:latin typeface="Times New Roman" pitchFamily="18" charset="0"/>
                    <a:cs typeface="Times New Roman" pitchFamily="18" charset="0"/>
                  </a:rPr>
                  <a:t>ABCA1</a:t>
                </a:r>
                <a:r>
                  <a:rPr lang="ru-RU" sz="2800" dirty="0">
                    <a:latin typeface="Times New Roman" pitchFamily="18" charset="0"/>
                    <a:cs typeface="Times New Roman" pitchFamily="18" charset="0"/>
                  </a:rPr>
                  <a:t> в ПЖТ относительно ВЖТ был характерен более высокий уровень ЛПВП.</a:t>
                </a:r>
              </a:p>
            </p:txBody>
          </p:sp>
          <p:sp>
            <p:nvSpPr>
              <p:cNvPr id="82" name="Скругленный прямоугольник 60">
                <a:extLst>
                  <a:ext uri="{FF2B5EF4-FFF2-40B4-BE49-F238E27FC236}">
                    <a16:creationId xmlns:a16="http://schemas.microsoft.com/office/drawing/2014/main" id="{2E55366E-43CB-4587-B4E7-A5102AFA1C82}"/>
                  </a:ext>
                </a:extLst>
              </p:cNvPr>
              <p:cNvSpPr/>
              <p:nvPr/>
            </p:nvSpPr>
            <p:spPr>
              <a:xfrm>
                <a:off x="288088" y="6877438"/>
                <a:ext cx="12797808" cy="13807166"/>
              </a:xfrm>
              <a:prstGeom prst="roundRect">
                <a:avLst>
                  <a:gd name="adj" fmla="val 6890"/>
                </a:avLst>
              </a:prstGeom>
              <a:noFill/>
              <a:ln>
                <a:solidFill>
                  <a:srgbClr val="4C5F2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3" name="Скругленный прямоугольник 61">
                <a:extLst>
                  <a:ext uri="{FF2B5EF4-FFF2-40B4-BE49-F238E27FC236}">
                    <a16:creationId xmlns:a16="http://schemas.microsoft.com/office/drawing/2014/main" id="{52A9E273-A965-464F-9EAF-A43B9EABA93D}"/>
                  </a:ext>
                </a:extLst>
              </p:cNvPr>
              <p:cNvSpPr/>
              <p:nvPr/>
            </p:nvSpPr>
            <p:spPr>
              <a:xfrm>
                <a:off x="24413515" y="6821455"/>
                <a:ext cx="12797808" cy="13898028"/>
              </a:xfrm>
              <a:prstGeom prst="roundRect">
                <a:avLst>
                  <a:gd name="adj" fmla="val 7257"/>
                </a:avLst>
              </a:prstGeom>
              <a:noFill/>
              <a:ln>
                <a:solidFill>
                  <a:srgbClr val="4C5F2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pic>
            <p:nvPicPr>
              <p:cNvPr id="101" name="Picture 8" descr="Автоматизация бухгалтерского учета, расчета заработной платы и ...">
                <a:extLst>
                  <a:ext uri="{FF2B5EF4-FFF2-40B4-BE49-F238E27FC236}">
                    <a16:creationId xmlns:a16="http://schemas.microsoft.com/office/drawing/2014/main" id="{14C15BAC-FD2F-4508-9990-8F6B8B697C0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33634418" y="133337"/>
                <a:ext cx="2476198" cy="2537861"/>
              </a:xfrm>
              <a:prstGeom prst="rect">
                <a:avLst/>
              </a:prstGeom>
              <a:noFill/>
            </p:spPr>
          </p:pic>
          <p:pic>
            <p:nvPicPr>
              <p:cNvPr id="102" name="Picture 4" descr="ОМРБ ПИЯФ Гатчина - Posts | Facebook">
                <a:extLst>
                  <a:ext uri="{FF2B5EF4-FFF2-40B4-BE49-F238E27FC236}">
                    <a16:creationId xmlns:a16="http://schemas.microsoft.com/office/drawing/2014/main" id="{1B06E2D2-5BBD-4E14-A924-6EF3E85B31E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3690765" y="453496"/>
                <a:ext cx="2448272" cy="2612354"/>
              </a:xfrm>
              <a:prstGeom prst="rect">
                <a:avLst/>
              </a:prstGeom>
              <a:noFill/>
            </p:spPr>
          </p:pic>
          <p:sp>
            <p:nvSpPr>
              <p:cNvPr id="103" name="TextBox 102">
                <a:extLst>
                  <a:ext uri="{FF2B5EF4-FFF2-40B4-BE49-F238E27FC236}">
                    <a16:creationId xmlns:a16="http://schemas.microsoft.com/office/drawing/2014/main" id="{DC20E7D3-C97C-41D9-8999-D88B8482F523}"/>
                  </a:ext>
                </a:extLst>
              </p:cNvPr>
              <p:cNvSpPr txBox="1"/>
              <p:nvPr/>
            </p:nvSpPr>
            <p:spPr>
              <a:xfrm>
                <a:off x="3114701" y="0"/>
                <a:ext cx="31611512" cy="4595934"/>
              </a:xfrm>
              <a:prstGeom prst="rect">
                <a:avLst/>
              </a:prstGeom>
              <a:noFill/>
            </p:spPr>
            <p:txBody>
              <a:bodyPr wrap="square" lIns="374675" tIns="187338" rIns="374675" bIns="187338" rtlCol="0">
                <a:spAutoFit/>
              </a:bodyPr>
              <a:lstStyle/>
              <a:p>
                <a:pPr algn="ctr"/>
                <a:r>
                  <a:rPr lang="ru-RU" sz="40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ЭКСПРЕССИЯ ГЕНОВ ТРАНСПОРТЕРОВ </a:t>
                </a:r>
                <a:r>
                  <a:rPr lang="en-US" sz="40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ABCA</a:t>
                </a:r>
                <a:r>
                  <a:rPr lang="ru-RU" sz="40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 и </a:t>
                </a:r>
                <a:r>
                  <a:rPr lang="en-US" sz="40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ABCG</a:t>
                </a:r>
                <a:r>
                  <a:rPr lang="ru-RU" sz="40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 В ЖИРОВОЙ ТКАНИ ПРИ ОЖИРЕНИИ, </a:t>
                </a:r>
              </a:p>
              <a:p>
                <a:pPr algn="ctr"/>
                <a:r>
                  <a:rPr lang="ru-RU" sz="40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МЕТАБОЛИЧЕСКОМ СИНДРОМЕ и ИШЕМИЧЕСКОЙ БОЛЕЗНИ СЕРДЦА</a:t>
                </a:r>
              </a:p>
              <a:p>
                <a:pPr algn="ctr"/>
                <a:r>
                  <a:rPr lang="ru-RU" sz="3200" b="1" dirty="0">
                    <a:latin typeface="Times New Roman" pitchFamily="18" charset="0"/>
                    <a:cs typeface="Times New Roman" pitchFamily="18" charset="0"/>
                  </a:rPr>
                  <a:t> </a:t>
                </a:r>
                <a:r>
                  <a:rPr lang="ru-RU" sz="32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Мирошникова В.В.</a:t>
                </a:r>
                <a:r>
                  <a:rPr lang="ru-RU" sz="3200" i="1" baseline="30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1,2§</a:t>
                </a:r>
                <a:r>
                  <a:rPr lang="ru-RU" sz="32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Пантелеева А.А.</a:t>
                </a:r>
                <a:r>
                  <a:rPr lang="ru-RU" sz="3200" i="1" baseline="30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1,2</a:t>
                </a:r>
                <a:r>
                  <a:rPr lang="ru-RU" sz="32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:r>
                  <a:rPr lang="ru-RU" sz="3200" i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Побожева</a:t>
                </a:r>
                <a:r>
                  <a:rPr lang="ru-RU" sz="32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И.А.</a:t>
                </a:r>
                <a:r>
                  <a:rPr lang="ru-RU" sz="3200" i="1" baseline="30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1,2</a:t>
                </a:r>
                <a:r>
                  <a:rPr lang="ru-RU" sz="32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:r>
                  <a:rPr lang="ru-RU" sz="3200" i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Разгильдина</a:t>
                </a:r>
                <a:r>
                  <a:rPr lang="ru-RU" sz="32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Н.Д.</a:t>
                </a:r>
                <a:r>
                  <a:rPr lang="ru-RU" sz="3200" i="1" baseline="30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</a:t>
                </a:r>
                <a:r>
                  <a:rPr lang="ru-RU" sz="32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Драчева К.В.</a:t>
                </a:r>
                <a:r>
                  <a:rPr lang="ru-RU" sz="3200" i="1" baseline="30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1,2</a:t>
                </a:r>
                <a:r>
                  <a:rPr lang="ru-RU" sz="32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Полякова Е.А.</a:t>
                </a:r>
                <a:r>
                  <a:rPr lang="ru-RU" sz="3200" i="1" baseline="30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</a:t>
                </a:r>
                <a:r>
                  <a:rPr lang="ru-RU" sz="32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Марков А.В.</a:t>
                </a:r>
                <a:r>
                  <a:rPr lang="ru-RU" sz="3200" i="1" baseline="30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3</a:t>
                </a:r>
                <a:r>
                  <a:rPr lang="ru-RU" sz="32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</a:p>
              <a:p>
                <a:pPr algn="ctr"/>
                <a:r>
                  <a:rPr lang="ru-RU" sz="32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Баженова Е.А.</a:t>
                </a:r>
                <a:r>
                  <a:rPr lang="ru-RU" sz="3200" i="1" baseline="30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</a:t>
                </a:r>
                <a:r>
                  <a:rPr lang="ru-RU" sz="32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Бровин Д.Л.</a:t>
                </a:r>
                <a:r>
                  <a:rPr lang="ru-RU" sz="3200" i="1" baseline="30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</a:t>
                </a:r>
                <a:r>
                  <a:rPr lang="ru-RU" sz="32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Беляева О.Д.</a:t>
                </a:r>
                <a:r>
                  <a:rPr lang="ru-RU" sz="3200" i="1" baseline="30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</a:t>
                </a:r>
                <a:r>
                  <a:rPr lang="ru-RU" sz="32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Беркович О.А.</a:t>
                </a:r>
                <a:r>
                  <a:rPr lang="ru-RU" sz="3200" i="1" baseline="30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</a:t>
                </a:r>
                <a:r>
                  <a:rPr lang="ru-RU" sz="32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Назаренко М.С.</a:t>
                </a:r>
                <a:r>
                  <a:rPr lang="ru-RU" sz="3200" i="1" baseline="30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3</a:t>
                </a:r>
                <a:r>
                  <a:rPr lang="ru-RU" sz="32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Баранова Е.И.</a:t>
                </a:r>
                <a:r>
                  <a:rPr lang="ru-RU" sz="3200" i="1" baseline="30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</a:t>
                </a:r>
                <a:r>
                  <a:rPr lang="ru-RU" sz="32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Пузырев В.П.</a:t>
                </a:r>
                <a:r>
                  <a:rPr lang="ru-RU" sz="3200" i="1" baseline="30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3</a:t>
                </a:r>
                <a:r>
                  <a:rPr lang="ru-RU" sz="32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Пчелина С.Н.</a:t>
                </a:r>
                <a:r>
                  <a:rPr lang="ru-RU" sz="3200" i="1" baseline="30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1,2 </a:t>
                </a:r>
              </a:p>
              <a:p>
                <a:pPr algn="ctr"/>
                <a:r>
                  <a:rPr lang="ru-RU" sz="3200" baseline="30000" dirty="0">
                    <a:latin typeface="Times New Roman" pitchFamily="18" charset="0"/>
                    <a:cs typeface="Times New Roman" pitchFamily="18" charset="0"/>
                  </a:rPr>
                  <a:t>1 </a:t>
                </a:r>
                <a:r>
                  <a:rPr lang="ru-RU" sz="3200" dirty="0">
                    <a:latin typeface="Times New Roman" pitchFamily="18" charset="0"/>
                    <a:cs typeface="Times New Roman" pitchFamily="18" charset="0"/>
                  </a:rPr>
                  <a:t>Первый Санкт-Петербургский государственный медицинский университет имени академика И.П. Павлова, Санкт-Петербург, Россия</a:t>
                </a:r>
              </a:p>
              <a:p>
                <a:pPr algn="ctr"/>
                <a:r>
                  <a:rPr lang="ru-RU" sz="3200" baseline="30000" dirty="0">
                    <a:latin typeface="Times New Roman" pitchFamily="18" charset="0"/>
                    <a:cs typeface="Times New Roman" pitchFamily="18" charset="0"/>
                  </a:rPr>
                  <a:t>2 </a:t>
                </a:r>
                <a:r>
                  <a:rPr lang="ru-RU" sz="3200" dirty="0">
                    <a:latin typeface="Times New Roman" pitchFamily="18" charset="0"/>
                    <a:cs typeface="Times New Roman" pitchFamily="18" charset="0"/>
                  </a:rPr>
                  <a:t>Петербургский институт ядерной физики им. Б.П. Константинова, НИЦ «Курчатовский институт», Гатчина, Россия</a:t>
                </a:r>
              </a:p>
              <a:p>
                <a:pPr algn="ctr"/>
                <a:r>
                  <a:rPr lang="ru-RU" sz="3200" baseline="30000" dirty="0">
                    <a:latin typeface="Times New Roman" pitchFamily="18" charset="0"/>
                    <a:cs typeface="Times New Roman" pitchFamily="18" charset="0"/>
                  </a:rPr>
                  <a:t>3</a:t>
                </a:r>
                <a:r>
                  <a:rPr lang="ru-RU" sz="3200" dirty="0">
                    <a:latin typeface="Times New Roman" pitchFamily="18" charset="0"/>
                    <a:cs typeface="Times New Roman" pitchFamily="18" charset="0"/>
                  </a:rPr>
                  <a:t>Научно-исследовательский институт медицинской генетики, Томск, Россия</a:t>
                </a:r>
              </a:p>
              <a:p>
                <a:pPr algn="ctr"/>
                <a:r>
                  <a:rPr lang="ru-RU" sz="3200" b="1" i="1" baseline="30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§</a:t>
                </a:r>
                <a:r>
                  <a:rPr lang="ru-RU" sz="3200" dirty="0">
                    <a:latin typeface="Times New Roman" pitchFamily="18" charset="0"/>
                    <a:cs typeface="Times New Roman" pitchFamily="18" charset="0"/>
                    <a:hlinkClick r:id="rId8"/>
                  </a:rPr>
                  <a:t>v.v.mirosh@gmail.com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3200" dirty="0">
                    <a:latin typeface="Times New Roman" pitchFamily="18" charset="0"/>
                    <a:cs typeface="Times New Roman" pitchFamily="18" charset="0"/>
                  </a:rPr>
                  <a:t>Исследование поддержано грантами РФФИ а 20-015-00502, мол а 18-315-00382</a:t>
                </a:r>
                <a:endParaRPr lang="ru-RU" sz="3200" u="sng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4" name="TextBox 103">
                <a:extLst>
                  <a:ext uri="{FF2B5EF4-FFF2-40B4-BE49-F238E27FC236}">
                    <a16:creationId xmlns:a16="http://schemas.microsoft.com/office/drawing/2014/main" id="{2A48D33F-82CE-4FF3-9DF3-6C7D9B8B1D82}"/>
                  </a:ext>
                </a:extLst>
              </p:cNvPr>
              <p:cNvSpPr txBox="1"/>
              <p:nvPr/>
            </p:nvSpPr>
            <p:spPr>
              <a:xfrm>
                <a:off x="810446" y="4514074"/>
                <a:ext cx="35355927" cy="1084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3200" dirty="0">
                    <a:latin typeface="Times New Roman" pitchFamily="18" charset="0"/>
                    <a:cs typeface="Times New Roman" pitchFamily="18" charset="0"/>
                  </a:rPr>
                  <a:t>Ожирение ассоциировано с повышенным риском развития метаболических нарушений и сердечно-сосудистых заболеваний. В нашем исследовании мы показали, что экспрессия генов транспортеров холестерина ABCA1 и ABCG1 в жировой ткани может играть роль в развитии ожирения, дислипидемии, метаболического синдрома и ишемической болезни сердца (ИБС). </a:t>
                </a:r>
              </a:p>
            </p:txBody>
          </p:sp>
          <p:sp>
            <p:nvSpPr>
              <p:cNvPr id="105" name="Скругленный прямоугольник 15">
                <a:extLst>
                  <a:ext uri="{FF2B5EF4-FFF2-40B4-BE49-F238E27FC236}">
                    <a16:creationId xmlns:a16="http://schemas.microsoft.com/office/drawing/2014/main" id="{DCE20B3D-3356-41AC-A784-3A1BED459918}"/>
                  </a:ext>
                </a:extLst>
              </p:cNvPr>
              <p:cNvSpPr/>
              <p:nvPr/>
            </p:nvSpPr>
            <p:spPr>
              <a:xfrm>
                <a:off x="378397" y="4369053"/>
                <a:ext cx="36832926" cy="1378981"/>
              </a:xfrm>
              <a:prstGeom prst="roundRect">
                <a:avLst/>
              </a:prstGeom>
              <a:noFill/>
              <a:ln w="285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pic>
            <p:nvPicPr>
              <p:cNvPr id="106" name="Picture 8" descr="DAEMONS IN THE MACHINE">
                <a:extLst>
                  <a:ext uri="{FF2B5EF4-FFF2-40B4-BE49-F238E27FC236}">
                    <a16:creationId xmlns:a16="http://schemas.microsoft.com/office/drawing/2014/main" id="{DCBAAD86-E6E3-4B9B-BA3C-A7A09230D37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0" y="453497"/>
                <a:ext cx="4084307" cy="3208888"/>
              </a:xfrm>
              <a:prstGeom prst="rect">
                <a:avLst/>
              </a:prstGeom>
              <a:noFill/>
            </p:spPr>
          </p:pic>
          <p:sp>
            <p:nvSpPr>
              <p:cNvPr id="107" name="TextBox 106">
                <a:extLst>
                  <a:ext uri="{FF2B5EF4-FFF2-40B4-BE49-F238E27FC236}">
                    <a16:creationId xmlns:a16="http://schemas.microsoft.com/office/drawing/2014/main" id="{88E8F203-80E2-4B34-AB67-7DF129A22A5E}"/>
                  </a:ext>
                </a:extLst>
              </p:cNvPr>
              <p:cNvSpPr txBox="1"/>
              <p:nvPr/>
            </p:nvSpPr>
            <p:spPr>
              <a:xfrm>
                <a:off x="378397" y="743538"/>
                <a:ext cx="3168352" cy="7128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ru-RU" sz="4000" b="1" dirty="0">
                    <a:solidFill>
                      <a:schemeClr val="tx2"/>
                    </a:solidFill>
                  </a:rPr>
                  <a:t>ПИЯФ</a:t>
                </a:r>
              </a:p>
            </p:txBody>
          </p:sp>
          <p:sp>
            <p:nvSpPr>
              <p:cNvPr id="110" name="TextBox 109">
                <a:extLst>
                  <a:ext uri="{FF2B5EF4-FFF2-40B4-BE49-F238E27FC236}">
                    <a16:creationId xmlns:a16="http://schemas.microsoft.com/office/drawing/2014/main" id="{9B10B928-1A05-4B65-9B53-0B004D3D7965}"/>
                  </a:ext>
                </a:extLst>
              </p:cNvPr>
              <p:cNvSpPr txBox="1"/>
              <p:nvPr/>
            </p:nvSpPr>
            <p:spPr>
              <a:xfrm>
                <a:off x="19846861" y="12651177"/>
                <a:ext cx="2644916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 err="1">
                    <a:latin typeface="Times New Roman" pitchFamily="18" charset="0"/>
                    <a:cs typeface="Times New Roman" pitchFamily="18" charset="0"/>
                  </a:rPr>
                  <a:t>Эпикардиальная</a:t>
                </a:r>
                <a:r>
                  <a:rPr lang="ru-RU" sz="2400" dirty="0">
                    <a:latin typeface="Times New Roman" pitchFamily="18" charset="0"/>
                    <a:cs typeface="Times New Roman" pitchFamily="18" charset="0"/>
                  </a:rPr>
                  <a:t> жировая ткань (ЭЖТ)</a:t>
                </a:r>
              </a:p>
            </p:txBody>
          </p:sp>
          <p:sp>
            <p:nvSpPr>
              <p:cNvPr id="113" name="Скругленный прямоугольник 15">
                <a:extLst>
                  <a:ext uri="{FF2B5EF4-FFF2-40B4-BE49-F238E27FC236}">
                    <a16:creationId xmlns:a16="http://schemas.microsoft.com/office/drawing/2014/main" id="{9ED803C0-C269-400A-91D7-E1FA3845D361}"/>
                  </a:ext>
                </a:extLst>
              </p:cNvPr>
              <p:cNvSpPr/>
              <p:nvPr/>
            </p:nvSpPr>
            <p:spPr>
              <a:xfrm>
                <a:off x="378397" y="6037518"/>
                <a:ext cx="36832926" cy="659529"/>
              </a:xfrm>
              <a:prstGeom prst="roundRect">
                <a:avLst/>
              </a:prstGeom>
              <a:noFill/>
              <a:ln w="285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4" name="TextBox 113">
                <a:extLst>
                  <a:ext uri="{FF2B5EF4-FFF2-40B4-BE49-F238E27FC236}">
                    <a16:creationId xmlns:a16="http://schemas.microsoft.com/office/drawing/2014/main" id="{DC0D8B35-D5F0-4EEE-A4E3-831D9519E6E9}"/>
                  </a:ext>
                </a:extLst>
              </p:cNvPr>
              <p:cNvSpPr txBox="1"/>
              <p:nvPr/>
            </p:nvSpPr>
            <p:spPr>
              <a:xfrm>
                <a:off x="596090" y="5992357"/>
                <a:ext cx="3585998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3200" dirty="0">
                    <a:latin typeface="Times New Roman" pitchFamily="18" charset="0"/>
                    <a:cs typeface="Times New Roman" pitchFamily="18" charset="0"/>
                  </a:rPr>
                  <a:t>Цель - исследование ассоциации экспрессии генов ABCA1 и ABCG1 в жировой ткани с ожирением, метаболическим синдромом и ИБС.</a:t>
                </a:r>
                <a:endParaRPr lang="ru-RU" dirty="0"/>
              </a:p>
            </p:txBody>
          </p:sp>
          <p:sp>
            <p:nvSpPr>
              <p:cNvPr id="115" name="TextBox 114">
                <a:extLst>
                  <a:ext uri="{FF2B5EF4-FFF2-40B4-BE49-F238E27FC236}">
                    <a16:creationId xmlns:a16="http://schemas.microsoft.com/office/drawing/2014/main" id="{5D81CBBF-3C6C-4009-921D-BEB498245FC8}"/>
                  </a:ext>
                </a:extLst>
              </p:cNvPr>
              <p:cNvSpPr txBox="1"/>
              <p:nvPr/>
            </p:nvSpPr>
            <p:spPr>
              <a:xfrm>
                <a:off x="13665474" y="15240981"/>
                <a:ext cx="10153128" cy="2677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Font typeface="Wingdings" panose="05000000000000000000" pitchFamily="2" charset="2"/>
                  <a:buChar char="Ø"/>
                </a:pPr>
                <a:r>
                  <a:rPr lang="ru-RU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Парные ЭЖТ+ПЖТ: 69 пациентов с ИБС и 16 лиц без ИБС, средний возраст 62 (38-78) года.</a:t>
                </a:r>
              </a:p>
              <a:p>
                <a:pPr marL="457200" indent="-457200">
                  <a:buFont typeface="Wingdings" panose="05000000000000000000" pitchFamily="2" charset="2"/>
                  <a:buChar char="Ø"/>
                </a:pPr>
                <a:r>
                  <a:rPr lang="ru-RU" sz="2800" dirty="0">
                    <a:latin typeface="Times New Roman" pitchFamily="18" charset="0"/>
                    <a:cs typeface="Times New Roman" pitchFamily="18" charset="0"/>
                  </a:rPr>
                  <a:t>Парные ВЖТ+ПЖТ: 62 женщины без сердечно-сосудистых заболеваний (средний возраст 48 (28-74) лет), из них с абдоминальным ожирением - 79%, с метаболическим синдромом (МС) - 58%.</a:t>
                </a:r>
                <a:endParaRPr lang="ru-RU" sz="2800" dirty="0"/>
              </a:p>
            </p:txBody>
          </p:sp>
          <p:pic>
            <p:nvPicPr>
              <p:cNvPr id="3" name="Рисунок 2">
                <a:extLst>
                  <a:ext uri="{FF2B5EF4-FFF2-40B4-BE49-F238E27FC236}">
                    <a16:creationId xmlns:a16="http://schemas.microsoft.com/office/drawing/2014/main" id="{0AEB1D1F-992F-42BA-BAC9-603F6C0AC48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964010" y="6753538"/>
                <a:ext cx="9113804" cy="5070136"/>
              </a:xfrm>
              <a:prstGeom prst="rect">
                <a:avLst/>
              </a:prstGeom>
            </p:spPr>
          </p:pic>
          <p:pic>
            <p:nvPicPr>
              <p:cNvPr id="5" name="Рисунок 4">
                <a:extLst>
                  <a:ext uri="{FF2B5EF4-FFF2-40B4-BE49-F238E27FC236}">
                    <a16:creationId xmlns:a16="http://schemas.microsoft.com/office/drawing/2014/main" id="{BE97D3DE-0FFB-4425-B826-875D9CCDED2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63226" y="8258360"/>
                <a:ext cx="5339499" cy="4531414"/>
              </a:xfrm>
              <a:prstGeom prst="rect">
                <a:avLst/>
              </a:prstGeom>
            </p:spPr>
          </p:pic>
          <p:pic>
            <p:nvPicPr>
              <p:cNvPr id="7" name="Рисунок 6">
                <a:extLst>
                  <a:ext uri="{FF2B5EF4-FFF2-40B4-BE49-F238E27FC236}">
                    <a16:creationId xmlns:a16="http://schemas.microsoft.com/office/drawing/2014/main" id="{24348728-5F79-4410-92C5-AFFE1AB7908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5009849" y="8448312"/>
                <a:ext cx="5289462" cy="4512733"/>
              </a:xfrm>
              <a:prstGeom prst="rect">
                <a:avLst/>
              </a:prstGeom>
            </p:spPr>
          </p:pic>
          <p:pic>
            <p:nvPicPr>
              <p:cNvPr id="9" name="Рисунок 8">
                <a:extLst>
                  <a:ext uri="{FF2B5EF4-FFF2-40B4-BE49-F238E27FC236}">
                    <a16:creationId xmlns:a16="http://schemas.microsoft.com/office/drawing/2014/main" id="{8CD29738-18AD-480B-B390-F117F6B788B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1325414" y="8448312"/>
                <a:ext cx="5793486" cy="4596484"/>
              </a:xfrm>
              <a:prstGeom prst="rect">
                <a:avLst/>
              </a:prstGeom>
            </p:spPr>
          </p:pic>
          <p:pic>
            <p:nvPicPr>
              <p:cNvPr id="11" name="Рисунок 10">
                <a:extLst>
                  <a:ext uri="{FF2B5EF4-FFF2-40B4-BE49-F238E27FC236}">
                    <a16:creationId xmlns:a16="http://schemas.microsoft.com/office/drawing/2014/main" id="{5AC171B4-A53F-4E17-9A52-0401F77C54B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6934031" y="8188834"/>
                <a:ext cx="5339499" cy="4508448"/>
              </a:xfrm>
              <a:prstGeom prst="rect">
                <a:avLst/>
              </a:prstGeom>
            </p:spPr>
          </p:pic>
          <p:pic>
            <p:nvPicPr>
              <p:cNvPr id="13" name="Рисунок 12">
                <a:extLst>
                  <a:ext uri="{FF2B5EF4-FFF2-40B4-BE49-F238E27FC236}">
                    <a16:creationId xmlns:a16="http://schemas.microsoft.com/office/drawing/2014/main" id="{256E554B-750B-4CDE-B02F-7FFF2279D14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456684" y="14731132"/>
                <a:ext cx="1742857" cy="866667"/>
              </a:xfrm>
              <a:prstGeom prst="rect">
                <a:avLst/>
              </a:prstGeom>
            </p:spPr>
          </p:pic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2878A20A-4911-42D6-A42B-5EC6B9F99540}"/>
                  </a:ext>
                </a:extLst>
              </p:cNvPr>
              <p:cNvSpPr txBox="1"/>
              <p:nvPr/>
            </p:nvSpPr>
            <p:spPr>
              <a:xfrm>
                <a:off x="16569686" y="10021508"/>
                <a:ext cx="185265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ABCA1</a:t>
                </a:r>
                <a:endParaRPr lang="ru-RU" sz="20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66E33E04-BBD8-4BE3-B8FB-08730503845C}"/>
                  </a:ext>
                </a:extLst>
              </p:cNvPr>
              <p:cNvSpPr txBox="1"/>
              <p:nvPr/>
            </p:nvSpPr>
            <p:spPr>
              <a:xfrm>
                <a:off x="19964663" y="10021508"/>
                <a:ext cx="185265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ABCG1</a:t>
                </a:r>
                <a:endParaRPr lang="ru-RU" sz="20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13C015B8-6D7E-4307-ABBB-786E75F18A75}"/>
                  </a:ext>
                </a:extLst>
              </p:cNvPr>
              <p:cNvSpPr txBox="1"/>
              <p:nvPr/>
            </p:nvSpPr>
            <p:spPr>
              <a:xfrm>
                <a:off x="13964010" y="7777966"/>
                <a:ext cx="185265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ApoA1</a:t>
                </a:r>
                <a:endPara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62FF183-2F3D-4AAD-9DE8-C65F031E8151}"/>
                  </a:ext>
                </a:extLst>
              </p:cNvPr>
              <p:cNvSpPr txBox="1"/>
              <p:nvPr/>
            </p:nvSpPr>
            <p:spPr>
              <a:xfrm>
                <a:off x="16404106" y="11409748"/>
                <a:ext cx="187592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Холестерин</a:t>
                </a:r>
              </a:p>
            </p:txBody>
          </p:sp>
          <p:cxnSp>
            <p:nvCxnSpPr>
              <p:cNvPr id="18" name="Прямая со стрелкой 17">
                <a:extLst>
                  <a:ext uri="{FF2B5EF4-FFF2-40B4-BE49-F238E27FC236}">
                    <a16:creationId xmlns:a16="http://schemas.microsoft.com/office/drawing/2014/main" id="{697BBADB-047D-4333-99F4-211A576C5A4F}"/>
                  </a:ext>
                </a:extLst>
              </p:cNvPr>
              <p:cNvCxnSpPr>
                <a:stCxn id="16" idx="1"/>
              </p:cNvCxnSpPr>
              <p:nvPr/>
            </p:nvCxnSpPr>
            <p:spPr>
              <a:xfrm flipH="1" flipV="1">
                <a:off x="16004133" y="11523489"/>
                <a:ext cx="399973" cy="86314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" name="Прямая со стрелкой 19">
                <a:extLst>
                  <a:ext uri="{FF2B5EF4-FFF2-40B4-BE49-F238E27FC236}">
                    <a16:creationId xmlns:a16="http://schemas.microsoft.com/office/drawing/2014/main" id="{119C9EC3-8269-4A6B-8BD8-5BC8DDD2E01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7818289" y="11523489"/>
                <a:ext cx="3999030" cy="115579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8226BCC4-690A-4E8D-9F11-1BC399733FCB}"/>
                  </a:ext>
                </a:extLst>
              </p:cNvPr>
              <p:cNvSpPr txBox="1"/>
              <p:nvPr/>
            </p:nvSpPr>
            <p:spPr>
              <a:xfrm>
                <a:off x="16421137" y="7930274"/>
                <a:ext cx="185265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Пре-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β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-ЛПВП</a:t>
                </a:r>
              </a:p>
            </p:txBody>
          </p:sp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9B897492-7FC5-4BFE-94BF-C3C17EF4B82B}"/>
                  </a:ext>
                </a:extLst>
              </p:cNvPr>
              <p:cNvSpPr txBox="1"/>
              <p:nvPr/>
            </p:nvSpPr>
            <p:spPr>
              <a:xfrm>
                <a:off x="19205326" y="8371777"/>
                <a:ext cx="185265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ЛПВП</a:t>
                </a:r>
              </a:p>
            </p:txBody>
          </p:sp>
          <p:sp>
            <p:nvSpPr>
              <p:cNvPr id="23" name="Стрелка: вправо 22">
                <a:extLst>
                  <a:ext uri="{FF2B5EF4-FFF2-40B4-BE49-F238E27FC236}">
                    <a16:creationId xmlns:a16="http://schemas.microsoft.com/office/drawing/2014/main" id="{C2901E06-C9F2-4DFA-808A-D55D6648252E}"/>
                  </a:ext>
                </a:extLst>
              </p:cNvPr>
              <p:cNvSpPr/>
              <p:nvPr/>
            </p:nvSpPr>
            <p:spPr>
              <a:xfrm>
                <a:off x="18152950" y="7282243"/>
                <a:ext cx="1040538" cy="442207"/>
              </a:xfrm>
              <a:prstGeom prst="rightArrow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8" name="TextBox 107">
                <a:extLst>
                  <a:ext uri="{FF2B5EF4-FFF2-40B4-BE49-F238E27FC236}">
                    <a16:creationId xmlns:a16="http://schemas.microsoft.com/office/drawing/2014/main" id="{6AFD0A32-A073-4904-B793-C20167E9F151}"/>
                  </a:ext>
                </a:extLst>
              </p:cNvPr>
              <p:cNvSpPr txBox="1"/>
              <p:nvPr/>
            </p:nvSpPr>
            <p:spPr>
              <a:xfrm>
                <a:off x="17573745" y="11166246"/>
                <a:ext cx="282287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/</a:t>
                </a:r>
                <a:r>
                  <a:rPr lang="ru-RU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рис.</a:t>
                </a:r>
                <a:r>
                  <a:rPr lang="en-US" sz="1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Pizzini</a:t>
                </a:r>
                <a:r>
                  <a:rPr 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2017 </a:t>
                </a:r>
                <a:r>
                  <a:rPr 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 </a:t>
                </a:r>
                <a:r>
                  <a:rPr lang="ru-RU" sz="1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модиф</a:t>
                </a:r>
                <a:r>
                  <a:rPr lang="ru-RU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/</a:t>
                </a:r>
                <a:endPara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9" name="TextBox 108">
                <a:extLst>
                  <a:ext uri="{FF2B5EF4-FFF2-40B4-BE49-F238E27FC236}">
                    <a16:creationId xmlns:a16="http://schemas.microsoft.com/office/drawing/2014/main" id="{6B722294-0846-43FF-9022-8E5E0E2730FD}"/>
                  </a:ext>
                </a:extLst>
              </p:cNvPr>
              <p:cNvSpPr txBox="1"/>
              <p:nvPr/>
            </p:nvSpPr>
            <p:spPr>
              <a:xfrm>
                <a:off x="11363593" y="21445574"/>
                <a:ext cx="21380116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ru-RU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ru-RU" sz="2000" dirty="0"/>
              </a:p>
            </p:txBody>
          </p:sp>
          <p:grpSp>
            <p:nvGrpSpPr>
              <p:cNvPr id="31" name="Группа 30">
                <a:extLst>
                  <a:ext uri="{FF2B5EF4-FFF2-40B4-BE49-F238E27FC236}">
                    <a16:creationId xmlns:a16="http://schemas.microsoft.com/office/drawing/2014/main" id="{DE9CE1FE-CC0E-4C12-BCCB-D67067BCA5F8}"/>
                  </a:ext>
                </a:extLst>
              </p:cNvPr>
              <p:cNvGrpSpPr/>
              <p:nvPr/>
            </p:nvGrpSpPr>
            <p:grpSpPr>
              <a:xfrm>
                <a:off x="762885" y="7006651"/>
                <a:ext cx="11616646" cy="905815"/>
                <a:chOff x="762885" y="7006651"/>
                <a:chExt cx="11616646" cy="905815"/>
              </a:xfrm>
            </p:grpSpPr>
            <p:sp>
              <p:nvSpPr>
                <p:cNvPr id="28" name="Стрелка: пятиугольник 27">
                  <a:extLst>
                    <a:ext uri="{FF2B5EF4-FFF2-40B4-BE49-F238E27FC236}">
                      <a16:creationId xmlns:a16="http://schemas.microsoft.com/office/drawing/2014/main" id="{9393A0CC-FB7B-4388-BEF0-ADCE5C63C3F0}"/>
                    </a:ext>
                  </a:extLst>
                </p:cNvPr>
                <p:cNvSpPr/>
                <p:nvPr/>
              </p:nvSpPr>
              <p:spPr>
                <a:xfrm rot="10800000">
                  <a:off x="10011058" y="7006651"/>
                  <a:ext cx="2368473" cy="905815"/>
                </a:xfrm>
                <a:prstGeom prst="homePlate">
                  <a:avLst>
                    <a:gd name="adj" fmla="val 44687"/>
                  </a:avLst>
                </a:prstGeom>
                <a:solidFill>
                  <a:srgbClr val="7C9B3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11" name="TextBox 110">
                  <a:extLst>
                    <a:ext uri="{FF2B5EF4-FFF2-40B4-BE49-F238E27FC236}">
                      <a16:creationId xmlns:a16="http://schemas.microsoft.com/office/drawing/2014/main" id="{C2DECCAA-ADD8-448D-9D60-9B4F6F0F7AB1}"/>
                    </a:ext>
                  </a:extLst>
                </p:cNvPr>
                <p:cNvSpPr txBox="1"/>
                <p:nvPr/>
              </p:nvSpPr>
              <p:spPr>
                <a:xfrm>
                  <a:off x="10373952" y="7051237"/>
                  <a:ext cx="2005579" cy="70788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4000" b="1" i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ABCA1</a:t>
                  </a:r>
                  <a:endParaRPr lang="ru-RU" sz="40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9" name="Стрелка: шеврон 28">
                  <a:extLst>
                    <a:ext uri="{FF2B5EF4-FFF2-40B4-BE49-F238E27FC236}">
                      <a16:creationId xmlns:a16="http://schemas.microsoft.com/office/drawing/2014/main" id="{58B93E05-FA74-4B0C-99E4-024695C321E0}"/>
                    </a:ext>
                  </a:extLst>
                </p:cNvPr>
                <p:cNvSpPr/>
                <p:nvPr/>
              </p:nvSpPr>
              <p:spPr>
                <a:xfrm rot="10800000">
                  <a:off x="9325193" y="7028944"/>
                  <a:ext cx="856511" cy="861230"/>
                </a:xfrm>
                <a:prstGeom prst="chevron">
                  <a:avLst/>
                </a:prstGeom>
                <a:solidFill>
                  <a:srgbClr val="9EBE5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9" name="Стрелка: шеврон 118">
                  <a:extLst>
                    <a:ext uri="{FF2B5EF4-FFF2-40B4-BE49-F238E27FC236}">
                      <a16:creationId xmlns:a16="http://schemas.microsoft.com/office/drawing/2014/main" id="{2FA1B937-EC3C-479B-8C86-A582F532243B}"/>
                    </a:ext>
                  </a:extLst>
                </p:cNvPr>
                <p:cNvSpPr/>
                <p:nvPr/>
              </p:nvSpPr>
              <p:spPr>
                <a:xfrm rot="10800000">
                  <a:off x="8682645" y="7037040"/>
                  <a:ext cx="856511" cy="861230"/>
                </a:xfrm>
                <a:prstGeom prst="chevron">
                  <a:avLst/>
                </a:prstGeom>
                <a:solidFill>
                  <a:srgbClr val="B5CD8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30" name="Группа 29">
                  <a:extLst>
                    <a:ext uri="{FF2B5EF4-FFF2-40B4-BE49-F238E27FC236}">
                      <a16:creationId xmlns:a16="http://schemas.microsoft.com/office/drawing/2014/main" id="{BF6281D6-7105-4530-8A99-CC66ED868F47}"/>
                    </a:ext>
                  </a:extLst>
                </p:cNvPr>
                <p:cNvGrpSpPr/>
                <p:nvPr/>
              </p:nvGrpSpPr>
              <p:grpSpPr>
                <a:xfrm>
                  <a:off x="762885" y="7011442"/>
                  <a:ext cx="8006693" cy="896233"/>
                  <a:chOff x="409340" y="7011442"/>
                  <a:chExt cx="8006693" cy="896233"/>
                </a:xfrm>
                <a:solidFill>
                  <a:srgbClr val="CCDDAB"/>
                </a:solidFill>
              </p:grpSpPr>
              <p:sp>
                <p:nvSpPr>
                  <p:cNvPr id="118" name="Стрелка: пятиугольник 117">
                    <a:extLst>
                      <a:ext uri="{FF2B5EF4-FFF2-40B4-BE49-F238E27FC236}">
                        <a16:creationId xmlns:a16="http://schemas.microsoft.com/office/drawing/2014/main" id="{0980A377-D224-496E-83F2-E25030A63E2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409340" y="7011442"/>
                    <a:ext cx="7668833" cy="896233"/>
                  </a:xfrm>
                  <a:prstGeom prst="homePlate">
                    <a:avLst>
                      <a:gd name="adj" fmla="val 44687"/>
                    </a:avLst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5" name="TextBox 24">
                    <a:extLst>
                      <a:ext uri="{FF2B5EF4-FFF2-40B4-BE49-F238E27FC236}">
                        <a16:creationId xmlns:a16="http://schemas.microsoft.com/office/drawing/2014/main" id="{0017B477-84C0-42AF-8E7C-A9C6B078DE54}"/>
                      </a:ext>
                    </a:extLst>
                  </p:cNvPr>
                  <p:cNvSpPr txBox="1"/>
                  <p:nvPr/>
                </p:nvSpPr>
                <p:spPr>
                  <a:xfrm>
                    <a:off x="1191537" y="7091420"/>
                    <a:ext cx="4210561" cy="707886"/>
                  </a:xfrm>
                  <a:prstGeom prst="rect">
                    <a:avLst/>
                  </a:prstGeom>
                  <a:grp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ru-RU" sz="40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РЕЗУЛЬТАТЫ</a:t>
                    </a:r>
                  </a:p>
                </p:txBody>
              </p:sp>
              <p:sp>
                <p:nvSpPr>
                  <p:cNvPr id="120" name="Стрелка: шеврон 119">
                    <a:extLst>
                      <a:ext uri="{FF2B5EF4-FFF2-40B4-BE49-F238E27FC236}">
                        <a16:creationId xmlns:a16="http://schemas.microsoft.com/office/drawing/2014/main" id="{2295380B-31B7-4107-BBBD-CFDEC686190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7679109" y="7014782"/>
                    <a:ext cx="736924" cy="892246"/>
                  </a:xfrm>
                  <a:prstGeom prst="chevron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121" name="Группа 120">
                <a:extLst>
                  <a:ext uri="{FF2B5EF4-FFF2-40B4-BE49-F238E27FC236}">
                    <a16:creationId xmlns:a16="http://schemas.microsoft.com/office/drawing/2014/main" id="{F4860507-B13B-4977-B1FF-FF510CF9D190}"/>
                  </a:ext>
                </a:extLst>
              </p:cNvPr>
              <p:cNvGrpSpPr/>
              <p:nvPr/>
            </p:nvGrpSpPr>
            <p:grpSpPr>
              <a:xfrm rot="10800000">
                <a:off x="24882583" y="7063849"/>
                <a:ext cx="11616646" cy="905815"/>
                <a:chOff x="762885" y="7006651"/>
                <a:chExt cx="11616646" cy="905815"/>
              </a:xfrm>
            </p:grpSpPr>
            <p:sp>
              <p:nvSpPr>
                <p:cNvPr id="122" name="Стрелка: пятиугольник 121">
                  <a:extLst>
                    <a:ext uri="{FF2B5EF4-FFF2-40B4-BE49-F238E27FC236}">
                      <a16:creationId xmlns:a16="http://schemas.microsoft.com/office/drawing/2014/main" id="{D30F9D37-23B5-4101-8D1C-75B2E3D03B92}"/>
                    </a:ext>
                  </a:extLst>
                </p:cNvPr>
                <p:cNvSpPr/>
                <p:nvPr/>
              </p:nvSpPr>
              <p:spPr>
                <a:xfrm rot="10800000">
                  <a:off x="10011058" y="7006651"/>
                  <a:ext cx="2368473" cy="905815"/>
                </a:xfrm>
                <a:prstGeom prst="homePlate">
                  <a:avLst>
                    <a:gd name="adj" fmla="val 44687"/>
                  </a:avLst>
                </a:prstGeom>
                <a:solidFill>
                  <a:srgbClr val="7C9B3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23" name="TextBox 122">
                  <a:extLst>
                    <a:ext uri="{FF2B5EF4-FFF2-40B4-BE49-F238E27FC236}">
                      <a16:creationId xmlns:a16="http://schemas.microsoft.com/office/drawing/2014/main" id="{5FB2F9DF-0D36-4811-8CD5-5EA03BA90A0D}"/>
                    </a:ext>
                  </a:extLst>
                </p:cNvPr>
                <p:cNvSpPr txBox="1"/>
                <p:nvPr/>
              </p:nvSpPr>
              <p:spPr>
                <a:xfrm rot="10800000">
                  <a:off x="10373952" y="7051237"/>
                  <a:ext cx="2005579" cy="70788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4000" b="1" i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ABCG1</a:t>
                  </a:r>
                  <a:endParaRPr lang="ru-RU" sz="40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24" name="Стрелка: шеврон 123">
                  <a:extLst>
                    <a:ext uri="{FF2B5EF4-FFF2-40B4-BE49-F238E27FC236}">
                      <a16:creationId xmlns:a16="http://schemas.microsoft.com/office/drawing/2014/main" id="{04BB81F8-5970-4FFA-9BD3-B23C4FC722A4}"/>
                    </a:ext>
                  </a:extLst>
                </p:cNvPr>
                <p:cNvSpPr/>
                <p:nvPr/>
              </p:nvSpPr>
              <p:spPr>
                <a:xfrm rot="10800000">
                  <a:off x="9325193" y="7028944"/>
                  <a:ext cx="856511" cy="861230"/>
                </a:xfrm>
                <a:prstGeom prst="chevron">
                  <a:avLst/>
                </a:prstGeom>
                <a:solidFill>
                  <a:srgbClr val="9EBE5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5" name="Стрелка: шеврон 124">
                  <a:extLst>
                    <a:ext uri="{FF2B5EF4-FFF2-40B4-BE49-F238E27FC236}">
                      <a16:creationId xmlns:a16="http://schemas.microsoft.com/office/drawing/2014/main" id="{319A29C6-D7DB-4138-94C7-F5159C04F270}"/>
                    </a:ext>
                  </a:extLst>
                </p:cNvPr>
                <p:cNvSpPr/>
                <p:nvPr/>
              </p:nvSpPr>
              <p:spPr>
                <a:xfrm rot="10800000">
                  <a:off x="8682645" y="7037040"/>
                  <a:ext cx="856511" cy="861230"/>
                </a:xfrm>
                <a:prstGeom prst="chevron">
                  <a:avLst/>
                </a:prstGeom>
                <a:solidFill>
                  <a:srgbClr val="B5CD8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126" name="Группа 125">
                  <a:extLst>
                    <a:ext uri="{FF2B5EF4-FFF2-40B4-BE49-F238E27FC236}">
                      <a16:creationId xmlns:a16="http://schemas.microsoft.com/office/drawing/2014/main" id="{4A8F73E1-9E02-40C0-8198-644BB37A9364}"/>
                    </a:ext>
                  </a:extLst>
                </p:cNvPr>
                <p:cNvGrpSpPr/>
                <p:nvPr/>
              </p:nvGrpSpPr>
              <p:grpSpPr>
                <a:xfrm>
                  <a:off x="762885" y="7011442"/>
                  <a:ext cx="8006693" cy="896233"/>
                  <a:chOff x="409340" y="7011442"/>
                  <a:chExt cx="8006693" cy="896233"/>
                </a:xfrm>
                <a:solidFill>
                  <a:srgbClr val="CCDDAB"/>
                </a:solidFill>
              </p:grpSpPr>
              <p:sp>
                <p:nvSpPr>
                  <p:cNvPr id="127" name="Стрелка: пятиугольник 126">
                    <a:extLst>
                      <a:ext uri="{FF2B5EF4-FFF2-40B4-BE49-F238E27FC236}">
                        <a16:creationId xmlns:a16="http://schemas.microsoft.com/office/drawing/2014/main" id="{ED8C4276-CBF5-43B2-A7A5-1C320B46496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409340" y="7011442"/>
                    <a:ext cx="7668833" cy="896233"/>
                  </a:xfrm>
                  <a:prstGeom prst="homePlate">
                    <a:avLst>
                      <a:gd name="adj" fmla="val 44687"/>
                    </a:avLst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28" name="TextBox 127">
                    <a:extLst>
                      <a:ext uri="{FF2B5EF4-FFF2-40B4-BE49-F238E27FC236}">
                        <a16:creationId xmlns:a16="http://schemas.microsoft.com/office/drawing/2014/main" id="{1D4738B8-EA61-44EA-9D6A-9C566E68D183}"/>
                      </a:ext>
                    </a:extLst>
                  </p:cNvPr>
                  <p:cNvSpPr txBox="1"/>
                  <p:nvPr/>
                </p:nvSpPr>
                <p:spPr>
                  <a:xfrm rot="10800000">
                    <a:off x="1191537" y="7091420"/>
                    <a:ext cx="4210561" cy="707886"/>
                  </a:xfrm>
                  <a:prstGeom prst="rect">
                    <a:avLst/>
                  </a:prstGeom>
                  <a:grp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ru-RU" sz="40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РЕЗУЛЬТАТЫ</a:t>
                    </a:r>
                  </a:p>
                </p:txBody>
              </p:sp>
              <p:sp>
                <p:nvSpPr>
                  <p:cNvPr id="129" name="Стрелка: шеврон 128">
                    <a:extLst>
                      <a:ext uri="{FF2B5EF4-FFF2-40B4-BE49-F238E27FC236}">
                        <a16:creationId xmlns:a16="http://schemas.microsoft.com/office/drawing/2014/main" id="{7A351090-376F-48FA-AF1A-98119FD97D0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7679109" y="7014782"/>
                    <a:ext cx="736924" cy="892246"/>
                  </a:xfrm>
                  <a:prstGeom prst="chevron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D256674D-7943-41C5-8388-44DC4495B461}"/>
                  </a:ext>
                </a:extLst>
              </p:cNvPr>
              <p:cNvSpPr txBox="1"/>
              <p:nvPr/>
            </p:nvSpPr>
            <p:spPr>
              <a:xfrm rot="16200000">
                <a:off x="-1418770" y="9979139"/>
                <a:ext cx="413987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Степень метилирования (%)</a:t>
                </a:r>
              </a:p>
            </p:txBody>
          </p:sp>
          <p:sp>
            <p:nvSpPr>
              <p:cNvPr id="131" name="TextBox 130">
                <a:extLst>
                  <a:ext uri="{FF2B5EF4-FFF2-40B4-BE49-F238E27FC236}">
                    <a16:creationId xmlns:a16="http://schemas.microsoft.com/office/drawing/2014/main" id="{5309B9BA-7575-4F62-A651-D11D195A097B}"/>
                  </a:ext>
                </a:extLst>
              </p:cNvPr>
              <p:cNvSpPr txBox="1"/>
              <p:nvPr/>
            </p:nvSpPr>
            <p:spPr>
              <a:xfrm rot="16200000">
                <a:off x="4571844" y="10126059"/>
                <a:ext cx="413987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Уровень мРНК</a:t>
                </a:r>
              </a:p>
            </p:txBody>
          </p: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26AA4CD0-9C78-40D8-9E29-E250054D6E2D}"/>
                  </a:ext>
                </a:extLst>
              </p:cNvPr>
              <p:cNvSpPr txBox="1"/>
              <p:nvPr/>
            </p:nvSpPr>
            <p:spPr>
              <a:xfrm>
                <a:off x="1445264" y="12690606"/>
                <a:ext cx="477887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ИБС      без ИБС    </a:t>
                </a:r>
                <a:r>
                  <a:rPr lang="ru-RU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ИБС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без ИБС</a:t>
                </a:r>
              </a:p>
            </p:txBody>
          </p:sp>
          <p:sp>
            <p:nvSpPr>
              <p:cNvPr id="132" name="TextBox 131">
                <a:extLst>
                  <a:ext uri="{FF2B5EF4-FFF2-40B4-BE49-F238E27FC236}">
                    <a16:creationId xmlns:a16="http://schemas.microsoft.com/office/drawing/2014/main" id="{F210315D-5740-402E-923C-14EEFE486481}"/>
                  </a:ext>
                </a:extLst>
              </p:cNvPr>
              <p:cNvSpPr txBox="1"/>
              <p:nvPr/>
            </p:nvSpPr>
            <p:spPr>
              <a:xfrm>
                <a:off x="1910132" y="13505319"/>
                <a:ext cx="425483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ЭЖТ                        ПЖТ</a:t>
                </a:r>
              </a:p>
            </p:txBody>
          </p:sp>
          <p:cxnSp>
            <p:nvCxnSpPr>
              <p:cNvPr id="35" name="Прямая соединительная линия 34">
                <a:extLst>
                  <a:ext uri="{FF2B5EF4-FFF2-40B4-BE49-F238E27FC236}">
                    <a16:creationId xmlns:a16="http://schemas.microsoft.com/office/drawing/2014/main" id="{3D933670-19D7-4F61-8919-B0DF3F13C8FE}"/>
                  </a:ext>
                </a:extLst>
              </p:cNvPr>
              <p:cNvCxnSpPr/>
              <p:nvPr/>
            </p:nvCxnSpPr>
            <p:spPr>
              <a:xfrm>
                <a:off x="1431490" y="13482796"/>
                <a:ext cx="2101485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3" name="Прямая соединительная линия 132">
                <a:extLst>
                  <a:ext uri="{FF2B5EF4-FFF2-40B4-BE49-F238E27FC236}">
                    <a16:creationId xmlns:a16="http://schemas.microsoft.com/office/drawing/2014/main" id="{BBF52FD4-23EA-48F3-B2E8-061A56786655}"/>
                  </a:ext>
                </a:extLst>
              </p:cNvPr>
              <p:cNvCxnSpPr/>
              <p:nvPr/>
            </p:nvCxnSpPr>
            <p:spPr>
              <a:xfrm>
                <a:off x="3864158" y="13462539"/>
                <a:ext cx="2101485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34" name="TextBox 133">
                <a:extLst>
                  <a:ext uri="{FF2B5EF4-FFF2-40B4-BE49-F238E27FC236}">
                    <a16:creationId xmlns:a16="http://schemas.microsoft.com/office/drawing/2014/main" id="{ACAC593F-10CB-4FE8-80F4-1F9B0E37F44B}"/>
                  </a:ext>
                </a:extLst>
              </p:cNvPr>
              <p:cNvSpPr txBox="1"/>
              <p:nvPr/>
            </p:nvSpPr>
            <p:spPr>
              <a:xfrm>
                <a:off x="25655253" y="12934208"/>
                <a:ext cx="477887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ИБС      без ИБС    </a:t>
                </a:r>
                <a:r>
                  <a:rPr lang="ru-RU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ИБС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без ИБС</a:t>
                </a:r>
              </a:p>
            </p:txBody>
          </p:sp>
          <p:sp>
            <p:nvSpPr>
              <p:cNvPr id="135" name="TextBox 134">
                <a:extLst>
                  <a:ext uri="{FF2B5EF4-FFF2-40B4-BE49-F238E27FC236}">
                    <a16:creationId xmlns:a16="http://schemas.microsoft.com/office/drawing/2014/main" id="{E048E4AA-CD9C-42AD-818B-96744E2FB63F}"/>
                  </a:ext>
                </a:extLst>
              </p:cNvPr>
              <p:cNvSpPr txBox="1"/>
              <p:nvPr/>
            </p:nvSpPr>
            <p:spPr>
              <a:xfrm>
                <a:off x="26102613" y="13384060"/>
                <a:ext cx="477887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ЭЖТ                          ПЖТ</a:t>
                </a:r>
              </a:p>
            </p:txBody>
          </p:sp>
          <p:cxnSp>
            <p:nvCxnSpPr>
              <p:cNvPr id="136" name="Прямая соединительная линия 135">
                <a:extLst>
                  <a:ext uri="{FF2B5EF4-FFF2-40B4-BE49-F238E27FC236}">
                    <a16:creationId xmlns:a16="http://schemas.microsoft.com/office/drawing/2014/main" id="{8D27B2D9-3EC3-49B3-A7EC-FF678741D253}"/>
                  </a:ext>
                </a:extLst>
              </p:cNvPr>
              <p:cNvCxnSpPr/>
              <p:nvPr/>
            </p:nvCxnSpPr>
            <p:spPr>
              <a:xfrm>
                <a:off x="25655253" y="13395873"/>
                <a:ext cx="2101485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7" name="Прямая соединительная линия 136">
                <a:extLst>
                  <a:ext uri="{FF2B5EF4-FFF2-40B4-BE49-F238E27FC236}">
                    <a16:creationId xmlns:a16="http://schemas.microsoft.com/office/drawing/2014/main" id="{27227FDD-3BB3-42DB-9F34-9A3178EA5F2A}"/>
                  </a:ext>
                </a:extLst>
              </p:cNvPr>
              <p:cNvCxnSpPr/>
              <p:nvPr/>
            </p:nvCxnSpPr>
            <p:spPr>
              <a:xfrm>
                <a:off x="28247541" y="13395873"/>
                <a:ext cx="2101485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38" name="TextBox 137">
                <a:extLst>
                  <a:ext uri="{FF2B5EF4-FFF2-40B4-BE49-F238E27FC236}">
                    <a16:creationId xmlns:a16="http://schemas.microsoft.com/office/drawing/2014/main" id="{64DAA192-1460-4C3F-8CB8-010FF430AC9B}"/>
                  </a:ext>
                </a:extLst>
              </p:cNvPr>
              <p:cNvSpPr txBox="1"/>
              <p:nvPr/>
            </p:nvSpPr>
            <p:spPr>
              <a:xfrm>
                <a:off x="7631901" y="12714008"/>
                <a:ext cx="1001853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ИБС+МА*</a:t>
                </a:r>
              </a:p>
            </p:txBody>
          </p:sp>
          <p:sp>
            <p:nvSpPr>
              <p:cNvPr id="139" name="TextBox 138">
                <a:extLst>
                  <a:ext uri="{FF2B5EF4-FFF2-40B4-BE49-F238E27FC236}">
                    <a16:creationId xmlns:a16="http://schemas.microsoft.com/office/drawing/2014/main" id="{D3F91808-5363-43CC-829E-DA23F82E9BA8}"/>
                  </a:ext>
                </a:extLst>
              </p:cNvPr>
              <p:cNvSpPr txBox="1"/>
              <p:nvPr/>
            </p:nvSpPr>
            <p:spPr>
              <a:xfrm>
                <a:off x="8301645" y="13448366"/>
                <a:ext cx="37445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ЭЖТ                      ПЖТ</a:t>
                </a:r>
              </a:p>
            </p:txBody>
          </p:sp>
          <p:cxnSp>
            <p:nvCxnSpPr>
              <p:cNvPr id="140" name="Прямая соединительная линия 139">
                <a:extLst>
                  <a:ext uri="{FF2B5EF4-FFF2-40B4-BE49-F238E27FC236}">
                    <a16:creationId xmlns:a16="http://schemas.microsoft.com/office/drawing/2014/main" id="{B2EFF562-AA47-42C8-B140-4C52EB755D22}"/>
                  </a:ext>
                </a:extLst>
              </p:cNvPr>
              <p:cNvCxnSpPr/>
              <p:nvPr/>
            </p:nvCxnSpPr>
            <p:spPr>
              <a:xfrm>
                <a:off x="7583011" y="13448745"/>
                <a:ext cx="2101485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1" name="Прямая соединительная линия 140">
                <a:extLst>
                  <a:ext uri="{FF2B5EF4-FFF2-40B4-BE49-F238E27FC236}">
                    <a16:creationId xmlns:a16="http://schemas.microsoft.com/office/drawing/2014/main" id="{AC34E40E-A658-4500-B551-8DB78911702B}"/>
                  </a:ext>
                </a:extLst>
              </p:cNvPr>
              <p:cNvCxnSpPr/>
              <p:nvPr/>
            </p:nvCxnSpPr>
            <p:spPr>
              <a:xfrm>
                <a:off x="9922451" y="13450908"/>
                <a:ext cx="2101485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42" name="TextBox 141">
                <a:extLst>
                  <a:ext uri="{FF2B5EF4-FFF2-40B4-BE49-F238E27FC236}">
                    <a16:creationId xmlns:a16="http://schemas.microsoft.com/office/drawing/2014/main" id="{EF4D52E7-552D-4B80-8E3B-1CA96A0F683C}"/>
                  </a:ext>
                </a:extLst>
              </p:cNvPr>
              <p:cNvSpPr txBox="1"/>
              <p:nvPr/>
            </p:nvSpPr>
            <p:spPr>
              <a:xfrm>
                <a:off x="9922451" y="12651800"/>
                <a:ext cx="1001853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ИБС+МА*</a:t>
                </a:r>
              </a:p>
            </p:txBody>
          </p:sp>
          <p:sp>
            <p:nvSpPr>
              <p:cNvPr id="143" name="TextBox 142">
                <a:extLst>
                  <a:ext uri="{FF2B5EF4-FFF2-40B4-BE49-F238E27FC236}">
                    <a16:creationId xmlns:a16="http://schemas.microsoft.com/office/drawing/2014/main" id="{884EE35F-BCE6-4AD0-8731-35003DBEA246}"/>
                  </a:ext>
                </a:extLst>
              </p:cNvPr>
              <p:cNvSpPr txBox="1"/>
              <p:nvPr/>
            </p:nvSpPr>
            <p:spPr>
              <a:xfrm>
                <a:off x="8889814" y="12651799"/>
                <a:ext cx="1001853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без ИБС</a:t>
                </a:r>
              </a:p>
            </p:txBody>
          </p:sp>
          <p:sp>
            <p:nvSpPr>
              <p:cNvPr id="144" name="TextBox 143">
                <a:extLst>
                  <a:ext uri="{FF2B5EF4-FFF2-40B4-BE49-F238E27FC236}">
                    <a16:creationId xmlns:a16="http://schemas.microsoft.com/office/drawing/2014/main" id="{EE551DEE-FB83-439F-AC9E-52DF227C76A9}"/>
                  </a:ext>
                </a:extLst>
              </p:cNvPr>
              <p:cNvSpPr txBox="1"/>
              <p:nvPr/>
            </p:nvSpPr>
            <p:spPr>
              <a:xfrm>
                <a:off x="11209537" y="12657515"/>
                <a:ext cx="1001853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без ИБС</a:t>
                </a:r>
              </a:p>
            </p:txBody>
          </p:sp>
          <p:pic>
            <p:nvPicPr>
              <p:cNvPr id="41" name="Рисунок 40">
                <a:extLst>
                  <a:ext uri="{FF2B5EF4-FFF2-40B4-BE49-F238E27FC236}">
                    <a16:creationId xmlns:a16="http://schemas.microsoft.com/office/drawing/2014/main" id="{824A274D-34BB-4C28-9474-55F04BFD4C9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1329582" y="14290622"/>
                <a:ext cx="1914525" cy="552450"/>
              </a:xfrm>
              <a:prstGeom prst="rect">
                <a:avLst/>
              </a:prstGeom>
            </p:spPr>
          </p:pic>
          <p:sp>
            <p:nvSpPr>
              <p:cNvPr id="145" name="TextBox 144">
                <a:extLst>
                  <a:ext uri="{FF2B5EF4-FFF2-40B4-BE49-F238E27FC236}">
                    <a16:creationId xmlns:a16="http://schemas.microsoft.com/office/drawing/2014/main" id="{350DB772-2885-459B-AD66-52C510ACE692}"/>
                  </a:ext>
                </a:extLst>
              </p:cNvPr>
              <p:cNvSpPr txBox="1"/>
              <p:nvPr/>
            </p:nvSpPr>
            <p:spPr>
              <a:xfrm>
                <a:off x="888372" y="14176979"/>
                <a:ext cx="477887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ИБС                   без ИБС </a:t>
                </a:r>
              </a:p>
            </p:txBody>
          </p:sp>
          <p:sp>
            <p:nvSpPr>
              <p:cNvPr id="42" name="Стрелка: вниз 41">
                <a:extLst>
                  <a:ext uri="{FF2B5EF4-FFF2-40B4-BE49-F238E27FC236}">
                    <a16:creationId xmlns:a16="http://schemas.microsoft.com/office/drawing/2014/main" id="{4A07ABE7-9ADC-4906-B72B-3B7C279B7191}"/>
                  </a:ext>
                </a:extLst>
              </p:cNvPr>
              <p:cNvSpPr/>
              <p:nvPr/>
            </p:nvSpPr>
            <p:spPr>
              <a:xfrm>
                <a:off x="1756569" y="13910031"/>
                <a:ext cx="1060553" cy="310833"/>
              </a:xfrm>
              <a:prstGeom prst="downArrow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6" name="TextBox 145">
                <a:extLst>
                  <a:ext uri="{FF2B5EF4-FFF2-40B4-BE49-F238E27FC236}">
                    <a16:creationId xmlns:a16="http://schemas.microsoft.com/office/drawing/2014/main" id="{24B3AE51-926B-4F9A-9F7C-010AD86E5722}"/>
                  </a:ext>
                </a:extLst>
              </p:cNvPr>
              <p:cNvSpPr txBox="1"/>
              <p:nvPr/>
            </p:nvSpPr>
            <p:spPr>
              <a:xfrm>
                <a:off x="3155595" y="14828467"/>
                <a:ext cx="187813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ABCA1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в ЭЖТ</a:t>
                </a:r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Бета-актин</a:t>
                </a:r>
              </a:p>
            </p:txBody>
          </p:sp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931E378B-B341-439B-99D8-7795274E5E95}"/>
                  </a:ext>
                </a:extLst>
              </p:cNvPr>
              <p:cNvSpPr txBox="1"/>
              <p:nvPr/>
            </p:nvSpPr>
            <p:spPr>
              <a:xfrm>
                <a:off x="6290249" y="14191675"/>
                <a:ext cx="6531640" cy="31085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ru-RU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Более высокий уровень метилирования ДНК </a:t>
                </a:r>
                <a:r>
                  <a:rPr lang="ru-RU" sz="2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ABCA1</a:t>
                </a:r>
                <a:r>
                  <a:rPr lang="ru-RU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в ЭЖТ наблюдался у пациентов с ИБС по сравнению с группой сравнения. </a:t>
                </a:r>
              </a:p>
              <a:p>
                <a:pPr algn="just"/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*Было продемонстрировано снижение мРНК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ABCA1 </a:t>
                </a: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 ЭЖТ в подгруппе с ИБС и мультифокальным атеросклерозом.</a:t>
                </a:r>
              </a:p>
            </p:txBody>
          </p:sp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0E506110-18CB-41F8-A6CE-61FCBC7B774F}"/>
                  </a:ext>
                </a:extLst>
              </p:cNvPr>
              <p:cNvSpPr txBox="1"/>
              <p:nvPr/>
            </p:nvSpPr>
            <p:spPr>
              <a:xfrm>
                <a:off x="1029140" y="15558617"/>
                <a:ext cx="486487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Результаты вестерн-блоттинга</a:t>
                </a:r>
              </a:p>
            </p:txBody>
          </p:sp>
          <p:sp>
            <p:nvSpPr>
              <p:cNvPr id="147" name="TextBox 146">
                <a:extLst>
                  <a:ext uri="{FF2B5EF4-FFF2-40B4-BE49-F238E27FC236}">
                    <a16:creationId xmlns:a16="http://schemas.microsoft.com/office/drawing/2014/main" id="{DA0D3098-815E-4FE0-9474-E8553F806853}"/>
                  </a:ext>
                </a:extLst>
              </p:cNvPr>
              <p:cNvSpPr txBox="1"/>
              <p:nvPr/>
            </p:nvSpPr>
            <p:spPr>
              <a:xfrm rot="16200000">
                <a:off x="21992268" y="10379091"/>
                <a:ext cx="545732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Степень метилирования </a:t>
                </a:r>
                <a:r>
                  <a:rPr lang="ru-RU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cg27243685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(%)</a:t>
                </a:r>
              </a:p>
            </p:txBody>
          </p:sp>
          <p:sp>
            <p:nvSpPr>
              <p:cNvPr id="148" name="TextBox 147">
                <a:extLst>
                  <a:ext uri="{FF2B5EF4-FFF2-40B4-BE49-F238E27FC236}">
                    <a16:creationId xmlns:a16="http://schemas.microsoft.com/office/drawing/2014/main" id="{38EE0390-8652-4465-9EC9-8B11DC41725B}"/>
                  </a:ext>
                </a:extLst>
              </p:cNvPr>
              <p:cNvSpPr txBox="1"/>
              <p:nvPr/>
            </p:nvSpPr>
            <p:spPr>
              <a:xfrm rot="16200000">
                <a:off x="28653549" y="10172972"/>
                <a:ext cx="4512734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Степень метилирования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cg27243685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 ПЖТ (%)</a:t>
                </a:r>
              </a:p>
            </p:txBody>
          </p:sp>
          <p:sp>
            <p:nvSpPr>
              <p:cNvPr id="149" name="TextBox 148">
                <a:extLst>
                  <a:ext uri="{FF2B5EF4-FFF2-40B4-BE49-F238E27FC236}">
                    <a16:creationId xmlns:a16="http://schemas.microsoft.com/office/drawing/2014/main" id="{4161BE13-A706-4DA1-92B9-4C9E8158D1DD}"/>
                  </a:ext>
                </a:extLst>
              </p:cNvPr>
              <p:cNvSpPr txBox="1"/>
              <p:nvPr/>
            </p:nvSpPr>
            <p:spPr>
              <a:xfrm>
                <a:off x="31506471" y="13015749"/>
                <a:ext cx="477887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Индекс массы тела</a:t>
                </a:r>
              </a:p>
            </p:txBody>
          </p:sp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2FE3EF65-3DC4-46CF-8050-745FAA1A38F0}"/>
                  </a:ext>
                </a:extLst>
              </p:cNvPr>
              <p:cNvSpPr txBox="1"/>
              <p:nvPr/>
            </p:nvSpPr>
            <p:spPr>
              <a:xfrm>
                <a:off x="24770802" y="14041080"/>
                <a:ext cx="6139114" cy="2246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ru-RU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Более высокий уровень мети</a:t>
                </a:r>
                <a:r>
                  <a:rPr lang="en-US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-</a:t>
                </a:r>
                <a:r>
                  <a:rPr lang="ru-RU" sz="28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лирования</a:t>
                </a:r>
                <a:r>
                  <a:rPr lang="ru-RU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ДНК </a:t>
                </a:r>
                <a:r>
                  <a:rPr lang="ru-RU" sz="2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ABC</a:t>
                </a:r>
                <a:r>
                  <a:rPr lang="en-US" sz="2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G</a:t>
                </a:r>
                <a:r>
                  <a:rPr lang="ru-RU" sz="2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 </a:t>
                </a:r>
                <a:r>
                  <a:rPr lang="ru-RU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(</a:t>
                </a:r>
                <a:r>
                  <a:rPr lang="ru-RU" sz="2800" dirty="0">
                    <a:latin typeface="Times New Roman" panose="02020603050405020304" pitchFamily="18" charset="0"/>
                  </a:rPr>
                  <a:t>cg27243685, cg06500161) в </a:t>
                </a:r>
                <a:r>
                  <a:rPr lang="ru-RU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ЭЖТ наблюдался у пациентов с ИБС по сравнению с группой сравнения. </a:t>
                </a:r>
              </a:p>
            </p:txBody>
          </p: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FC88B9CD-6A6B-4148-97A2-43BABF71D6DB}"/>
                  </a:ext>
                </a:extLst>
              </p:cNvPr>
              <p:cNvSpPr txBox="1"/>
              <p:nvPr/>
            </p:nvSpPr>
            <p:spPr>
              <a:xfrm>
                <a:off x="31190626" y="14030423"/>
                <a:ext cx="5928274" cy="2246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Уровень метилирования ДНК </a:t>
                </a:r>
                <a:r>
                  <a:rPr lang="en-US" sz="2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ABCG1</a:t>
                </a:r>
                <a:r>
                  <a:rPr lang="en-US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ru-RU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(</a:t>
                </a:r>
                <a:r>
                  <a:rPr lang="ru-RU" sz="2800" dirty="0">
                    <a:latin typeface="Times New Roman" panose="02020603050405020304" pitchFamily="18" charset="0"/>
                  </a:rPr>
                  <a:t>cg27243685) </a:t>
                </a:r>
                <a:r>
                  <a:rPr lang="ru-RU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в ПЖТ положительно коррелировал с индексом массы тела (рис.), а также с уровнем </a:t>
                </a:r>
                <a:r>
                  <a:rPr lang="ru-RU" sz="28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триглицери-дов</a:t>
                </a:r>
                <a:r>
                  <a:rPr lang="ru-RU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плазмы крови</a:t>
                </a:r>
                <a:r>
                  <a:rPr lang="en-US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ru-RU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(</a:t>
                </a:r>
                <a:r>
                  <a:rPr lang="en-US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r=0.510, p=0.008</a:t>
                </a:r>
                <a:r>
                  <a:rPr lang="ru-RU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)</a:t>
                </a:r>
                <a:endParaRPr lang="ru-RU" sz="2800" dirty="0"/>
              </a:p>
            </p:txBody>
          </p:sp>
        </p:grpSp>
        <p:pic>
          <p:nvPicPr>
            <p:cNvPr id="1026" name="Picture 2" descr="Главная">
              <a:extLst>
                <a:ext uri="{FF2B5EF4-FFF2-40B4-BE49-F238E27FC236}">
                  <a16:creationId xmlns:a16="http://schemas.microsoft.com/office/drawing/2014/main" id="{1A156279-56EB-43BD-B630-D5F7163BCF5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35675" y="10526713"/>
              <a:ext cx="9525" cy="9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736242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769</TotalTime>
  <Words>668</Words>
  <Application>Microsoft Office PowerPoint</Application>
  <PresentationFormat>Произвольный</PresentationFormat>
  <Paragraphs>56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Тема Office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Zver</dc:creator>
  <cp:lastModifiedBy>Valentina</cp:lastModifiedBy>
  <cp:revision>35</cp:revision>
  <dcterms:created xsi:type="dcterms:W3CDTF">2020-07-27T12:04:54Z</dcterms:created>
  <dcterms:modified xsi:type="dcterms:W3CDTF">2021-06-24T09:42:56Z</dcterms:modified>
</cp:coreProperties>
</file>