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37476113" cy="21059775"/>
  <p:notesSz cx="6858000" cy="9144000"/>
  <p:defaultTextStyle>
    <a:defPPr>
      <a:defRPr lang="ru-RU"/>
    </a:defPPr>
    <a:lvl1pPr marL="0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636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274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3910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8549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3184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7823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2459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7097" algn="l" defTabSz="280927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ся Бонд" initials="ВБ" lastIdx="0" clrIdx="0">
    <p:extLst>
      <p:ext uri="{19B8F6BF-5375-455C-9EA6-DF929625EA0E}">
        <p15:presenceInfo xmlns:p15="http://schemas.microsoft.com/office/powerpoint/2012/main" userId="78d788594d5720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EC"/>
    <a:srgbClr val="FFFCEF"/>
    <a:srgbClr val="FFF5EF"/>
    <a:srgbClr val="FFFAF7"/>
    <a:srgbClr val="FFFFCC"/>
    <a:srgbClr val="FFF4CD"/>
    <a:srgbClr val="F7F8D4"/>
    <a:srgbClr val="EEEEEE"/>
    <a:srgbClr val="98B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660"/>
  </p:normalViewPr>
  <p:slideViewPr>
    <p:cSldViewPr snapToGrid="0">
      <p:cViewPr varScale="1">
        <p:scale>
          <a:sx n="27" d="100"/>
          <a:sy n="27" d="100"/>
        </p:scale>
        <p:origin x="109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81815-A419-48CA-998B-FBF33501C52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3CB08-E791-4868-A21C-C8BEEAAB2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2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4514" y="3446590"/>
            <a:ext cx="28107085" cy="7331922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4514" y="11061258"/>
            <a:ext cx="28107085" cy="5084569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11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18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18843" y="1121238"/>
            <a:ext cx="8080787" cy="1784718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6483" y="1121238"/>
            <a:ext cx="23773909" cy="1784718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3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34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964" y="5250322"/>
            <a:ext cx="32323147" cy="8760280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964" y="14093478"/>
            <a:ext cx="32323147" cy="4606824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>
                    <a:tint val="75000"/>
                  </a:schemeClr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24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6483" y="5606190"/>
            <a:ext cx="15927348" cy="133622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2282" y="5606190"/>
            <a:ext cx="15927348" cy="133622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1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4" y="1121240"/>
            <a:ext cx="32323147" cy="407058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366" y="5162572"/>
            <a:ext cx="15854151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1366" y="7692668"/>
            <a:ext cx="15854151" cy="11314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2282" y="5162572"/>
            <a:ext cx="15932229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2282" y="7692668"/>
            <a:ext cx="15932229" cy="11314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7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4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83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5" y="1403985"/>
            <a:ext cx="12087021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229" y="3032219"/>
            <a:ext cx="18972282" cy="14966090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1365" y="6317933"/>
            <a:ext cx="12087021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75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5" y="1403985"/>
            <a:ext cx="12087021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32229" y="3032219"/>
            <a:ext cx="18972282" cy="14966090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1365" y="6317933"/>
            <a:ext cx="12087021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51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6483" y="1121240"/>
            <a:ext cx="32323147" cy="407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6483" y="5606190"/>
            <a:ext cx="32323147" cy="1336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6483" y="19519293"/>
            <a:ext cx="8432125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A93B-DE9B-40C7-A69D-1299A8B0293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3963" y="19519293"/>
            <a:ext cx="12648188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67505" y="19519293"/>
            <a:ext cx="8432125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905BC-D999-403F-8FF8-BE48FECFC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2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лавная страниц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5" y="0"/>
            <a:ext cx="4060630" cy="175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28584" t="21111" r="40416" b="21407"/>
          <a:stretch/>
        </p:blipFill>
        <p:spPr>
          <a:xfrm>
            <a:off x="34839576" y="95020"/>
            <a:ext cx="2208300" cy="230328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507848" y="95020"/>
            <a:ext cx="32460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циклических РНК генов, участвующих в метаболизме липидов и </a:t>
            </a:r>
            <a:r>
              <a:rPr lang="ru-RU" sz="4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атерогенезе</a:t>
            </a:r>
            <a:endParaRPr lang="ru-RU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4480" y="824111"/>
            <a:ext cx="32192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Е.В. Носова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*, И.Б. Филиппенков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А.В. Рожкова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В.Г. Дмитриева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А.Д. Дергунов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 Лимборская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Л.В. Дергунова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Институт молекулярной генетики НИЦ «Курчатовский институт», 123182, Москва; 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«НМИЦ ТПМ» Минздрава России, 101990, Москва; *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nosova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94@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выполнена при поддержке гранта РФФИ (проект №17-04-00217)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-4123" y="2493321"/>
            <a:ext cx="37439597" cy="185664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0797" tIns="140399" rIns="280797" bIns="14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7329" y="16059622"/>
            <a:ext cx="9388918" cy="4832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</a:rPr>
              <a:t>С использованием баз данных </a:t>
            </a:r>
            <a:r>
              <a:rPr lang="en-US" sz="2800" dirty="0" err="1">
                <a:effectLst/>
                <a:latin typeface="Times New Roman" panose="02020603050405020304" pitchFamily="18" charset="0"/>
              </a:rPr>
              <a:t>circBase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</a:rPr>
              <a:t>exoRBase</a:t>
            </a:r>
            <a:r>
              <a:rPr lang="en-US" sz="28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</a:rPr>
              <a:t>CircNet</a:t>
            </a:r>
            <a:r>
              <a:rPr lang="en-US" sz="28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</a:rPr>
              <a:t>CircInteractome</a:t>
            </a:r>
            <a:r>
              <a:rPr lang="en-US" sz="28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проведен поиск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для исследуемых генов. Поиск мест связывания белка AGO2 с мРНК генов выполнен с использованием базы данных </a:t>
            </a:r>
            <a:r>
              <a:rPr lang="ru-RU" sz="2800" dirty="0" err="1" smtClean="0">
                <a:effectLst/>
                <a:latin typeface="Times New Roman" panose="02020603050405020304" pitchFamily="18" charset="0"/>
              </a:rPr>
              <a:t>doRiNA</a:t>
            </a:r>
            <a:r>
              <a:rPr lang="en-US" sz="28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С помощью базы данных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STarMirDB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</a:rPr>
              <a:t>проведен 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поиск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микроРНК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, опосредующих взаимодействия белков AGO2 и мРНК или соответствующих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. Анализ представленности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в препаратах РНК, выделенных из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мононуклеарных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клеток 29 пациентов с различающимся содержанием ХС-ЛВП, проводили с помощью ПЦР в реальном времени.</a:t>
            </a:r>
            <a:endParaRPr lang="ru-RU" sz="2800" dirty="0"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737356" y="3296255"/>
            <a:ext cx="10567637" cy="10433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</a:rPr>
              <a:t>С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использованием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биоинформатических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подходов обнаружено 80 и 16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для генов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HDLBP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TNFRSF1A </a:t>
            </a:r>
            <a:r>
              <a:rPr lang="ru-RU" sz="2800" dirty="0" smtClean="0">
                <a:effectLst/>
                <a:latin typeface="Times New Roman" panose="02020603050405020304" pitchFamily="18" charset="0"/>
              </a:rPr>
              <a:t>соответственно 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(Таблица 1). Поскольку взаимодействие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микроРНК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с сайтами-мишенями на мРНК или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происходит с привлечением активности белка AGO2, был проведен поиск мест связывания этого белка с мРНК изучаемых генов.  Из числа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, кодируемых геном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HDLBP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, было выявлено 41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, для гена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TNFRSF1A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– 5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, содержащих последовательности сайтов связывания белка AGO2.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базы данных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STarMirDB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 поиск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микроРНК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могли опосредовать взаимодействия белков AGO2 с мРНК или с соответствующими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Для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транскриптов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генов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HDLBP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и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TNFRSF1A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было выявлено 61 и 36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микроРНК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соответственно. Таким образом, мы предсказали сети возможных конкурентных взаимодействий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микроРНК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с мРНК или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для генов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HDLBP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и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TNFRSF1A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человека.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</a:rPr>
              <a:t>Для изучения экспрессии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в препаратах РНК, выделенных из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мононуклеарных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клеток пациентов с различающимся содержанием ХС-ЛВП, были выбраны 6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гена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HDLBP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 и 3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гена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TNFRSF1</a:t>
            </a:r>
            <a:r>
              <a:rPr lang="en-US" sz="2800" i="1" dirty="0">
                <a:effectLst/>
                <a:latin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. Содержание отдельных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исследованных генов заметно варьировало. В образцах РНК для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гена </a:t>
            </a:r>
            <a:r>
              <a:rPr lang="ru-RU" sz="2800" i="1" dirty="0">
                <a:effectLst/>
                <a:latin typeface="Times New Roman" panose="02020603050405020304" pitchFamily="18" charset="0"/>
              </a:rPr>
              <a:t>HDLBP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(hsa_circ_0119488) была обнаружена значимая отрицательная корреляция с уровнем соответствующей мРНК (Таблица 2). </a:t>
            </a:r>
            <a:endParaRPr lang="ru-RU" sz="2800" dirty="0"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737356" y="14448113"/>
            <a:ext cx="10567637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</a:rPr>
              <a:t>В препаратах РНК, полученных из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мононуклеарных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клеток крови человека, выявлены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генов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HDLBP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TNFRSF1A</a:t>
            </a:r>
            <a:r>
              <a:rPr lang="ru-RU" sz="280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С помощью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биоинформатического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анализа предсказаны сети возможных конкурентных взаимодействий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микроРНК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с мРНК или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циклоРНК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для исследованных генов. Сделано предположение,  что обнаруженные </a:t>
            </a:r>
            <a:r>
              <a:rPr lang="ru-RU" sz="2800" dirty="0" err="1">
                <a:effectLst/>
                <a:latin typeface="Times New Roman" panose="02020603050405020304" pitchFamily="18" charset="0"/>
              </a:rPr>
              <a:t>некодирующие</a:t>
            </a:r>
            <a:r>
              <a:rPr lang="ru-RU" sz="2800" dirty="0">
                <a:effectLst/>
                <a:latin typeface="Times New Roman" panose="02020603050405020304" pitchFamily="18" charset="0"/>
              </a:rPr>
              <a:t> РНК выполняют роль конкурентных эндогенных молекул, участвующих в регуляции функционирования соответствующих генов.</a:t>
            </a:r>
            <a:endParaRPr lang="ru-RU" sz="2800" dirty="0">
              <a:effectLst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282" y="12466496"/>
            <a:ext cx="9393963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генов 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HDLBP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TNFRSF1A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анализ их представленности в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мононуклеарных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клетках  пациентов с различающимся содержанием ХС-ЛВП,  выявление возможных конкурентных взаимодействий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мРНК или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участвующих  в регуляции функционирования исследуемых генов.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9159244" y="13853650"/>
            <a:ext cx="5608320" cy="573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159244" y="2674279"/>
            <a:ext cx="5608320" cy="5844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085104" y="15373351"/>
            <a:ext cx="5608320" cy="6419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</a:p>
        </p:txBody>
      </p:sp>
      <p:graphicFrame>
        <p:nvGraphicFramePr>
          <p:cNvPr id="3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104867"/>
              </p:ext>
            </p:extLst>
          </p:nvPr>
        </p:nvGraphicFramePr>
        <p:xfrm>
          <a:off x="9770922" y="2932667"/>
          <a:ext cx="16774565" cy="120986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95270">
                  <a:extLst>
                    <a:ext uri="{9D8B030D-6E8A-4147-A177-3AD203B41FA5}">
                      <a16:colId xmlns:a16="http://schemas.microsoft.com/office/drawing/2014/main" val="2827559911"/>
                    </a:ext>
                  </a:extLst>
                </a:gridCol>
                <a:gridCol w="1903226">
                  <a:extLst>
                    <a:ext uri="{9D8B030D-6E8A-4147-A177-3AD203B41FA5}">
                      <a16:colId xmlns:a16="http://schemas.microsoft.com/office/drawing/2014/main" val="525684213"/>
                    </a:ext>
                  </a:extLst>
                </a:gridCol>
                <a:gridCol w="5200650">
                  <a:extLst>
                    <a:ext uri="{9D8B030D-6E8A-4147-A177-3AD203B41FA5}">
                      <a16:colId xmlns:a16="http://schemas.microsoft.com/office/drawing/2014/main" val="337839124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65621147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161004882"/>
                    </a:ext>
                  </a:extLst>
                </a:gridCol>
                <a:gridCol w="3917794">
                  <a:extLst>
                    <a:ext uri="{9D8B030D-6E8A-4147-A177-3AD203B41FA5}">
                      <a16:colId xmlns:a16="http://schemas.microsoft.com/office/drawing/2014/main" val="2899728614"/>
                    </a:ext>
                  </a:extLst>
                </a:gridCol>
              </a:tblGrid>
              <a:tr h="862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</a:t>
                      </a:r>
                      <a:endParaRPr lang="ru-RU" sz="2800" b="0" i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</a:t>
                      </a:r>
                      <a:r>
                        <a:rPr lang="ru-RU" sz="2800" b="0" i="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циклоРНК</a:t>
                      </a:r>
                      <a:endParaRPr lang="ru-RU" sz="2800" b="0" i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</a:t>
                      </a:r>
                      <a:r>
                        <a:rPr lang="ru-RU" sz="2800" b="0" i="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циклоРНК</a:t>
                      </a: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800" b="0" i="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циклоРНК</a:t>
                      </a:r>
                      <a:endParaRPr lang="ru-RU" sz="2800" b="0" i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i="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циклоРНК</a:t>
                      </a:r>
                      <a:endParaRPr lang="ru-RU" sz="2800" b="0" i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Соответствующая область на мРНК</a:t>
                      </a:r>
                      <a:endParaRPr lang="ru-RU" sz="2800" b="0" i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62197"/>
                  </a:ext>
                </a:extLst>
              </a:tr>
              <a:tr h="1149627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HDLBP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hsa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circ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-HDLBP, 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hsa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circ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-HDLBP-overlap </a:t>
                      </a:r>
                      <a:r>
                        <a:rPr lang="pt-BR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(CircNet)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hsa_circ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circBase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exo_circ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exoRBase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129-4413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кодирующая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463814"/>
                  </a:ext>
                </a:extLst>
              </a:tr>
              <a:tr h="1149627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hsa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circ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-HDLBP-overlap,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hsa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circ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-HDLBP-antisense 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(CircNet)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hsa_circ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circBase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exo_circ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exoRBase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683-22355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кодирующая+интронная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64580"/>
                  </a:ext>
                </a:extLst>
              </a:tr>
              <a:tr h="1149627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hsa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circ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-HDLBP-overlap, 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hsa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circ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-HDLBP-antisense, 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hsa-circ-intronic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(CircNet)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hsa_circ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circBase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106-2479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8079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интронная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85853"/>
                  </a:ext>
                </a:extLst>
              </a:tr>
              <a:tr h="509951">
                <a:tc row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TNFRSF1A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hsa-circ-TNFRSF1A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(CircNet)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-НТО 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кодирующая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866161"/>
                  </a:ext>
                </a:extLst>
              </a:tr>
              <a:tr h="764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hsa-circ-TNFRSF1A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hsa-circ-TNFRSF1A-antisense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CircNet)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114-729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кодирующая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667381"/>
                  </a:ext>
                </a:extLst>
              </a:tr>
              <a:tr h="750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hsa-circ-TNFRSF1A-overlap (CircNet)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Интронная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кодирующая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746300"/>
                  </a:ext>
                </a:extLst>
              </a:tr>
              <a:tr h="1149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hsa-circ-TNFRSF1A-overlap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(CircNet)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1897- 5131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Интронная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кодирующая область + 3'-НТО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27172"/>
                  </a:ext>
                </a:extLst>
              </a:tr>
              <a:tr h="862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hsa-circ-TNFRSF1A-antisense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(CircNet)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223-254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3'-НТО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78865"/>
                  </a:ext>
                </a:extLst>
              </a:tr>
              <a:tr h="484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hsa-circ-intronic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(CircNet)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77-105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нтронная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933791"/>
                  </a:ext>
                </a:extLst>
              </a:tr>
              <a:tr h="484424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 Циклические РНК для генов </a:t>
                      </a:r>
                      <a:r>
                        <a:rPr lang="en-US" sz="2800" b="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HDLBP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2800" b="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TNFRSF1A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Названия баз данных, в которых депонированы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циклоРНК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указаны в скобках.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548905"/>
                  </a:ext>
                </a:extLst>
              </a:tr>
            </a:tbl>
          </a:graphicData>
        </a:graphic>
      </p:graphicFrame>
      <p:sp>
        <p:nvSpPr>
          <p:cNvPr id="41" name="Заголовок 1"/>
          <p:cNvSpPr txBox="1">
            <a:spLocks/>
          </p:cNvSpPr>
          <p:nvPr/>
        </p:nvSpPr>
        <p:spPr>
          <a:xfrm>
            <a:off x="26737356" y="18075159"/>
            <a:ext cx="10567637" cy="2860846"/>
          </a:xfrm>
          <a:prstGeom prst="rect">
            <a:avLst/>
          </a:prstGeom>
          <a:solidFill>
            <a:srgbClr val="F1F8E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28079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4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источники информации: 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Dergunova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Med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Biochem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39: 1–12, 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Bartel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(2009), Cell, 136 (2): 215–233,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Hansen et al.(2013), Nature. 495 (7441): 384–388,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circBase (http://circbase.org/), exoRBase (http://exorbase.org/), 5. CircNet (http://syslab5.nchu.edu.tw/CircNet/), 6. CircInteractome (https://circinteractome.nia.nih.gov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/),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doRiNA (https://dorina.mdc-berlin.de/go), 8. STarMirDB (https://sfold.wadsworth.org)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7329" y="3406455"/>
            <a:ext cx="9353965" cy="82791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целях изучения функционирования генов, участвующих в развитии атеросклероза и в реализации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атеропротективной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роли ЛВП, ранее нами была показана негативная корреляция уровня ХС-ЛВП с содержанием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транскриптов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генов, участвующих в метаболизме ЛВП 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ABCA1, BMP1, CUBN, HDLBP, LCAT, LDLR, PRKACG, PRKACB, SCARB1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ZDHHC8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 генов, вовлеченных в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атерогенез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CSF2RB, CSF1R, ITGB3, IL18R1, ITGAM, PRKCQ, SREBF1, TLR5, TLR8, TNFRSF1A, TNFRSF1B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[1].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тем, что взаимодействие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сайтами-мишенями 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приводит к  деградации или репрессии трансляции кодирующих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транскриптов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взаимодействуя с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могут нивелировать их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активность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нами был произведен поиск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генов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HDLBP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TNFRSF1A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анализ их представленности в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мононуклеарных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клетках пациентов с различающимся содержанием ХС-ЛВП. Накопление данных о роли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нкРНК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представляет интерес с точки зрения разработки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таргетных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лекарственных препаратов.</a:t>
            </a:r>
            <a:endParaRPr lang="ru-RU" sz="2800" dirty="0"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0392" y="2771594"/>
            <a:ext cx="5608320" cy="5641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6830" y="11904714"/>
            <a:ext cx="5608320" cy="5327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14257"/>
              </p:ext>
            </p:extLst>
          </p:nvPr>
        </p:nvGraphicFramePr>
        <p:xfrm>
          <a:off x="9782651" y="15283259"/>
          <a:ext cx="16751108" cy="5665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6248">
                  <a:extLst>
                    <a:ext uri="{9D8B030D-6E8A-4147-A177-3AD203B41FA5}">
                      <a16:colId xmlns:a16="http://schemas.microsoft.com/office/drawing/2014/main" val="3420065538"/>
                    </a:ext>
                  </a:extLst>
                </a:gridCol>
                <a:gridCol w="2828925">
                  <a:extLst>
                    <a:ext uri="{9D8B030D-6E8A-4147-A177-3AD203B41FA5}">
                      <a16:colId xmlns:a16="http://schemas.microsoft.com/office/drawing/2014/main" val="244833982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404726068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408146787"/>
                    </a:ext>
                  </a:extLst>
                </a:gridCol>
                <a:gridCol w="5057775">
                  <a:extLst>
                    <a:ext uri="{9D8B030D-6E8A-4147-A177-3AD203B41FA5}">
                      <a16:colId xmlns:a16="http://schemas.microsoft.com/office/drawing/2014/main" val="2092175771"/>
                    </a:ext>
                  </a:extLst>
                </a:gridCol>
                <a:gridCol w="3757760">
                  <a:extLst>
                    <a:ext uri="{9D8B030D-6E8A-4147-A177-3AD203B41FA5}">
                      <a16:colId xmlns:a16="http://schemas.microsoft.com/office/drawing/2014/main" val="2913032593"/>
                    </a:ext>
                  </a:extLst>
                </a:gridCol>
              </a:tblGrid>
              <a:tr h="1599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ЦиклоРНК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Ago2 сайтов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сайтов миРНК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Представленность относительно содержания основного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транскрипта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гена, %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Корреляция содержания с уровнем основного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транскрипта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622780"/>
                  </a:ext>
                </a:extLst>
              </a:tr>
              <a:tr h="439838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HDLBP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hsa_circ_0059027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0.071-2.477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64147"/>
                  </a:ext>
                </a:extLst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hsa_circ_0059038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0.014-0.779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846067"/>
                  </a:ext>
                </a:extLst>
              </a:tr>
              <a:tr h="448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hsa_circ_0119488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0.006-0.372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-0,463 (0,010)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64691"/>
                  </a:ext>
                </a:extLst>
              </a:tr>
              <a:tr h="448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hsa_circ_0119491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0.090-3.454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619034"/>
                  </a:ext>
                </a:extLst>
              </a:tr>
              <a:tr h="5061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TNFRSF1A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3600" algn="l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hsa_circ_0025128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0.030-0.838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91418"/>
                  </a:ext>
                </a:extLst>
              </a:tr>
              <a:tr h="474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hsa_circ_0025127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0.007-0.245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24617"/>
                  </a:ext>
                </a:extLst>
              </a:tr>
              <a:tr h="474562">
                <a:tc gridSpan="6">
                  <a:txBody>
                    <a:bodyPr/>
                    <a:lstStyle/>
                    <a:p>
                      <a:pPr marL="0" marR="0" indent="0" algn="just" defTabSz="28079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2. Характеристика циклических РНК, выявленных в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мононуклеарных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клетках человека. Приведены значения коэффициентов корреляции Пирсона и значения р в скобках только для значимых корреляций (p &lt; 0,05).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6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11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976</Words>
  <Application>Microsoft Office PowerPoint</Application>
  <PresentationFormat>Произвольный</PresentationFormat>
  <Paragraphs>103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 Бонд</dc:creator>
  <cp:lastModifiedBy>Вася Бонд</cp:lastModifiedBy>
  <cp:revision>119</cp:revision>
  <dcterms:created xsi:type="dcterms:W3CDTF">2021-06-18T15:48:42Z</dcterms:created>
  <dcterms:modified xsi:type="dcterms:W3CDTF">2021-06-25T08:08:11Z</dcterms:modified>
</cp:coreProperties>
</file>