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581" y="-1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D146D-4752-453B-8A56-32FEAAEC4EC5}" type="datetimeFigureOut">
              <a:rPr lang="ru-RU" smtClean="0"/>
              <a:t>26.06.2021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3A25E-8BE7-4EE5-86AF-DEA96ECE37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97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3A25E-8BE7-4EE5-86AF-DEA96ECE37E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597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3B36-76BA-4D75-B77B-5F57BBF51296}" type="datetimeFigureOut">
              <a:rPr lang="ru-RU" smtClean="0"/>
              <a:t>26.06.2021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C2446-6856-4728-B838-AE9316519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59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3B36-76BA-4D75-B77B-5F57BBF51296}" type="datetimeFigureOut">
              <a:rPr lang="ru-RU" smtClean="0"/>
              <a:t>26.06.2021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C2446-6856-4728-B838-AE9316519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083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3B36-76BA-4D75-B77B-5F57BBF51296}" type="datetimeFigureOut">
              <a:rPr lang="ru-RU" smtClean="0"/>
              <a:t>26.06.2021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C2446-6856-4728-B838-AE9316519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89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3B36-76BA-4D75-B77B-5F57BBF51296}" type="datetimeFigureOut">
              <a:rPr lang="ru-RU" smtClean="0"/>
              <a:t>26.06.2021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C2446-6856-4728-B838-AE9316519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76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3B36-76BA-4D75-B77B-5F57BBF51296}" type="datetimeFigureOut">
              <a:rPr lang="ru-RU" smtClean="0"/>
              <a:t>26.06.2021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C2446-6856-4728-B838-AE9316519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79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3B36-76BA-4D75-B77B-5F57BBF51296}" type="datetimeFigureOut">
              <a:rPr lang="ru-RU" smtClean="0"/>
              <a:t>26.06.2021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C2446-6856-4728-B838-AE9316519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82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3B36-76BA-4D75-B77B-5F57BBF51296}" type="datetimeFigureOut">
              <a:rPr lang="ru-RU" smtClean="0"/>
              <a:t>26.06.2021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C2446-6856-4728-B838-AE9316519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85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3B36-76BA-4D75-B77B-5F57BBF51296}" type="datetimeFigureOut">
              <a:rPr lang="ru-RU" smtClean="0"/>
              <a:t>26.06.2021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C2446-6856-4728-B838-AE9316519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486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3B36-76BA-4D75-B77B-5F57BBF51296}" type="datetimeFigureOut">
              <a:rPr lang="ru-RU" smtClean="0"/>
              <a:t>26.06.2021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C2446-6856-4728-B838-AE9316519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963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3B36-76BA-4D75-B77B-5F57BBF51296}" type="datetimeFigureOut">
              <a:rPr lang="ru-RU" smtClean="0"/>
              <a:t>26.06.2021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C2446-6856-4728-B838-AE9316519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95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3B36-76BA-4D75-B77B-5F57BBF51296}" type="datetimeFigureOut">
              <a:rPr lang="ru-RU" smtClean="0"/>
              <a:t>26.06.2021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C2446-6856-4728-B838-AE9316519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17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13B36-76BA-4D75-B77B-5F57BBF51296}" type="datetimeFigureOut">
              <a:rPr lang="ru-RU" smtClean="0"/>
              <a:t>26.06.2021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C2446-6856-4728-B838-AE9316519E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15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5625935" y="2476027"/>
            <a:ext cx="348583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/>
              <a:t>Для выявления </a:t>
            </a:r>
            <a:r>
              <a:rPr lang="ru-RU" sz="1000" dirty="0"/>
              <a:t>генетических </a:t>
            </a:r>
            <a:r>
              <a:rPr lang="ru-RU" sz="1000" dirty="0" smtClean="0"/>
              <a:t>вариантов </a:t>
            </a:r>
            <a:r>
              <a:rPr lang="ru-RU" sz="1000" dirty="0" err="1" smtClean="0"/>
              <a:t>промоторной</a:t>
            </a:r>
            <a:r>
              <a:rPr lang="ru-RU" sz="1000" dirty="0" smtClean="0"/>
              <a:t> области гена GP </a:t>
            </a:r>
            <a:r>
              <a:rPr lang="ru-RU" sz="1000" dirty="0" err="1" smtClean="0"/>
              <a:t>IIIa</a:t>
            </a:r>
            <a:r>
              <a:rPr lang="ru-RU" sz="1000" dirty="0" smtClean="0"/>
              <a:t> , </a:t>
            </a:r>
            <a:r>
              <a:rPr lang="ru-RU" sz="1000" dirty="0"/>
              <a:t>отвечающих за изменение уровня экспрессии гена, </a:t>
            </a:r>
            <a:r>
              <a:rPr lang="ru-RU" sz="1000" dirty="0" err="1"/>
              <a:t>секвенировали</a:t>
            </a:r>
            <a:r>
              <a:rPr lang="ru-RU" sz="1000" dirty="0"/>
              <a:t> </a:t>
            </a:r>
            <a:r>
              <a:rPr lang="ru-RU" sz="1000" dirty="0" smtClean="0"/>
              <a:t>284 </a:t>
            </a:r>
            <a:r>
              <a:rPr lang="ru-RU" sz="1000" dirty="0" err="1"/>
              <a:t>п.н</a:t>
            </a:r>
            <a:r>
              <a:rPr lang="ru-RU" sz="1000" dirty="0"/>
              <a:t>. </a:t>
            </a:r>
            <a:r>
              <a:rPr lang="ru-RU" sz="1000" dirty="0" err="1" smtClean="0"/>
              <a:t>промоторной</a:t>
            </a:r>
            <a:r>
              <a:rPr lang="ru-RU" sz="1000" dirty="0" smtClean="0"/>
              <a:t> области в </a:t>
            </a:r>
            <a:r>
              <a:rPr lang="ru-RU" sz="1000" dirty="0"/>
              <a:t>6 образцах с высоким уровнем экспрессии гена и/или большим содержанием рецептора GP </a:t>
            </a:r>
            <a:r>
              <a:rPr lang="ru-RU" sz="1000" dirty="0" err="1" smtClean="0"/>
              <a:t>IIb-IIIa</a:t>
            </a:r>
            <a:r>
              <a:rPr lang="ru-RU" sz="1000" dirty="0" smtClean="0"/>
              <a:t>: </a:t>
            </a:r>
            <a:r>
              <a:rPr lang="ru-RU" sz="1000" dirty="0"/>
              <a:t>проба 1 - экспрессия GP </a:t>
            </a:r>
            <a:r>
              <a:rPr lang="ru-RU" sz="1000" dirty="0" err="1"/>
              <a:t>IIIa</a:t>
            </a:r>
            <a:r>
              <a:rPr lang="ru-RU" sz="1000" dirty="0"/>
              <a:t> 0.52, количество GP </a:t>
            </a:r>
            <a:r>
              <a:rPr lang="ru-RU" sz="1000" dirty="0" err="1"/>
              <a:t>IIb-IIIa</a:t>
            </a:r>
            <a:r>
              <a:rPr lang="ru-RU" sz="1000" dirty="0"/>
              <a:t> 74900 </a:t>
            </a:r>
            <a:r>
              <a:rPr lang="ru-RU" sz="1000" dirty="0" err="1"/>
              <a:t>ед</a:t>
            </a:r>
            <a:r>
              <a:rPr lang="ru-RU" sz="1000" dirty="0"/>
              <a:t>/</a:t>
            </a:r>
            <a:r>
              <a:rPr lang="ru-RU" sz="1000" dirty="0" err="1"/>
              <a:t>кл</a:t>
            </a:r>
            <a:r>
              <a:rPr lang="ru-RU" sz="1000" dirty="0"/>
              <a:t>.; проба 2 - экспрессия GP </a:t>
            </a:r>
            <a:r>
              <a:rPr lang="ru-RU" sz="1000" dirty="0" err="1"/>
              <a:t>IIIa</a:t>
            </a:r>
            <a:r>
              <a:rPr lang="ru-RU" sz="1000" dirty="0"/>
              <a:t> 0.55, количество GP </a:t>
            </a:r>
            <a:r>
              <a:rPr lang="ru-RU" sz="1000" dirty="0" err="1"/>
              <a:t>IIb-IIIa</a:t>
            </a:r>
            <a:r>
              <a:rPr lang="ru-RU" sz="1000" dirty="0"/>
              <a:t> 62500 </a:t>
            </a:r>
            <a:r>
              <a:rPr lang="ru-RU" sz="1000" dirty="0" err="1"/>
              <a:t>ед</a:t>
            </a:r>
            <a:r>
              <a:rPr lang="ru-RU" sz="1000" dirty="0"/>
              <a:t>/</a:t>
            </a:r>
            <a:r>
              <a:rPr lang="ru-RU" sz="1000" dirty="0" err="1"/>
              <a:t>кл</a:t>
            </a:r>
            <a:r>
              <a:rPr lang="ru-RU" sz="1000" dirty="0"/>
              <a:t>.; проба 3 - экспрессия GP </a:t>
            </a:r>
            <a:r>
              <a:rPr lang="ru-RU" sz="1000" dirty="0" err="1"/>
              <a:t>IIIa</a:t>
            </a:r>
            <a:r>
              <a:rPr lang="ru-RU" sz="1000" dirty="0"/>
              <a:t> 12.2, количество GP </a:t>
            </a:r>
            <a:r>
              <a:rPr lang="ru-RU" sz="1000" dirty="0" err="1"/>
              <a:t>IIb-IIIa</a:t>
            </a:r>
            <a:r>
              <a:rPr lang="ru-RU" sz="1000" dirty="0"/>
              <a:t> 55606 </a:t>
            </a:r>
            <a:r>
              <a:rPr lang="ru-RU" sz="1000" dirty="0" err="1"/>
              <a:t>ед</a:t>
            </a:r>
            <a:r>
              <a:rPr lang="ru-RU" sz="1000" dirty="0"/>
              <a:t>/</a:t>
            </a:r>
            <a:r>
              <a:rPr lang="ru-RU" sz="1000" dirty="0" err="1"/>
              <a:t>кл</a:t>
            </a:r>
            <a:r>
              <a:rPr lang="ru-RU" sz="1000" dirty="0"/>
              <a:t>.; проба 4 - количество GP </a:t>
            </a:r>
            <a:r>
              <a:rPr lang="ru-RU" sz="1000" dirty="0" err="1"/>
              <a:t>IIb-IIIa</a:t>
            </a:r>
            <a:r>
              <a:rPr lang="ru-RU" sz="1000" dirty="0"/>
              <a:t> 82698 </a:t>
            </a:r>
            <a:r>
              <a:rPr lang="ru-RU" sz="1000" dirty="0" err="1"/>
              <a:t>ед</a:t>
            </a:r>
            <a:r>
              <a:rPr lang="ru-RU" sz="1000" dirty="0"/>
              <a:t>/</a:t>
            </a:r>
            <a:r>
              <a:rPr lang="ru-RU" sz="1000" dirty="0" err="1"/>
              <a:t>кл</a:t>
            </a:r>
            <a:r>
              <a:rPr lang="ru-RU" sz="1000" dirty="0"/>
              <a:t>.; проба 5 - экспрессия GP </a:t>
            </a:r>
            <a:r>
              <a:rPr lang="ru-RU" sz="1000" dirty="0" err="1"/>
              <a:t>IIIa</a:t>
            </a:r>
            <a:r>
              <a:rPr lang="ru-RU" sz="1000" dirty="0"/>
              <a:t> 9.65; проба 6 - экспрессия GP </a:t>
            </a:r>
            <a:r>
              <a:rPr lang="ru-RU" sz="1000" dirty="0" err="1"/>
              <a:t>IIIa</a:t>
            </a:r>
            <a:r>
              <a:rPr lang="ru-RU" sz="1000" dirty="0"/>
              <a:t> 10.65. В четырех образцах были найдены следующие генетические варианты </a:t>
            </a:r>
            <a:r>
              <a:rPr lang="ru-RU" sz="1000" dirty="0" err="1"/>
              <a:t>промоторной</a:t>
            </a:r>
            <a:r>
              <a:rPr lang="ru-RU" sz="1000" dirty="0"/>
              <a:t> области гена </a:t>
            </a:r>
            <a:r>
              <a:rPr lang="ru-RU" sz="1000" dirty="0" err="1"/>
              <a:t>GPIIIa</a:t>
            </a:r>
            <a:r>
              <a:rPr lang="ru-RU" sz="1000" dirty="0"/>
              <a:t>: проба 1 - A-425C </a:t>
            </a:r>
            <a:r>
              <a:rPr lang="ru-RU" sz="1000" dirty="0" err="1"/>
              <a:t>GPIIIa</a:t>
            </a:r>
            <a:r>
              <a:rPr lang="ru-RU" sz="1000" dirty="0"/>
              <a:t>; проба 2 - </a:t>
            </a:r>
            <a:r>
              <a:rPr lang="en-US" sz="1000" dirty="0"/>
              <a:t>G</a:t>
            </a:r>
            <a:r>
              <a:rPr lang="ru-RU" sz="1000" dirty="0"/>
              <a:t>-468</a:t>
            </a:r>
            <a:r>
              <a:rPr lang="en-US" sz="1000" dirty="0"/>
              <a:t>A </a:t>
            </a:r>
            <a:r>
              <a:rPr lang="en-US" sz="1000" dirty="0" err="1"/>
              <a:t>GPIIIa</a:t>
            </a:r>
            <a:r>
              <a:rPr lang="ru-RU" sz="1000" dirty="0"/>
              <a:t>; проба 4 - </a:t>
            </a:r>
            <a:r>
              <a:rPr lang="en-US" sz="1000" dirty="0"/>
              <a:t>A</a:t>
            </a:r>
            <a:r>
              <a:rPr lang="ru-RU" sz="1000" dirty="0"/>
              <a:t>-425</a:t>
            </a:r>
            <a:r>
              <a:rPr lang="en-US" sz="1000" dirty="0"/>
              <a:t>C </a:t>
            </a:r>
            <a:r>
              <a:rPr lang="en-US" sz="1000" dirty="0" err="1"/>
              <a:t>GPIIIa</a:t>
            </a:r>
            <a:r>
              <a:rPr lang="ru-RU" sz="1000" dirty="0"/>
              <a:t>; проба 5 - A-425C </a:t>
            </a:r>
            <a:r>
              <a:rPr lang="ru-RU" sz="1000" dirty="0" err="1"/>
              <a:t>GPIIIa</a:t>
            </a:r>
            <a:r>
              <a:rPr lang="ru-RU" sz="1000" dirty="0"/>
              <a:t>.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20846" y="34091"/>
            <a:ext cx="9090923" cy="5088815"/>
            <a:chOff x="20846" y="34091"/>
            <a:chExt cx="9090923" cy="5088815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08304" y="1273021"/>
              <a:ext cx="1727818" cy="1031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88" y="34091"/>
              <a:ext cx="723688" cy="864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88788" y="34091"/>
              <a:ext cx="922981" cy="842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Прямоугольник 4"/>
            <p:cNvSpPr/>
            <p:nvPr/>
          </p:nvSpPr>
          <p:spPr>
            <a:xfrm>
              <a:off x="467544" y="34091"/>
              <a:ext cx="8064896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>
                  <a:solidFill>
                    <a:schemeClr val="tx2">
                      <a:lumMod val="75000"/>
                    </a:schemeClr>
                  </a:solidFill>
                </a:rPr>
                <a:t>Генетические варианты GP </a:t>
              </a:r>
              <a:r>
                <a:rPr lang="ru-RU" sz="1400" b="1" dirty="0" err="1">
                  <a:solidFill>
                    <a:schemeClr val="tx2">
                      <a:lumMod val="75000"/>
                    </a:schemeClr>
                  </a:solidFill>
                </a:rPr>
                <a:t>IIIa</a:t>
              </a:r>
              <a:r>
                <a:rPr lang="ru-RU" sz="1400" b="1" dirty="0">
                  <a:solidFill>
                    <a:schemeClr val="tx2">
                      <a:lumMod val="75000"/>
                    </a:schemeClr>
                  </a:solidFill>
                </a:rPr>
                <a:t> и их взаимосвязь с количественными и качественными характеристиками рецептора тромбоцитов для фибриногена GP </a:t>
              </a:r>
              <a:r>
                <a:rPr lang="ru-RU" sz="1400" b="1" dirty="0" err="1" smtClean="0">
                  <a:solidFill>
                    <a:schemeClr val="tx2">
                      <a:lumMod val="75000"/>
                    </a:schemeClr>
                  </a:solidFill>
                </a:rPr>
                <a:t>IIb-IIIa</a:t>
              </a:r>
              <a:endParaRPr lang="ru-RU" sz="1400" b="1" dirty="0" smtClean="0">
                <a:solidFill>
                  <a:schemeClr val="tx2">
                    <a:lumMod val="75000"/>
                  </a:schemeClr>
                </a:solidFill>
              </a:endParaRPr>
            </a:p>
            <a:p>
              <a:pPr algn="ctr"/>
              <a:r>
                <a:rPr lang="ru-RU" sz="1200" i="1" dirty="0" smtClean="0">
                  <a:solidFill>
                    <a:schemeClr val="accent1">
                      <a:lumMod val="75000"/>
                    </a:schemeClr>
                  </a:solidFill>
                  <a:effectLst/>
                  <a:ea typeface="Calibri"/>
                </a:rPr>
                <a:t>Сироткина О.В.</a:t>
              </a:r>
              <a:r>
                <a:rPr lang="ru-RU" sz="1200" i="1" baseline="30000" dirty="0" smtClean="0">
                  <a:solidFill>
                    <a:schemeClr val="accent1">
                      <a:lumMod val="75000"/>
                    </a:schemeClr>
                  </a:solidFill>
                  <a:effectLst/>
                  <a:ea typeface="Calibri"/>
                </a:rPr>
                <a:t>1,2,3</a:t>
              </a:r>
              <a:r>
                <a:rPr lang="ru-RU" sz="1200" i="1" dirty="0" smtClean="0">
                  <a:solidFill>
                    <a:schemeClr val="accent1">
                      <a:lumMod val="75000"/>
                    </a:schemeClr>
                  </a:solidFill>
                  <a:effectLst/>
                  <a:ea typeface="Calibri"/>
                </a:rPr>
                <a:t>, Масленников А.Б.</a:t>
              </a:r>
              <a:r>
                <a:rPr lang="ru-RU" sz="1200" i="1" baseline="30000" dirty="0" smtClean="0">
                  <a:solidFill>
                    <a:schemeClr val="accent1">
                      <a:lumMod val="75000"/>
                    </a:schemeClr>
                  </a:solidFill>
                  <a:effectLst/>
                  <a:ea typeface="Calibri"/>
                </a:rPr>
                <a:t>4</a:t>
              </a:r>
              <a:r>
                <a:rPr lang="ru-RU" sz="1200" i="1" dirty="0" smtClean="0">
                  <a:solidFill>
                    <a:schemeClr val="accent1">
                      <a:lumMod val="75000"/>
                    </a:schemeClr>
                  </a:solidFill>
                  <a:effectLst/>
                  <a:ea typeface="Calibri"/>
                </a:rPr>
                <a:t>, </a:t>
              </a:r>
              <a:r>
                <a:rPr lang="ru-RU" sz="1200" i="1" dirty="0" err="1" smtClean="0">
                  <a:solidFill>
                    <a:schemeClr val="accent1">
                      <a:lumMod val="75000"/>
                    </a:schemeClr>
                  </a:solidFill>
                  <a:effectLst/>
                  <a:ea typeface="Calibri"/>
                </a:rPr>
                <a:t>Цикаленко</a:t>
              </a:r>
              <a:r>
                <a:rPr lang="ru-RU" sz="1200" i="1" dirty="0" smtClean="0">
                  <a:solidFill>
                    <a:schemeClr val="accent1">
                      <a:lumMod val="75000"/>
                    </a:schemeClr>
                  </a:solidFill>
                  <a:effectLst/>
                  <a:ea typeface="Calibri"/>
                </a:rPr>
                <a:t> Е.А.</a:t>
              </a:r>
              <a:r>
                <a:rPr lang="ru-RU" sz="1200" i="1" baseline="30000" dirty="0" smtClean="0">
                  <a:solidFill>
                    <a:schemeClr val="accent1">
                      <a:lumMod val="75000"/>
                    </a:schemeClr>
                  </a:solidFill>
                  <a:effectLst/>
                  <a:ea typeface="Calibri"/>
                </a:rPr>
                <a:t>4</a:t>
              </a:r>
              <a:r>
                <a:rPr lang="ru-RU" sz="1200" i="1" dirty="0" smtClean="0">
                  <a:solidFill>
                    <a:schemeClr val="accent1">
                      <a:lumMod val="75000"/>
                    </a:schemeClr>
                  </a:solidFill>
                  <a:effectLst/>
                  <a:ea typeface="Calibri"/>
                </a:rPr>
                <a:t>, Вавилова Т.В.</a:t>
              </a:r>
              <a:r>
                <a:rPr lang="ru-RU" sz="1200" i="1" baseline="30000" dirty="0" smtClean="0">
                  <a:solidFill>
                    <a:schemeClr val="accent1">
                      <a:lumMod val="75000"/>
                    </a:schemeClr>
                  </a:solidFill>
                  <a:effectLst/>
                  <a:ea typeface="Calibri"/>
                </a:rPr>
                <a:t>1</a:t>
              </a:r>
              <a:r>
                <a:rPr lang="ru-RU" sz="1200" i="1" dirty="0" smtClean="0">
                  <a:solidFill>
                    <a:schemeClr val="accent1">
                      <a:lumMod val="75000"/>
                    </a:schemeClr>
                  </a:solidFill>
                  <a:effectLst/>
                  <a:ea typeface="Calibri"/>
                </a:rPr>
                <a:t>, Пчелина С.Н.</a:t>
              </a:r>
              <a:r>
                <a:rPr lang="ru-RU" sz="1200" i="1" baseline="30000" dirty="0" smtClean="0">
                  <a:solidFill>
                    <a:schemeClr val="accent1">
                      <a:lumMod val="75000"/>
                    </a:schemeClr>
                  </a:solidFill>
                  <a:effectLst/>
                  <a:ea typeface="Calibri"/>
                </a:rPr>
                <a:t>2,3</a:t>
              </a:r>
            </a:p>
            <a:p>
              <a:pPr algn="ctr"/>
              <a:r>
                <a:rPr lang="ru-RU" sz="1200" baseline="30000" dirty="0" smtClean="0">
                  <a:solidFill>
                    <a:schemeClr val="tx2">
                      <a:lumMod val="75000"/>
                    </a:schemeClr>
                  </a:solidFill>
                  <a:effectLst/>
                  <a:ea typeface="Calibri"/>
                </a:rPr>
                <a:t>1</a:t>
              </a:r>
              <a:r>
                <a:rPr lang="ru-RU" sz="1200" dirty="0" smtClean="0">
                  <a:solidFill>
                    <a:schemeClr val="tx2">
                      <a:lumMod val="75000"/>
                    </a:schemeClr>
                  </a:solidFill>
                  <a:effectLst/>
                  <a:ea typeface="Calibri"/>
                </a:rPr>
                <a:t>ФГБУ «НМИЦ им. В.А. </a:t>
              </a:r>
              <a:r>
                <a:rPr lang="ru-RU" sz="1200" dirty="0" err="1" smtClean="0">
                  <a:solidFill>
                    <a:schemeClr val="tx2">
                      <a:lumMod val="75000"/>
                    </a:schemeClr>
                  </a:solidFill>
                  <a:effectLst/>
                  <a:ea typeface="Calibri"/>
                </a:rPr>
                <a:t>Алмазова</a:t>
              </a:r>
              <a:r>
                <a:rPr lang="ru-RU" sz="1200" dirty="0" smtClean="0">
                  <a:solidFill>
                    <a:schemeClr val="tx2">
                      <a:lumMod val="75000"/>
                    </a:schemeClr>
                  </a:solidFill>
                  <a:effectLst/>
                  <a:ea typeface="Calibri"/>
                </a:rPr>
                <a:t>» МЗ РФ, </a:t>
              </a:r>
              <a:r>
                <a:rPr lang="ru-RU" sz="1200" baseline="30000" dirty="0" smtClean="0">
                  <a:solidFill>
                    <a:schemeClr val="tx2">
                      <a:lumMod val="75000"/>
                    </a:schemeClr>
                  </a:solidFill>
                  <a:effectLst/>
                  <a:ea typeface="Calibri"/>
                </a:rPr>
                <a:t>2</a:t>
              </a:r>
              <a:r>
                <a:rPr lang="ru-RU" sz="1200" dirty="0" smtClean="0">
                  <a:solidFill>
                    <a:schemeClr val="tx2">
                      <a:lumMod val="75000"/>
                    </a:schemeClr>
                  </a:solidFill>
                  <a:effectLst/>
                  <a:ea typeface="Calibri"/>
                </a:rPr>
                <a:t>ФГБУ «ПИЯФ им. Б.П. Константинова </a:t>
              </a:r>
              <a:r>
                <a:rPr lang="ru-RU" sz="1200" dirty="0" smtClean="0">
                  <a:solidFill>
                    <a:schemeClr val="tx2">
                      <a:lumMod val="75000"/>
                    </a:schemeClr>
                  </a:solidFill>
                  <a:ea typeface="Calibri"/>
                </a:rPr>
                <a:t>НИЦ </a:t>
              </a:r>
              <a:r>
                <a:rPr lang="ru-RU" sz="1200" dirty="0" smtClean="0">
                  <a:solidFill>
                    <a:schemeClr val="tx2">
                      <a:lumMod val="75000"/>
                    </a:schemeClr>
                  </a:solidFill>
                  <a:effectLst/>
                  <a:ea typeface="Calibri"/>
                </a:rPr>
                <a:t>КИ», </a:t>
              </a:r>
              <a:r>
                <a:rPr lang="ru-RU" sz="1200" baseline="30000" dirty="0" smtClean="0">
                  <a:solidFill>
                    <a:schemeClr val="tx2">
                      <a:lumMod val="75000"/>
                    </a:schemeClr>
                  </a:solidFill>
                  <a:effectLst/>
                  <a:ea typeface="Calibri"/>
                </a:rPr>
                <a:t>3</a:t>
              </a:r>
              <a:r>
                <a:rPr lang="ru-RU" sz="1200" dirty="0" smtClean="0">
                  <a:solidFill>
                    <a:schemeClr val="tx2">
                      <a:lumMod val="75000"/>
                    </a:schemeClr>
                  </a:solidFill>
                  <a:effectLst/>
                  <a:ea typeface="Calibri"/>
                </a:rPr>
                <a:t>ФГБОУ ВО «</a:t>
              </a:r>
              <a:r>
                <a:rPr lang="ru-RU" sz="1200" dirty="0" err="1" smtClean="0">
                  <a:solidFill>
                    <a:schemeClr val="tx2">
                      <a:lumMod val="75000"/>
                    </a:schemeClr>
                  </a:solidFill>
                  <a:effectLst/>
                  <a:ea typeface="Calibri"/>
                </a:rPr>
                <a:t>ПСПбГМУ</a:t>
              </a:r>
              <a:r>
                <a:rPr lang="ru-RU" sz="1200" dirty="0" smtClean="0">
                  <a:solidFill>
                    <a:schemeClr val="tx2">
                      <a:lumMod val="75000"/>
                    </a:schemeClr>
                  </a:solidFill>
                  <a:effectLst/>
                  <a:ea typeface="Calibri"/>
                </a:rPr>
                <a:t> имени академика И.П. Павлова» МЗ РФ, Санкт-Петербург; </a:t>
              </a:r>
              <a:r>
                <a:rPr lang="ru-RU" sz="1200" baseline="30000" dirty="0" smtClean="0">
                  <a:solidFill>
                    <a:schemeClr val="tx2">
                      <a:lumMod val="75000"/>
                    </a:schemeClr>
                  </a:solidFill>
                  <a:effectLst/>
                  <a:ea typeface="Calibri"/>
                </a:rPr>
                <a:t>4</a:t>
              </a:r>
              <a:r>
                <a:rPr lang="ru-RU" sz="1200" dirty="0" smtClean="0">
                  <a:solidFill>
                    <a:schemeClr val="tx2">
                      <a:lumMod val="75000"/>
                    </a:schemeClr>
                  </a:solidFill>
                  <a:effectLst/>
                  <a:ea typeface="Calibri"/>
                </a:rPr>
                <a:t>ГБУЗ НСО «Городская клиническая больница №1», Новосибирск</a:t>
              </a:r>
              <a:endParaRPr lang="ru-RU" sz="12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0846" y="1113754"/>
              <a:ext cx="3327017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1000" dirty="0"/>
                <a:t>В основе патогенеза сердечно-сосудистых заболеваний (ССЗ) лежит </a:t>
              </a:r>
              <a:r>
                <a:rPr lang="ru-RU" sz="1000" dirty="0" err="1"/>
                <a:t>атеротромбоз</a:t>
              </a:r>
              <a:r>
                <a:rPr lang="ru-RU" sz="1000" dirty="0"/>
                <a:t>, в развитии которого ведущую роль играет активация и агрегация тромбоцитов в месте повреждения сосудистого эндотелия. Генетические варианты ключевых </a:t>
              </a:r>
              <a:r>
                <a:rPr lang="ru-RU" sz="1000" dirty="0" err="1"/>
                <a:t>тромбоцитарных</a:t>
              </a:r>
              <a:r>
                <a:rPr lang="ru-RU" sz="1000" dirty="0"/>
                <a:t> рецепторов, в первую очередь рецептора для фибриногена </a:t>
              </a:r>
              <a:r>
                <a:rPr lang="en-US" sz="1000" dirty="0"/>
                <a:t>GP </a:t>
              </a:r>
              <a:r>
                <a:rPr lang="en-US" sz="1000" dirty="0" err="1"/>
                <a:t>IIb</a:t>
              </a:r>
              <a:r>
                <a:rPr lang="ru-RU" sz="1000" dirty="0"/>
                <a:t>-</a:t>
              </a:r>
              <a:r>
                <a:rPr lang="en-US" sz="1000" dirty="0" err="1"/>
                <a:t>IIIa</a:t>
              </a:r>
              <a:r>
                <a:rPr lang="ru-RU" sz="1000" dirty="0"/>
                <a:t>, модулируют функциональную активность тромбоцитов и могут выступать факторами риска развития ССЗ.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076056" y="1113754"/>
              <a:ext cx="2232248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1000" b="1" i="1" dirty="0" smtClean="0">
                  <a:solidFill>
                    <a:schemeClr val="accent1">
                      <a:lumMod val="75000"/>
                    </a:schemeClr>
                  </a:solidFill>
                </a:rPr>
                <a:t>Целью</a:t>
              </a:r>
              <a:r>
                <a:rPr lang="ru-RU" sz="1000" dirty="0" smtClean="0"/>
                <a:t> данной работы было проанализировать генетические варианты субъединицы </a:t>
              </a:r>
              <a:r>
                <a:rPr lang="en-US" sz="1000" dirty="0" smtClean="0"/>
                <a:t>GP </a:t>
              </a:r>
              <a:r>
                <a:rPr lang="en-US" sz="1000" dirty="0" err="1" smtClean="0"/>
                <a:t>IIIa</a:t>
              </a:r>
              <a:r>
                <a:rPr lang="ru-RU" sz="1000" dirty="0" smtClean="0"/>
                <a:t> и оценить их взаимосвязь с уровнем экспрессии гена GP </a:t>
              </a:r>
              <a:r>
                <a:rPr lang="ru-RU" sz="1000" dirty="0" err="1" smtClean="0"/>
                <a:t>IIIa</a:t>
              </a:r>
              <a:r>
                <a:rPr lang="ru-RU" sz="1000" dirty="0" smtClean="0"/>
                <a:t>, количеством рецептора GP </a:t>
              </a:r>
              <a:r>
                <a:rPr lang="ru-RU" sz="1000" dirty="0" err="1" smtClean="0"/>
                <a:t>IIb-IIIa</a:t>
              </a:r>
              <a:r>
                <a:rPr lang="ru-RU" sz="1000" dirty="0" smtClean="0"/>
                <a:t> на поверхности клеток и функциональной </a:t>
              </a:r>
              <a:r>
                <a:rPr lang="ru-RU" sz="1000" dirty="0" err="1" smtClean="0"/>
                <a:t>активнсотью</a:t>
              </a:r>
              <a:r>
                <a:rPr lang="ru-RU" sz="1000" dirty="0" smtClean="0"/>
                <a:t> тромбоцитов.</a:t>
              </a:r>
              <a:r>
                <a:rPr lang="en-US" altLang="ru-RU" sz="1000" dirty="0" smtClean="0"/>
                <a:t> </a:t>
              </a:r>
              <a:endParaRPr lang="ru-RU" sz="1000" dirty="0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107504" y="1075422"/>
              <a:ext cx="8928992" cy="35888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31888" y="2440139"/>
              <a:ext cx="8928992" cy="35888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Прямоугольник 10"/>
            <p:cNvSpPr/>
            <p:nvPr/>
          </p:nvSpPr>
          <p:spPr>
            <a:xfrm>
              <a:off x="20846" y="2476027"/>
              <a:ext cx="2678946" cy="2246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1000" b="1" i="1" dirty="0">
                  <a:solidFill>
                    <a:schemeClr val="accent1">
                      <a:lumMod val="75000"/>
                    </a:schemeClr>
                  </a:solidFill>
                </a:rPr>
                <a:t>Результаты:</a:t>
              </a:r>
              <a:r>
                <a:rPr lang="ru-RU" sz="1000" dirty="0"/>
                <a:t> частота генотипа Leu33Leu33 составила 74 и 68%, Leu33Pro – 23 и 29%, в СПб и Новосибирске, соответственно, частота генотипа Pro33Pro33 - 3% в обеих выборках. Частота аллели Pro33 была достоверно выше в выборке Новосибирска (p=0,03). Среди носителей аллели Pro33 нами были выявлены лица с генетическим вариантом Leu40Arg, который находится в сцеплении с Leu33Pro: 2% лиц в СПб (7 человек) и Новосибирске (24 человека) являлись носителями </a:t>
              </a:r>
              <a:r>
                <a:rPr lang="ru-RU" sz="1000" dirty="0" err="1"/>
                <a:t>гаплотипа</a:t>
              </a:r>
              <a:r>
                <a:rPr lang="ru-RU" sz="1000" dirty="0"/>
                <a:t> Leu33Pro33/Leu40Arg40 или Pro33Pro33/Leu40Arg40 гена </a:t>
              </a:r>
              <a:r>
                <a:rPr lang="ru-RU" sz="1000" dirty="0" err="1"/>
                <a:t>GPIIIa</a:t>
              </a:r>
              <a:r>
                <a:rPr lang="ru-RU" sz="1000" dirty="0"/>
                <a:t>.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653969" y="2485786"/>
              <a:ext cx="3070159" cy="2246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1000" dirty="0" smtClean="0"/>
                <a:t>Генетический </a:t>
              </a:r>
              <a:r>
                <a:rPr lang="ru-RU" sz="1000" dirty="0"/>
                <a:t>вариант 33Pro GP </a:t>
              </a:r>
              <a:r>
                <a:rPr lang="ru-RU" sz="1000" dirty="0" err="1"/>
                <a:t>IIIa</a:t>
              </a:r>
              <a:r>
                <a:rPr lang="ru-RU" sz="1000" dirty="0"/>
                <a:t> ассоциирован с высокой спонтанной агрегацией тромбоцитов (1.26±0.06 и 1.8±0.24 для </a:t>
              </a:r>
              <a:r>
                <a:rPr lang="ru-RU" sz="1000" dirty="0" err="1" smtClean="0"/>
                <a:t>LeuLeu</a:t>
              </a:r>
              <a:r>
                <a:rPr lang="ru-RU" sz="1000" dirty="0" smtClean="0"/>
                <a:t> </a:t>
              </a:r>
              <a:r>
                <a:rPr lang="ru-RU" sz="1000" dirty="0"/>
                <a:t>и </a:t>
              </a:r>
              <a:r>
                <a:rPr lang="ru-RU" sz="1000" dirty="0" err="1"/>
                <a:t>LeuPro+ProPro</a:t>
              </a:r>
              <a:r>
                <a:rPr lang="ru-RU" sz="1000" dirty="0"/>
                <a:t>, соответственно, р=0.03), а у носителей компаунд-</a:t>
              </a:r>
              <a:r>
                <a:rPr lang="ru-RU" sz="1000" dirty="0" err="1"/>
                <a:t>гетерозиготы</a:t>
              </a:r>
              <a:r>
                <a:rPr lang="ru-RU" sz="1000" dirty="0"/>
                <a:t> Leu33Pro33/Leu40Arg40 и Pro33Pro33/Leu40Arg40 </a:t>
              </a:r>
              <a:r>
                <a:rPr lang="ru-RU" sz="1000" dirty="0" err="1"/>
                <a:t>GPIIIa</a:t>
              </a:r>
              <a:r>
                <a:rPr lang="ru-RU" sz="1000" dirty="0"/>
                <a:t> </a:t>
              </a:r>
              <a:r>
                <a:rPr lang="ru-RU" sz="1000" dirty="0" smtClean="0"/>
                <a:t>тесты </a:t>
              </a:r>
              <a:r>
                <a:rPr lang="ru-RU" sz="1000" dirty="0"/>
                <a:t>показали высокую степень АДФ-</a:t>
              </a:r>
              <a:r>
                <a:rPr lang="ru-RU" sz="1000" dirty="0" err="1"/>
                <a:t>идуцированной</a:t>
              </a:r>
              <a:r>
                <a:rPr lang="ru-RU" sz="1000" dirty="0"/>
                <a:t> агрегации тромбоцитов, в том числе отсутствие </a:t>
              </a:r>
              <a:r>
                <a:rPr lang="ru-RU" sz="1000" dirty="0" err="1"/>
                <a:t>дезагрегации</a:t>
              </a:r>
              <a:r>
                <a:rPr lang="ru-RU" sz="1000" dirty="0"/>
                <a:t> на низких дозах индуктора (1.25 </a:t>
              </a:r>
              <a:r>
                <a:rPr lang="ru-RU" sz="1000" dirty="0" err="1"/>
                <a:t>мкМ</a:t>
              </a:r>
              <a:r>
                <a:rPr lang="ru-RU" sz="1000" dirty="0"/>
                <a:t> и 2.5 </a:t>
              </a:r>
              <a:r>
                <a:rPr lang="ru-RU" sz="1000" dirty="0" err="1"/>
                <a:t>мкМ</a:t>
              </a:r>
              <a:r>
                <a:rPr lang="ru-RU" sz="1000" dirty="0"/>
                <a:t> АДФ). Наблюдалась тенденция к ассоциации генетического варианта 33Pro GP </a:t>
              </a:r>
              <a:r>
                <a:rPr lang="ru-RU" sz="1000" dirty="0" err="1"/>
                <a:t>IIIa</a:t>
              </a:r>
              <a:r>
                <a:rPr lang="ru-RU" sz="1000" dirty="0"/>
                <a:t> с несколько большим количеством рецепторов GP </a:t>
              </a:r>
              <a:r>
                <a:rPr lang="ru-RU" sz="1000" dirty="0" err="1"/>
                <a:t>IIb-IIIa</a:t>
              </a:r>
              <a:r>
                <a:rPr lang="ru-RU" sz="1000" dirty="0"/>
                <a:t> на мембране (58896±1419 и 60494±2466 для генотипов </a:t>
              </a:r>
              <a:r>
                <a:rPr lang="ru-RU" sz="1000" dirty="0" err="1"/>
                <a:t>LeuLeu</a:t>
              </a:r>
              <a:r>
                <a:rPr lang="ru-RU" sz="1000" dirty="0"/>
                <a:t> и </a:t>
              </a:r>
              <a:r>
                <a:rPr lang="ru-RU" sz="1000" dirty="0" err="1"/>
                <a:t>LeuPro+ProPro</a:t>
              </a:r>
              <a:r>
                <a:rPr lang="ru-RU" sz="1000" dirty="0"/>
                <a:t>, соответственно, р=0.08</a:t>
              </a:r>
              <a:r>
                <a:rPr lang="ru-RU" sz="1000" dirty="0" smtClean="0"/>
                <a:t>).</a:t>
              </a:r>
              <a:endParaRPr lang="ru-RU" sz="1000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69696" y="4722796"/>
              <a:ext cx="900460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1000" b="1" dirty="0">
                  <a:solidFill>
                    <a:schemeClr val="tx2">
                      <a:lumMod val="75000"/>
                    </a:schemeClr>
                  </a:solidFill>
                </a:rPr>
                <a:t>Молекулярные механизмы взаимосвязи </a:t>
              </a:r>
              <a:r>
                <a:rPr lang="ru-RU" sz="1000" b="1" dirty="0" smtClean="0">
                  <a:solidFill>
                    <a:schemeClr val="tx2">
                      <a:lumMod val="75000"/>
                    </a:schemeClr>
                  </a:solidFill>
                </a:rPr>
                <a:t>выявленных генетических </a:t>
              </a:r>
              <a:r>
                <a:rPr lang="ru-RU" sz="1000" b="1" dirty="0">
                  <a:solidFill>
                    <a:schemeClr val="tx2">
                      <a:lumMod val="75000"/>
                    </a:schemeClr>
                  </a:solidFill>
                </a:rPr>
                <a:t>вариантов A-425C и G-468A, локализованных в </a:t>
              </a:r>
              <a:r>
                <a:rPr lang="ru-RU" sz="1000" b="1" dirty="0" err="1">
                  <a:solidFill>
                    <a:schemeClr val="tx2">
                      <a:lumMod val="75000"/>
                    </a:schemeClr>
                  </a:solidFill>
                </a:rPr>
                <a:t>промоторной</a:t>
              </a:r>
              <a:r>
                <a:rPr lang="ru-RU" sz="1000" b="1" dirty="0">
                  <a:solidFill>
                    <a:schemeClr val="tx2">
                      <a:lumMod val="75000"/>
                    </a:schemeClr>
                  </a:solidFill>
                </a:rPr>
                <a:t> области гена </a:t>
              </a:r>
              <a:r>
                <a:rPr lang="ru-RU" sz="1000" b="1" dirty="0" err="1">
                  <a:solidFill>
                    <a:schemeClr val="tx2">
                      <a:lumMod val="75000"/>
                    </a:schemeClr>
                  </a:solidFill>
                </a:rPr>
                <a:t>GPIIIa</a:t>
              </a:r>
              <a:r>
                <a:rPr lang="ru-RU" sz="1000" b="1" dirty="0">
                  <a:solidFill>
                    <a:schemeClr val="tx2">
                      <a:lumMod val="75000"/>
                    </a:schemeClr>
                  </a:solidFill>
                </a:rPr>
                <a:t>, с количественными характеристиками субъединицы </a:t>
              </a:r>
              <a:r>
                <a:rPr lang="ru-RU" sz="1000" b="1" dirty="0" err="1">
                  <a:solidFill>
                    <a:schemeClr val="tx2">
                      <a:lumMod val="75000"/>
                    </a:schemeClr>
                  </a:solidFill>
                </a:rPr>
                <a:t>GPIIIa</a:t>
              </a:r>
              <a:r>
                <a:rPr lang="ru-RU" sz="1000" b="1" dirty="0">
                  <a:solidFill>
                    <a:schemeClr val="tx2">
                      <a:lumMod val="75000"/>
                    </a:schemeClr>
                  </a:solidFill>
                </a:rPr>
                <a:t> и рецептора </a:t>
              </a:r>
              <a:r>
                <a:rPr lang="ru-RU" sz="1000" b="1" dirty="0" err="1">
                  <a:solidFill>
                    <a:schemeClr val="tx2">
                      <a:lumMod val="75000"/>
                    </a:schemeClr>
                  </a:solidFill>
                </a:rPr>
                <a:t>GPIIb-IIIa</a:t>
              </a:r>
              <a:r>
                <a:rPr lang="ru-RU" sz="1000" b="1" dirty="0">
                  <a:solidFill>
                    <a:schemeClr val="tx2">
                      <a:lumMod val="75000"/>
                    </a:schemeClr>
                  </a:solidFill>
                </a:rPr>
                <a:t> требуют дальнейшего </a:t>
              </a:r>
              <a:r>
                <a:rPr lang="ru-RU" sz="1000" b="1" dirty="0" smtClean="0">
                  <a:solidFill>
                    <a:schemeClr val="tx2">
                      <a:lumMod val="75000"/>
                    </a:schemeClr>
                  </a:solidFill>
                </a:rPr>
                <a:t>подробного изучения</a:t>
              </a:r>
              <a:r>
                <a:rPr lang="ru-RU" sz="1000" b="1" dirty="0">
                  <a:solidFill>
                    <a:schemeClr val="tx2">
                      <a:lumMod val="75000"/>
                    </a:schemeClr>
                  </a:solidFill>
                </a:rPr>
                <a:t>.</a:t>
              </a: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 flipV="1">
              <a:off x="69696" y="4686908"/>
              <a:ext cx="8928992" cy="35888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7897406" y="1295569"/>
              <a:ext cx="36004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err="1" smtClean="0"/>
                <a:t>GPIIb</a:t>
              </a:r>
              <a:endParaRPr lang="ru-RU" sz="6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187016" y="1296800"/>
              <a:ext cx="40932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err="1" smtClean="0"/>
                <a:t>GPIIIa</a:t>
              </a:r>
              <a:endParaRPr lang="ru-RU" sz="6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575336" y="1270063"/>
              <a:ext cx="40932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/>
                <a:t>FBG</a:t>
              </a:r>
              <a:endParaRPr lang="ru-RU" sz="6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233062" y="1172481"/>
              <a:ext cx="50405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/>
                <a:t>Leu33Pro</a:t>
              </a:r>
              <a:endParaRPr lang="ru-RU" sz="6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391677" y="1049370"/>
              <a:ext cx="166762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" b="1" dirty="0" smtClean="0">
                  <a:solidFill>
                    <a:schemeClr val="accent1">
                      <a:lumMod val="75000"/>
                    </a:schemeClr>
                  </a:solidFill>
                </a:rPr>
                <a:t>Рецептор тромбоцитов </a:t>
              </a:r>
              <a:r>
                <a:rPr lang="en-US" sz="800" b="1" dirty="0" smtClean="0">
                  <a:solidFill>
                    <a:schemeClr val="accent1">
                      <a:lumMod val="75000"/>
                    </a:schemeClr>
                  </a:solidFill>
                </a:rPr>
                <a:t>GP </a:t>
              </a:r>
              <a:r>
                <a:rPr lang="en-US" sz="800" b="1" dirty="0" err="1" smtClean="0">
                  <a:solidFill>
                    <a:schemeClr val="accent1">
                      <a:lumMod val="75000"/>
                    </a:schemeClr>
                  </a:solidFill>
                </a:rPr>
                <a:t>IIb-IIIa</a:t>
              </a:r>
              <a:endParaRPr lang="ru-RU" sz="8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7445779" y="2270258"/>
              <a:ext cx="1613517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altLang="ru-RU" sz="600" dirty="0" err="1" smtClean="0"/>
                <a:t>Erlandsen</a:t>
              </a:r>
              <a:r>
                <a:rPr lang="en-US" altLang="ru-RU" sz="600" dirty="0" smtClean="0"/>
                <a:t>  et al.</a:t>
              </a:r>
              <a:r>
                <a:rPr lang="ru-RU" altLang="ru-RU" sz="600" dirty="0" smtClean="0"/>
                <a:t> </a:t>
              </a:r>
              <a:r>
                <a:rPr lang="en-US" altLang="ru-RU" sz="600" dirty="0" smtClean="0"/>
                <a:t>2001</a:t>
              </a:r>
              <a:r>
                <a:rPr lang="ru-RU" altLang="ru-RU" sz="600" dirty="0" smtClean="0"/>
                <a:t>, с модификациями</a:t>
              </a:r>
              <a:r>
                <a:rPr lang="en-US" altLang="ru-RU" sz="600" dirty="0" smtClean="0"/>
                <a:t> </a:t>
              </a:r>
              <a:endParaRPr lang="ru-RU" altLang="ru-RU" sz="600" dirty="0" smtClean="0"/>
            </a:p>
          </p:txBody>
        </p:sp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1131" y="1281098"/>
              <a:ext cx="1744925" cy="1134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TextBox 30"/>
            <p:cNvSpPr txBox="1"/>
            <p:nvPr/>
          </p:nvSpPr>
          <p:spPr>
            <a:xfrm>
              <a:off x="3324417" y="1080125"/>
              <a:ext cx="174098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" b="1" dirty="0" err="1" smtClean="0">
                  <a:solidFill>
                    <a:schemeClr val="accent1">
                      <a:lumMod val="75000"/>
                    </a:schemeClr>
                  </a:solidFill>
                </a:rPr>
                <a:t>Атеротромбоз</a:t>
              </a:r>
              <a:r>
                <a:rPr lang="ru-RU" sz="800" b="1" dirty="0" smtClean="0">
                  <a:solidFill>
                    <a:schemeClr val="accent1">
                      <a:lumMod val="75000"/>
                    </a:schemeClr>
                  </a:solidFill>
                </a:rPr>
                <a:t>: причины развития</a:t>
              </a:r>
              <a:endParaRPr lang="ru-RU" sz="8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3324417" y="2045858"/>
              <a:ext cx="85218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altLang="ru-RU" sz="600" dirty="0" err="1" smtClean="0"/>
                <a:t>Borissoff</a:t>
              </a:r>
              <a:r>
                <a:rPr lang="en-US" altLang="ru-RU" sz="600" dirty="0" smtClean="0"/>
                <a:t>  et al.</a:t>
              </a:r>
              <a:r>
                <a:rPr lang="ru-RU" altLang="ru-RU" sz="600" dirty="0" smtClean="0"/>
                <a:t> </a:t>
              </a:r>
              <a:r>
                <a:rPr lang="en-US" altLang="ru-RU" sz="600" dirty="0" smtClean="0"/>
                <a:t>2011</a:t>
              </a:r>
              <a:r>
                <a:rPr lang="ru-RU" altLang="ru-RU" sz="600" dirty="0" smtClean="0"/>
                <a:t>, </a:t>
              </a:r>
              <a:endParaRPr lang="en-US" altLang="ru-RU" sz="600" dirty="0" smtClean="0"/>
            </a:p>
            <a:p>
              <a:pPr algn="just"/>
              <a:r>
                <a:rPr lang="en-US" altLang="ru-RU" sz="600" dirty="0" err="1" smtClean="0"/>
                <a:t>Fadini</a:t>
              </a:r>
              <a:r>
                <a:rPr lang="en-US" altLang="ru-RU" sz="600" dirty="0" smtClean="0"/>
                <a:t> et al, 2012,</a:t>
              </a:r>
            </a:p>
            <a:p>
              <a:pPr algn="just"/>
              <a:r>
                <a:rPr lang="ru-RU" altLang="ru-RU" sz="600" dirty="0" smtClean="0"/>
                <a:t>с модификациями</a:t>
              </a:r>
              <a:r>
                <a:rPr lang="en-US" altLang="ru-RU" sz="600" dirty="0" smtClean="0"/>
                <a:t> </a:t>
              </a:r>
              <a:endParaRPr lang="ru-RU" altLang="ru-RU" sz="6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5057190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558</Words>
  <Application>Microsoft Office PowerPoint</Application>
  <PresentationFormat>Экран (16:9)</PresentationFormat>
  <Paragraphs>20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</dc:creator>
  <cp:lastModifiedBy>olga</cp:lastModifiedBy>
  <cp:revision>8</cp:revision>
  <dcterms:created xsi:type="dcterms:W3CDTF">2021-06-26T11:19:59Z</dcterms:created>
  <dcterms:modified xsi:type="dcterms:W3CDTF">2021-06-26T12:11:57Z</dcterms:modified>
</cp:coreProperties>
</file>