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5143500" type="screen16x9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0" d="100"/>
          <a:sy n="110" d="100"/>
        </p:scale>
        <p:origin x="-581" y="-13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97D146D-4752-453B-8A56-32FEAAEC4EC5}" type="datetimeFigureOut">
              <a:rPr lang="ru-RU" smtClean="0"/>
              <a:t>26.06.2021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B93A25E-8BE7-4EE5-86AF-DEA96ECE37E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159710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93A25E-8BE7-4EE5-86AF-DEA96ECE37EB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505975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F13B36-76BA-4D75-B77B-5F57BBF51296}" type="datetimeFigureOut">
              <a:rPr lang="ru-RU" smtClean="0"/>
              <a:t>26.06.2021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C2446-6856-4728-B838-AE9316519E1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645995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F13B36-76BA-4D75-B77B-5F57BBF51296}" type="datetimeFigureOut">
              <a:rPr lang="ru-RU" smtClean="0"/>
              <a:t>26.06.2021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C2446-6856-4728-B838-AE9316519E1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280833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F13B36-76BA-4D75-B77B-5F57BBF51296}" type="datetimeFigureOut">
              <a:rPr lang="ru-RU" smtClean="0"/>
              <a:t>26.06.2021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C2446-6856-4728-B838-AE9316519E1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088994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F13B36-76BA-4D75-B77B-5F57BBF51296}" type="datetimeFigureOut">
              <a:rPr lang="ru-RU" smtClean="0"/>
              <a:t>26.06.2021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C2446-6856-4728-B838-AE9316519E1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987688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F13B36-76BA-4D75-B77B-5F57BBF51296}" type="datetimeFigureOut">
              <a:rPr lang="ru-RU" smtClean="0"/>
              <a:t>26.06.2021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C2446-6856-4728-B838-AE9316519E1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67988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F13B36-76BA-4D75-B77B-5F57BBF51296}" type="datetimeFigureOut">
              <a:rPr lang="ru-RU" smtClean="0"/>
              <a:t>26.06.2021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C2446-6856-4728-B838-AE9316519E1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048238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F13B36-76BA-4D75-B77B-5F57BBF51296}" type="datetimeFigureOut">
              <a:rPr lang="ru-RU" smtClean="0"/>
              <a:t>26.06.2021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C2446-6856-4728-B838-AE9316519E1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1859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F13B36-76BA-4D75-B77B-5F57BBF51296}" type="datetimeFigureOut">
              <a:rPr lang="ru-RU" smtClean="0"/>
              <a:t>26.06.2021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C2446-6856-4728-B838-AE9316519E1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354863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F13B36-76BA-4D75-B77B-5F57BBF51296}" type="datetimeFigureOut">
              <a:rPr lang="ru-RU" smtClean="0"/>
              <a:t>26.06.2021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C2446-6856-4728-B838-AE9316519E1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649637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F13B36-76BA-4D75-B77B-5F57BBF51296}" type="datetimeFigureOut">
              <a:rPr lang="ru-RU" smtClean="0"/>
              <a:t>26.06.2021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C2446-6856-4728-B838-AE9316519E1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51955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F13B36-76BA-4D75-B77B-5F57BBF51296}" type="datetimeFigureOut">
              <a:rPr lang="ru-RU" smtClean="0"/>
              <a:t>26.06.2021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C2446-6856-4728-B838-AE9316519E1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7174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F13B36-76BA-4D75-B77B-5F57BBF51296}" type="datetimeFigureOut">
              <a:rPr lang="ru-RU" smtClean="0"/>
              <a:t>26.06.2021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7C2446-6856-4728-B838-AE9316519E1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401597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jpe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/>
          <p:cNvSpPr/>
          <p:nvPr/>
        </p:nvSpPr>
        <p:spPr>
          <a:xfrm>
            <a:off x="5625935" y="2476027"/>
            <a:ext cx="3485834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000" dirty="0" smtClean="0"/>
              <a:t>Для выявления </a:t>
            </a:r>
            <a:r>
              <a:rPr lang="ru-RU" sz="1000" dirty="0"/>
              <a:t>генетических </a:t>
            </a:r>
            <a:r>
              <a:rPr lang="ru-RU" sz="1000" dirty="0" smtClean="0"/>
              <a:t>вариантов </a:t>
            </a:r>
            <a:r>
              <a:rPr lang="ru-RU" sz="1000" dirty="0" err="1" smtClean="0"/>
              <a:t>промоторной</a:t>
            </a:r>
            <a:r>
              <a:rPr lang="ru-RU" sz="1000" dirty="0" smtClean="0"/>
              <a:t> области гена GP </a:t>
            </a:r>
            <a:r>
              <a:rPr lang="ru-RU" sz="1000" dirty="0" err="1" smtClean="0"/>
              <a:t>IIIa</a:t>
            </a:r>
            <a:r>
              <a:rPr lang="ru-RU" sz="1000" dirty="0" smtClean="0"/>
              <a:t> , </a:t>
            </a:r>
            <a:r>
              <a:rPr lang="ru-RU" sz="1000" dirty="0"/>
              <a:t>отвечающих за изменение уровня экспрессии гена, </a:t>
            </a:r>
            <a:r>
              <a:rPr lang="ru-RU" sz="1000" dirty="0" err="1"/>
              <a:t>секвенировали</a:t>
            </a:r>
            <a:r>
              <a:rPr lang="ru-RU" sz="1000" dirty="0"/>
              <a:t> </a:t>
            </a:r>
            <a:r>
              <a:rPr lang="ru-RU" sz="1000" dirty="0" smtClean="0"/>
              <a:t>284 </a:t>
            </a:r>
            <a:r>
              <a:rPr lang="ru-RU" sz="1000" dirty="0" err="1"/>
              <a:t>п.н</a:t>
            </a:r>
            <a:r>
              <a:rPr lang="ru-RU" sz="1000" dirty="0"/>
              <a:t>. </a:t>
            </a:r>
            <a:r>
              <a:rPr lang="ru-RU" sz="1000" dirty="0" err="1" smtClean="0"/>
              <a:t>промоторной</a:t>
            </a:r>
            <a:r>
              <a:rPr lang="ru-RU" sz="1000" dirty="0" smtClean="0"/>
              <a:t> области в </a:t>
            </a:r>
            <a:r>
              <a:rPr lang="ru-RU" sz="1000" dirty="0"/>
              <a:t>6 образцах с высоким уровнем экспрессии гена и/или большим содержанием рецептора GP </a:t>
            </a:r>
            <a:r>
              <a:rPr lang="ru-RU" sz="1000" dirty="0" err="1" smtClean="0"/>
              <a:t>IIb-IIIa</a:t>
            </a:r>
            <a:r>
              <a:rPr lang="ru-RU" sz="1000" dirty="0" smtClean="0"/>
              <a:t>: </a:t>
            </a:r>
            <a:r>
              <a:rPr lang="ru-RU" sz="1000" dirty="0"/>
              <a:t>проба 1 - экспрессия GP </a:t>
            </a:r>
            <a:r>
              <a:rPr lang="ru-RU" sz="1000" dirty="0" err="1"/>
              <a:t>IIIa</a:t>
            </a:r>
            <a:r>
              <a:rPr lang="ru-RU" sz="1000" dirty="0"/>
              <a:t> 0.52, количество GP </a:t>
            </a:r>
            <a:r>
              <a:rPr lang="ru-RU" sz="1000" dirty="0" err="1"/>
              <a:t>IIb-IIIa</a:t>
            </a:r>
            <a:r>
              <a:rPr lang="ru-RU" sz="1000" dirty="0"/>
              <a:t> 74900 </a:t>
            </a:r>
            <a:r>
              <a:rPr lang="ru-RU" sz="1000" dirty="0" err="1"/>
              <a:t>ед</a:t>
            </a:r>
            <a:r>
              <a:rPr lang="ru-RU" sz="1000" dirty="0"/>
              <a:t>/</a:t>
            </a:r>
            <a:r>
              <a:rPr lang="ru-RU" sz="1000" dirty="0" err="1"/>
              <a:t>кл</a:t>
            </a:r>
            <a:r>
              <a:rPr lang="ru-RU" sz="1000" dirty="0"/>
              <a:t>.; проба 2 - экспрессия GP </a:t>
            </a:r>
            <a:r>
              <a:rPr lang="ru-RU" sz="1000" dirty="0" err="1"/>
              <a:t>IIIa</a:t>
            </a:r>
            <a:r>
              <a:rPr lang="ru-RU" sz="1000" dirty="0"/>
              <a:t> 0.55, количество GP </a:t>
            </a:r>
            <a:r>
              <a:rPr lang="ru-RU" sz="1000" dirty="0" err="1"/>
              <a:t>IIb-IIIa</a:t>
            </a:r>
            <a:r>
              <a:rPr lang="ru-RU" sz="1000" dirty="0"/>
              <a:t> 62500 </a:t>
            </a:r>
            <a:r>
              <a:rPr lang="ru-RU" sz="1000" dirty="0" err="1"/>
              <a:t>ед</a:t>
            </a:r>
            <a:r>
              <a:rPr lang="ru-RU" sz="1000" dirty="0"/>
              <a:t>/</a:t>
            </a:r>
            <a:r>
              <a:rPr lang="ru-RU" sz="1000" dirty="0" err="1"/>
              <a:t>кл</a:t>
            </a:r>
            <a:r>
              <a:rPr lang="ru-RU" sz="1000" dirty="0"/>
              <a:t>.; проба 3 - экспрессия GP </a:t>
            </a:r>
            <a:r>
              <a:rPr lang="ru-RU" sz="1000" dirty="0" err="1"/>
              <a:t>IIIa</a:t>
            </a:r>
            <a:r>
              <a:rPr lang="ru-RU" sz="1000" dirty="0"/>
              <a:t> 12.2, количество GP </a:t>
            </a:r>
            <a:r>
              <a:rPr lang="ru-RU" sz="1000" dirty="0" err="1"/>
              <a:t>IIb-IIIa</a:t>
            </a:r>
            <a:r>
              <a:rPr lang="ru-RU" sz="1000" dirty="0"/>
              <a:t> 55606 </a:t>
            </a:r>
            <a:r>
              <a:rPr lang="ru-RU" sz="1000" dirty="0" err="1"/>
              <a:t>ед</a:t>
            </a:r>
            <a:r>
              <a:rPr lang="ru-RU" sz="1000" dirty="0"/>
              <a:t>/</a:t>
            </a:r>
            <a:r>
              <a:rPr lang="ru-RU" sz="1000" dirty="0" err="1"/>
              <a:t>кл</a:t>
            </a:r>
            <a:r>
              <a:rPr lang="ru-RU" sz="1000" dirty="0"/>
              <a:t>.; проба 4 - количество GP </a:t>
            </a:r>
            <a:r>
              <a:rPr lang="ru-RU" sz="1000" dirty="0" err="1"/>
              <a:t>IIb-IIIa</a:t>
            </a:r>
            <a:r>
              <a:rPr lang="ru-RU" sz="1000" dirty="0"/>
              <a:t> 82698 </a:t>
            </a:r>
            <a:r>
              <a:rPr lang="ru-RU" sz="1000" dirty="0" err="1"/>
              <a:t>ед</a:t>
            </a:r>
            <a:r>
              <a:rPr lang="ru-RU" sz="1000" dirty="0"/>
              <a:t>/</a:t>
            </a:r>
            <a:r>
              <a:rPr lang="ru-RU" sz="1000" dirty="0" err="1"/>
              <a:t>кл</a:t>
            </a:r>
            <a:r>
              <a:rPr lang="ru-RU" sz="1000" dirty="0"/>
              <a:t>.; проба 5 - экспрессия GP </a:t>
            </a:r>
            <a:r>
              <a:rPr lang="ru-RU" sz="1000" dirty="0" err="1"/>
              <a:t>IIIa</a:t>
            </a:r>
            <a:r>
              <a:rPr lang="ru-RU" sz="1000" dirty="0"/>
              <a:t> 9.65; проба 6 - экспрессия GP </a:t>
            </a:r>
            <a:r>
              <a:rPr lang="ru-RU" sz="1000" dirty="0" err="1"/>
              <a:t>IIIa</a:t>
            </a:r>
            <a:r>
              <a:rPr lang="ru-RU" sz="1000" dirty="0"/>
              <a:t> 10.65. В четырех образцах были найдены следующие генетические варианты </a:t>
            </a:r>
            <a:r>
              <a:rPr lang="ru-RU" sz="1000" dirty="0" err="1"/>
              <a:t>промоторной</a:t>
            </a:r>
            <a:r>
              <a:rPr lang="ru-RU" sz="1000" dirty="0"/>
              <a:t> области гена </a:t>
            </a:r>
            <a:r>
              <a:rPr lang="ru-RU" sz="1000" dirty="0" err="1"/>
              <a:t>GPIIIa</a:t>
            </a:r>
            <a:r>
              <a:rPr lang="ru-RU" sz="1000" dirty="0"/>
              <a:t>: проба 1 - A-425C </a:t>
            </a:r>
            <a:r>
              <a:rPr lang="ru-RU" sz="1000" dirty="0" err="1"/>
              <a:t>GPIIIa</a:t>
            </a:r>
            <a:r>
              <a:rPr lang="ru-RU" sz="1000" dirty="0"/>
              <a:t>; проба 2 - </a:t>
            </a:r>
            <a:r>
              <a:rPr lang="en-US" sz="1000" dirty="0"/>
              <a:t>G</a:t>
            </a:r>
            <a:r>
              <a:rPr lang="ru-RU" sz="1000" dirty="0"/>
              <a:t>-468</a:t>
            </a:r>
            <a:r>
              <a:rPr lang="en-US" sz="1000" dirty="0"/>
              <a:t>A </a:t>
            </a:r>
            <a:r>
              <a:rPr lang="en-US" sz="1000" dirty="0" err="1"/>
              <a:t>GPIIIa</a:t>
            </a:r>
            <a:r>
              <a:rPr lang="ru-RU" sz="1000" dirty="0"/>
              <a:t>; проба 4 - </a:t>
            </a:r>
            <a:r>
              <a:rPr lang="en-US" sz="1000" dirty="0"/>
              <a:t>A</a:t>
            </a:r>
            <a:r>
              <a:rPr lang="ru-RU" sz="1000" dirty="0"/>
              <a:t>-425</a:t>
            </a:r>
            <a:r>
              <a:rPr lang="en-US" sz="1000" dirty="0"/>
              <a:t>C </a:t>
            </a:r>
            <a:r>
              <a:rPr lang="en-US" sz="1000" dirty="0" err="1"/>
              <a:t>GPIIIa</a:t>
            </a:r>
            <a:r>
              <a:rPr lang="ru-RU" sz="1000" dirty="0"/>
              <a:t>; проба 5 - A-425C </a:t>
            </a:r>
            <a:r>
              <a:rPr lang="ru-RU" sz="1000" dirty="0" err="1"/>
              <a:t>GPIIIa</a:t>
            </a:r>
            <a:r>
              <a:rPr lang="ru-RU" sz="1000" dirty="0"/>
              <a:t>.</a:t>
            </a:r>
          </a:p>
        </p:txBody>
      </p:sp>
      <p:grpSp>
        <p:nvGrpSpPr>
          <p:cNvPr id="20" name="Группа 19"/>
          <p:cNvGrpSpPr/>
          <p:nvPr/>
        </p:nvGrpSpPr>
        <p:grpSpPr>
          <a:xfrm>
            <a:off x="20846" y="34091"/>
            <a:ext cx="9090923" cy="5088815"/>
            <a:chOff x="20846" y="34091"/>
            <a:chExt cx="9090923" cy="5088815"/>
          </a:xfrm>
        </p:grpSpPr>
        <p:pic>
          <p:nvPicPr>
            <p:cNvPr id="1029" name="Picture 5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308304" y="1273021"/>
              <a:ext cx="1727818" cy="10317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" name="Picture 4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888" y="34091"/>
              <a:ext cx="723688" cy="86432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188788" y="34091"/>
              <a:ext cx="922981" cy="8427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5" name="Прямоугольник 4"/>
            <p:cNvSpPr/>
            <p:nvPr/>
          </p:nvSpPr>
          <p:spPr>
            <a:xfrm>
              <a:off x="467544" y="34091"/>
              <a:ext cx="8064896" cy="107721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ru-RU" sz="1400" b="1" dirty="0">
                  <a:solidFill>
                    <a:schemeClr val="tx2">
                      <a:lumMod val="75000"/>
                    </a:schemeClr>
                  </a:solidFill>
                </a:rPr>
                <a:t>Генетические варианты GP </a:t>
              </a:r>
              <a:r>
                <a:rPr lang="ru-RU" sz="1400" b="1" dirty="0" err="1">
                  <a:solidFill>
                    <a:schemeClr val="tx2">
                      <a:lumMod val="75000"/>
                    </a:schemeClr>
                  </a:solidFill>
                </a:rPr>
                <a:t>IIIa</a:t>
              </a:r>
              <a:r>
                <a:rPr lang="ru-RU" sz="1400" b="1" dirty="0">
                  <a:solidFill>
                    <a:schemeClr val="tx2">
                      <a:lumMod val="75000"/>
                    </a:schemeClr>
                  </a:solidFill>
                </a:rPr>
                <a:t> и их взаимосвязь с количественными и качественными характеристиками рецептора тромбоцитов для фибриногена GP </a:t>
              </a:r>
              <a:r>
                <a:rPr lang="ru-RU" sz="1400" b="1" dirty="0" err="1" smtClean="0">
                  <a:solidFill>
                    <a:schemeClr val="tx2">
                      <a:lumMod val="75000"/>
                    </a:schemeClr>
                  </a:solidFill>
                </a:rPr>
                <a:t>IIb-IIIa</a:t>
              </a:r>
              <a:endParaRPr lang="ru-RU" sz="1400" b="1" dirty="0" smtClean="0">
                <a:solidFill>
                  <a:schemeClr val="tx2">
                    <a:lumMod val="75000"/>
                  </a:schemeClr>
                </a:solidFill>
              </a:endParaRPr>
            </a:p>
            <a:p>
              <a:pPr algn="ctr"/>
              <a:r>
                <a:rPr lang="ru-RU" sz="1200" i="1" dirty="0" smtClean="0">
                  <a:solidFill>
                    <a:schemeClr val="accent1">
                      <a:lumMod val="75000"/>
                    </a:schemeClr>
                  </a:solidFill>
                  <a:effectLst/>
                  <a:ea typeface="Calibri"/>
                </a:rPr>
                <a:t>Сироткина О.В.</a:t>
              </a:r>
              <a:r>
                <a:rPr lang="ru-RU" sz="1200" i="1" baseline="30000" dirty="0" smtClean="0">
                  <a:solidFill>
                    <a:schemeClr val="accent1">
                      <a:lumMod val="75000"/>
                    </a:schemeClr>
                  </a:solidFill>
                  <a:effectLst/>
                  <a:ea typeface="Calibri"/>
                </a:rPr>
                <a:t>1,2,3</a:t>
              </a:r>
              <a:r>
                <a:rPr lang="ru-RU" sz="1200" i="1" dirty="0" smtClean="0">
                  <a:solidFill>
                    <a:schemeClr val="accent1">
                      <a:lumMod val="75000"/>
                    </a:schemeClr>
                  </a:solidFill>
                  <a:effectLst/>
                  <a:ea typeface="Calibri"/>
                </a:rPr>
                <a:t>, Масленников А.Б.</a:t>
              </a:r>
              <a:r>
                <a:rPr lang="ru-RU" sz="1200" i="1" baseline="30000" dirty="0" smtClean="0">
                  <a:solidFill>
                    <a:schemeClr val="accent1">
                      <a:lumMod val="75000"/>
                    </a:schemeClr>
                  </a:solidFill>
                  <a:effectLst/>
                  <a:ea typeface="Calibri"/>
                </a:rPr>
                <a:t>4</a:t>
              </a:r>
              <a:r>
                <a:rPr lang="ru-RU" sz="1200" i="1" dirty="0" smtClean="0">
                  <a:solidFill>
                    <a:schemeClr val="accent1">
                      <a:lumMod val="75000"/>
                    </a:schemeClr>
                  </a:solidFill>
                  <a:effectLst/>
                  <a:ea typeface="Calibri"/>
                </a:rPr>
                <a:t>, </a:t>
              </a:r>
              <a:r>
                <a:rPr lang="ru-RU" sz="1200" i="1" dirty="0" err="1" smtClean="0">
                  <a:solidFill>
                    <a:schemeClr val="accent1">
                      <a:lumMod val="75000"/>
                    </a:schemeClr>
                  </a:solidFill>
                  <a:effectLst/>
                  <a:ea typeface="Calibri"/>
                </a:rPr>
                <a:t>Цикаленко</a:t>
              </a:r>
              <a:r>
                <a:rPr lang="ru-RU" sz="1200" i="1" dirty="0" smtClean="0">
                  <a:solidFill>
                    <a:schemeClr val="accent1">
                      <a:lumMod val="75000"/>
                    </a:schemeClr>
                  </a:solidFill>
                  <a:effectLst/>
                  <a:ea typeface="Calibri"/>
                </a:rPr>
                <a:t> Е.А.</a:t>
              </a:r>
              <a:r>
                <a:rPr lang="ru-RU" sz="1200" i="1" baseline="30000" dirty="0" smtClean="0">
                  <a:solidFill>
                    <a:schemeClr val="accent1">
                      <a:lumMod val="75000"/>
                    </a:schemeClr>
                  </a:solidFill>
                  <a:effectLst/>
                  <a:ea typeface="Calibri"/>
                </a:rPr>
                <a:t>4</a:t>
              </a:r>
              <a:r>
                <a:rPr lang="ru-RU" sz="1200" i="1" dirty="0" smtClean="0">
                  <a:solidFill>
                    <a:schemeClr val="accent1">
                      <a:lumMod val="75000"/>
                    </a:schemeClr>
                  </a:solidFill>
                  <a:effectLst/>
                  <a:ea typeface="Calibri"/>
                </a:rPr>
                <a:t>, Вавилова Т.В.</a:t>
              </a:r>
              <a:r>
                <a:rPr lang="ru-RU" sz="1200" i="1" baseline="30000" dirty="0" smtClean="0">
                  <a:solidFill>
                    <a:schemeClr val="accent1">
                      <a:lumMod val="75000"/>
                    </a:schemeClr>
                  </a:solidFill>
                  <a:effectLst/>
                  <a:ea typeface="Calibri"/>
                </a:rPr>
                <a:t>1</a:t>
              </a:r>
              <a:r>
                <a:rPr lang="ru-RU" sz="1200" i="1" dirty="0" smtClean="0">
                  <a:solidFill>
                    <a:schemeClr val="accent1">
                      <a:lumMod val="75000"/>
                    </a:schemeClr>
                  </a:solidFill>
                  <a:effectLst/>
                  <a:ea typeface="Calibri"/>
                </a:rPr>
                <a:t>, Пчелина С.Н.</a:t>
              </a:r>
              <a:r>
                <a:rPr lang="ru-RU" sz="1200" i="1" baseline="30000" dirty="0" smtClean="0">
                  <a:solidFill>
                    <a:schemeClr val="accent1">
                      <a:lumMod val="75000"/>
                    </a:schemeClr>
                  </a:solidFill>
                  <a:effectLst/>
                  <a:ea typeface="Calibri"/>
                </a:rPr>
                <a:t>2,3</a:t>
              </a:r>
            </a:p>
            <a:p>
              <a:pPr algn="ctr"/>
              <a:r>
                <a:rPr lang="ru-RU" sz="1200" baseline="30000" dirty="0" smtClean="0">
                  <a:solidFill>
                    <a:schemeClr val="tx2">
                      <a:lumMod val="75000"/>
                    </a:schemeClr>
                  </a:solidFill>
                  <a:effectLst/>
                  <a:ea typeface="Calibri"/>
                </a:rPr>
                <a:t>1</a:t>
              </a:r>
              <a:r>
                <a:rPr lang="ru-RU" sz="1200" dirty="0" smtClean="0">
                  <a:solidFill>
                    <a:schemeClr val="tx2">
                      <a:lumMod val="75000"/>
                    </a:schemeClr>
                  </a:solidFill>
                  <a:effectLst/>
                  <a:ea typeface="Calibri"/>
                </a:rPr>
                <a:t>ФГБУ «НМИЦ им. В.А. </a:t>
              </a:r>
              <a:r>
                <a:rPr lang="ru-RU" sz="1200" dirty="0" err="1" smtClean="0">
                  <a:solidFill>
                    <a:schemeClr val="tx2">
                      <a:lumMod val="75000"/>
                    </a:schemeClr>
                  </a:solidFill>
                  <a:effectLst/>
                  <a:ea typeface="Calibri"/>
                </a:rPr>
                <a:t>Алмазова</a:t>
              </a:r>
              <a:r>
                <a:rPr lang="ru-RU" sz="1200" dirty="0" smtClean="0">
                  <a:solidFill>
                    <a:schemeClr val="tx2">
                      <a:lumMod val="75000"/>
                    </a:schemeClr>
                  </a:solidFill>
                  <a:effectLst/>
                  <a:ea typeface="Calibri"/>
                </a:rPr>
                <a:t>» МЗ РФ, </a:t>
              </a:r>
              <a:r>
                <a:rPr lang="ru-RU" sz="1200" baseline="30000" dirty="0" smtClean="0">
                  <a:solidFill>
                    <a:schemeClr val="tx2">
                      <a:lumMod val="75000"/>
                    </a:schemeClr>
                  </a:solidFill>
                  <a:effectLst/>
                  <a:ea typeface="Calibri"/>
                </a:rPr>
                <a:t>2</a:t>
              </a:r>
              <a:r>
                <a:rPr lang="ru-RU" sz="1200" dirty="0" smtClean="0">
                  <a:solidFill>
                    <a:schemeClr val="tx2">
                      <a:lumMod val="75000"/>
                    </a:schemeClr>
                  </a:solidFill>
                  <a:effectLst/>
                  <a:ea typeface="Calibri"/>
                </a:rPr>
                <a:t>ФГБУ «ПИЯФ им. Б.П. Константинова </a:t>
              </a:r>
              <a:r>
                <a:rPr lang="ru-RU" sz="1200" dirty="0" smtClean="0">
                  <a:solidFill>
                    <a:schemeClr val="tx2">
                      <a:lumMod val="75000"/>
                    </a:schemeClr>
                  </a:solidFill>
                  <a:ea typeface="Calibri"/>
                </a:rPr>
                <a:t>НИЦ </a:t>
              </a:r>
              <a:r>
                <a:rPr lang="ru-RU" sz="1200" dirty="0" smtClean="0">
                  <a:solidFill>
                    <a:schemeClr val="tx2">
                      <a:lumMod val="75000"/>
                    </a:schemeClr>
                  </a:solidFill>
                  <a:effectLst/>
                  <a:ea typeface="Calibri"/>
                </a:rPr>
                <a:t>КИ», </a:t>
              </a:r>
              <a:r>
                <a:rPr lang="ru-RU" sz="1200" baseline="30000" dirty="0" smtClean="0">
                  <a:solidFill>
                    <a:schemeClr val="tx2">
                      <a:lumMod val="75000"/>
                    </a:schemeClr>
                  </a:solidFill>
                  <a:effectLst/>
                  <a:ea typeface="Calibri"/>
                </a:rPr>
                <a:t>3</a:t>
              </a:r>
              <a:r>
                <a:rPr lang="ru-RU" sz="1200" dirty="0" smtClean="0">
                  <a:solidFill>
                    <a:schemeClr val="tx2">
                      <a:lumMod val="75000"/>
                    </a:schemeClr>
                  </a:solidFill>
                  <a:effectLst/>
                  <a:ea typeface="Calibri"/>
                </a:rPr>
                <a:t>ФГБОУ ВО «</a:t>
              </a:r>
              <a:r>
                <a:rPr lang="ru-RU" sz="1200" dirty="0" err="1" smtClean="0">
                  <a:solidFill>
                    <a:schemeClr val="tx2">
                      <a:lumMod val="75000"/>
                    </a:schemeClr>
                  </a:solidFill>
                  <a:effectLst/>
                  <a:ea typeface="Calibri"/>
                </a:rPr>
                <a:t>ПСПбГМУ</a:t>
              </a:r>
              <a:r>
                <a:rPr lang="ru-RU" sz="1200" dirty="0" smtClean="0">
                  <a:solidFill>
                    <a:schemeClr val="tx2">
                      <a:lumMod val="75000"/>
                    </a:schemeClr>
                  </a:solidFill>
                  <a:effectLst/>
                  <a:ea typeface="Calibri"/>
                </a:rPr>
                <a:t> имени академика И.П. Павлова» МЗ РФ, Санкт-Петербург; </a:t>
              </a:r>
              <a:r>
                <a:rPr lang="ru-RU" sz="1200" baseline="30000" dirty="0" smtClean="0">
                  <a:solidFill>
                    <a:schemeClr val="tx2">
                      <a:lumMod val="75000"/>
                    </a:schemeClr>
                  </a:solidFill>
                  <a:effectLst/>
                  <a:ea typeface="Calibri"/>
                </a:rPr>
                <a:t>4</a:t>
              </a:r>
              <a:r>
                <a:rPr lang="ru-RU" sz="1200" dirty="0" smtClean="0">
                  <a:solidFill>
                    <a:schemeClr val="tx2">
                      <a:lumMod val="75000"/>
                    </a:schemeClr>
                  </a:solidFill>
                  <a:effectLst/>
                  <a:ea typeface="Calibri"/>
                </a:rPr>
                <a:t>ГБУЗ НСО «Городская клиническая больница №1», Новосибирск</a:t>
              </a:r>
              <a:endParaRPr lang="ru-RU" sz="1200" b="1" dirty="0">
                <a:solidFill>
                  <a:schemeClr val="tx2">
                    <a:lumMod val="75000"/>
                  </a:schemeClr>
                </a:solidFill>
              </a:endParaRPr>
            </a:p>
          </p:txBody>
        </p:sp>
        <p:sp>
          <p:nvSpPr>
            <p:cNvPr id="8" name="Прямоугольник 7"/>
            <p:cNvSpPr/>
            <p:nvPr/>
          </p:nvSpPr>
          <p:spPr>
            <a:xfrm>
              <a:off x="20846" y="1113754"/>
              <a:ext cx="3327017" cy="132343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just"/>
              <a:r>
                <a:rPr lang="ru-RU" sz="1000" dirty="0"/>
                <a:t>В основе патогенеза сердечно-сосудистых заболеваний (ССЗ) лежит </a:t>
              </a:r>
              <a:r>
                <a:rPr lang="ru-RU" sz="1000" dirty="0" err="1"/>
                <a:t>атеротромбоз</a:t>
              </a:r>
              <a:r>
                <a:rPr lang="ru-RU" sz="1000" dirty="0"/>
                <a:t>, в развитии которого ведущую роль играет активация и агрегация тромбоцитов в месте повреждения сосудистого эндотелия. Генетические варианты ключевых </a:t>
              </a:r>
              <a:r>
                <a:rPr lang="ru-RU" sz="1000" dirty="0" err="1"/>
                <a:t>тромбоцитарных</a:t>
              </a:r>
              <a:r>
                <a:rPr lang="ru-RU" sz="1000" dirty="0"/>
                <a:t> рецепторов, в первую очередь рецептора для фибриногена </a:t>
              </a:r>
              <a:r>
                <a:rPr lang="en-US" sz="1000" dirty="0"/>
                <a:t>GP </a:t>
              </a:r>
              <a:r>
                <a:rPr lang="en-US" sz="1000" dirty="0" err="1"/>
                <a:t>IIb</a:t>
              </a:r>
              <a:r>
                <a:rPr lang="ru-RU" sz="1000" dirty="0"/>
                <a:t>-</a:t>
              </a:r>
              <a:r>
                <a:rPr lang="en-US" sz="1000" dirty="0" err="1"/>
                <a:t>IIIa</a:t>
              </a:r>
              <a:r>
                <a:rPr lang="ru-RU" sz="1000" dirty="0"/>
                <a:t>, модулируют функциональную активность тромбоцитов и могут выступать факторами риска развития ССЗ.</a:t>
              </a:r>
            </a:p>
          </p:txBody>
        </p:sp>
        <p:sp>
          <p:nvSpPr>
            <p:cNvPr id="9" name="Прямоугольник 8"/>
            <p:cNvSpPr/>
            <p:nvPr/>
          </p:nvSpPr>
          <p:spPr>
            <a:xfrm>
              <a:off x="5076056" y="1113754"/>
              <a:ext cx="2232248" cy="132343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just"/>
              <a:r>
                <a:rPr lang="ru-RU" sz="1000" b="1" i="1" dirty="0" smtClean="0">
                  <a:solidFill>
                    <a:schemeClr val="accent1">
                      <a:lumMod val="75000"/>
                    </a:schemeClr>
                  </a:solidFill>
                </a:rPr>
                <a:t>Целью</a:t>
              </a:r>
              <a:r>
                <a:rPr lang="ru-RU" sz="1000" dirty="0" smtClean="0"/>
                <a:t> данной работы было проанализировать генетические варианты субъединицы </a:t>
              </a:r>
              <a:r>
                <a:rPr lang="en-US" sz="1000" dirty="0" smtClean="0"/>
                <a:t>GP </a:t>
              </a:r>
              <a:r>
                <a:rPr lang="en-US" sz="1000" dirty="0" err="1" smtClean="0"/>
                <a:t>IIIa</a:t>
              </a:r>
              <a:r>
                <a:rPr lang="ru-RU" sz="1000" dirty="0" smtClean="0"/>
                <a:t> и оценить их взаимосвязь с уровнем экспрессии гена GP </a:t>
              </a:r>
              <a:r>
                <a:rPr lang="ru-RU" sz="1000" dirty="0" err="1" smtClean="0"/>
                <a:t>IIIa</a:t>
              </a:r>
              <a:r>
                <a:rPr lang="ru-RU" sz="1000" dirty="0" smtClean="0"/>
                <a:t>, количеством рецептора GP </a:t>
              </a:r>
              <a:r>
                <a:rPr lang="ru-RU" sz="1000" dirty="0" err="1" smtClean="0"/>
                <a:t>IIb-IIIa</a:t>
              </a:r>
              <a:r>
                <a:rPr lang="ru-RU" sz="1000" dirty="0" smtClean="0"/>
                <a:t> на поверхности клеток и функциональной </a:t>
              </a:r>
              <a:r>
                <a:rPr lang="ru-RU" sz="1000" dirty="0" err="1" smtClean="0"/>
                <a:t>активнсотью</a:t>
              </a:r>
              <a:r>
                <a:rPr lang="ru-RU" sz="1000" dirty="0" smtClean="0"/>
                <a:t> тромбоцитов.</a:t>
              </a:r>
              <a:r>
                <a:rPr lang="en-US" altLang="ru-RU" sz="1000" dirty="0" smtClean="0"/>
                <a:t> </a:t>
              </a:r>
              <a:endParaRPr lang="ru-RU" sz="1000" dirty="0"/>
            </a:p>
          </p:txBody>
        </p:sp>
        <p:cxnSp>
          <p:nvCxnSpPr>
            <p:cNvPr id="7" name="Прямая соединительная линия 6"/>
            <p:cNvCxnSpPr/>
            <p:nvPr/>
          </p:nvCxnSpPr>
          <p:spPr>
            <a:xfrm flipV="1">
              <a:off x="107504" y="1075422"/>
              <a:ext cx="8928992" cy="35888"/>
            </a:xfrm>
            <a:prstGeom prst="line">
              <a:avLst/>
            </a:prstGeom>
            <a:ln w="1905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Прямая соединительная линия 12"/>
            <p:cNvCxnSpPr/>
            <p:nvPr/>
          </p:nvCxnSpPr>
          <p:spPr>
            <a:xfrm flipV="1">
              <a:off x="31888" y="2440139"/>
              <a:ext cx="8928992" cy="35888"/>
            </a:xfrm>
            <a:prstGeom prst="line">
              <a:avLst/>
            </a:prstGeom>
            <a:ln w="1905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Прямоугольник 10"/>
            <p:cNvSpPr/>
            <p:nvPr/>
          </p:nvSpPr>
          <p:spPr>
            <a:xfrm>
              <a:off x="20846" y="2476027"/>
              <a:ext cx="2678946" cy="224676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just"/>
              <a:r>
                <a:rPr lang="ru-RU" sz="1000" b="1" i="1" dirty="0">
                  <a:solidFill>
                    <a:schemeClr val="accent1">
                      <a:lumMod val="75000"/>
                    </a:schemeClr>
                  </a:solidFill>
                </a:rPr>
                <a:t>Результаты:</a:t>
              </a:r>
              <a:r>
                <a:rPr lang="ru-RU" sz="1000" dirty="0"/>
                <a:t> частота генотипа Leu33Leu33 составила 74 и 68%, Leu33Pro – 23 и 29%, в СПб и Новосибирске, соответственно, частота генотипа Pro33Pro33 - 3% в обеих выборках. Частота аллели Pro33 была достоверно выше в выборке Новосибирска (p=0,03). Среди носителей аллели Pro33 нами были выявлены лица с генетическим вариантом Leu40Arg, который находится в сцеплении с Leu33Pro: 2% лиц в СПб (7 человек) и Новосибирске (24 человека) являлись носителями </a:t>
              </a:r>
              <a:r>
                <a:rPr lang="ru-RU" sz="1000" dirty="0" err="1"/>
                <a:t>гаплотипа</a:t>
              </a:r>
              <a:r>
                <a:rPr lang="ru-RU" sz="1000" dirty="0"/>
                <a:t> Leu33Pro33/Leu40Arg40 или Pro33Pro33/Leu40Arg40 гена </a:t>
              </a:r>
              <a:r>
                <a:rPr lang="ru-RU" sz="1000" dirty="0" err="1"/>
                <a:t>GPIIIa</a:t>
              </a:r>
              <a:r>
                <a:rPr lang="ru-RU" sz="1000" dirty="0"/>
                <a:t>.</a:t>
              </a:r>
            </a:p>
          </p:txBody>
        </p:sp>
        <p:sp>
          <p:nvSpPr>
            <p:cNvPr id="14" name="Прямоугольник 13"/>
            <p:cNvSpPr/>
            <p:nvPr/>
          </p:nvSpPr>
          <p:spPr>
            <a:xfrm>
              <a:off x="2653969" y="2485786"/>
              <a:ext cx="3070159" cy="224676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just"/>
              <a:r>
                <a:rPr lang="ru-RU" sz="1000" dirty="0" smtClean="0"/>
                <a:t>Генетический </a:t>
              </a:r>
              <a:r>
                <a:rPr lang="ru-RU" sz="1000" dirty="0"/>
                <a:t>вариант 33Pro GP </a:t>
              </a:r>
              <a:r>
                <a:rPr lang="ru-RU" sz="1000" dirty="0" err="1"/>
                <a:t>IIIa</a:t>
              </a:r>
              <a:r>
                <a:rPr lang="ru-RU" sz="1000" dirty="0"/>
                <a:t> ассоциирован с высокой спонтанной агрегацией тромбоцитов (1.26±0.06 и 1.8±0.24 для </a:t>
              </a:r>
              <a:r>
                <a:rPr lang="ru-RU" sz="1000" dirty="0" err="1" smtClean="0"/>
                <a:t>LeuLeu</a:t>
              </a:r>
              <a:r>
                <a:rPr lang="ru-RU" sz="1000" dirty="0" smtClean="0"/>
                <a:t> </a:t>
              </a:r>
              <a:r>
                <a:rPr lang="ru-RU" sz="1000" dirty="0"/>
                <a:t>и </a:t>
              </a:r>
              <a:r>
                <a:rPr lang="ru-RU" sz="1000" dirty="0" err="1"/>
                <a:t>LeuPro+ProPro</a:t>
              </a:r>
              <a:r>
                <a:rPr lang="ru-RU" sz="1000" dirty="0"/>
                <a:t>, соответственно, р=0.03), а у носителей компаунд-</a:t>
              </a:r>
              <a:r>
                <a:rPr lang="ru-RU" sz="1000" dirty="0" err="1"/>
                <a:t>гетерозиготы</a:t>
              </a:r>
              <a:r>
                <a:rPr lang="ru-RU" sz="1000" dirty="0"/>
                <a:t> Leu33Pro33/Leu40Arg40 и Pro33Pro33/Leu40Arg40 </a:t>
              </a:r>
              <a:r>
                <a:rPr lang="ru-RU" sz="1000" dirty="0" err="1"/>
                <a:t>GPIIIa</a:t>
              </a:r>
              <a:r>
                <a:rPr lang="ru-RU" sz="1000" dirty="0"/>
                <a:t> </a:t>
              </a:r>
              <a:r>
                <a:rPr lang="ru-RU" sz="1000" dirty="0" smtClean="0"/>
                <a:t>тесты </a:t>
              </a:r>
              <a:r>
                <a:rPr lang="ru-RU" sz="1000" dirty="0"/>
                <a:t>показали высокую степень АДФ-</a:t>
              </a:r>
              <a:r>
                <a:rPr lang="ru-RU" sz="1000" dirty="0" err="1"/>
                <a:t>идуцированной</a:t>
              </a:r>
              <a:r>
                <a:rPr lang="ru-RU" sz="1000" dirty="0"/>
                <a:t> агрегации тромбоцитов, в том числе отсутствие </a:t>
              </a:r>
              <a:r>
                <a:rPr lang="ru-RU" sz="1000" dirty="0" err="1"/>
                <a:t>дезагрегации</a:t>
              </a:r>
              <a:r>
                <a:rPr lang="ru-RU" sz="1000" dirty="0"/>
                <a:t> на низких дозах индуктора (1.25 </a:t>
              </a:r>
              <a:r>
                <a:rPr lang="ru-RU" sz="1000" dirty="0" err="1"/>
                <a:t>мкМ</a:t>
              </a:r>
              <a:r>
                <a:rPr lang="ru-RU" sz="1000" dirty="0"/>
                <a:t> и 2.5 </a:t>
              </a:r>
              <a:r>
                <a:rPr lang="ru-RU" sz="1000" dirty="0" err="1"/>
                <a:t>мкМ</a:t>
              </a:r>
              <a:r>
                <a:rPr lang="ru-RU" sz="1000" dirty="0"/>
                <a:t> АДФ). Наблюдалась тенденция к ассоциации генетического варианта 33Pro GP </a:t>
              </a:r>
              <a:r>
                <a:rPr lang="ru-RU" sz="1000" dirty="0" err="1"/>
                <a:t>IIIa</a:t>
              </a:r>
              <a:r>
                <a:rPr lang="ru-RU" sz="1000" dirty="0"/>
                <a:t> с несколько большим количеством рецепторов GP </a:t>
              </a:r>
              <a:r>
                <a:rPr lang="ru-RU" sz="1000" dirty="0" err="1"/>
                <a:t>IIb-IIIa</a:t>
              </a:r>
              <a:r>
                <a:rPr lang="ru-RU" sz="1000" dirty="0"/>
                <a:t> на мембране (58896±1419 и 60494±2466 для генотипов </a:t>
              </a:r>
              <a:r>
                <a:rPr lang="ru-RU" sz="1000" dirty="0" err="1"/>
                <a:t>LeuLeu</a:t>
              </a:r>
              <a:r>
                <a:rPr lang="ru-RU" sz="1000" dirty="0"/>
                <a:t> и </a:t>
              </a:r>
              <a:r>
                <a:rPr lang="ru-RU" sz="1000" dirty="0" err="1"/>
                <a:t>LeuPro+ProPro</a:t>
              </a:r>
              <a:r>
                <a:rPr lang="ru-RU" sz="1000" dirty="0"/>
                <a:t>, соответственно, р=0.08</a:t>
              </a:r>
              <a:r>
                <a:rPr lang="ru-RU" sz="1000" dirty="0" smtClean="0"/>
                <a:t>).</a:t>
              </a:r>
              <a:endParaRPr lang="ru-RU" sz="1000" dirty="0"/>
            </a:p>
          </p:txBody>
        </p:sp>
        <p:sp>
          <p:nvSpPr>
            <p:cNvPr id="16" name="Прямоугольник 15"/>
            <p:cNvSpPr/>
            <p:nvPr/>
          </p:nvSpPr>
          <p:spPr>
            <a:xfrm>
              <a:off x="69696" y="4722796"/>
              <a:ext cx="9004608" cy="4001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just"/>
              <a:r>
                <a:rPr lang="ru-RU" sz="1000" b="1" dirty="0">
                  <a:solidFill>
                    <a:schemeClr val="tx2">
                      <a:lumMod val="75000"/>
                    </a:schemeClr>
                  </a:solidFill>
                </a:rPr>
                <a:t>Молекулярные механизмы взаимосвязи </a:t>
              </a:r>
              <a:r>
                <a:rPr lang="ru-RU" sz="1000" b="1" dirty="0" smtClean="0">
                  <a:solidFill>
                    <a:schemeClr val="tx2">
                      <a:lumMod val="75000"/>
                    </a:schemeClr>
                  </a:solidFill>
                </a:rPr>
                <a:t>выявленных генетических </a:t>
              </a:r>
              <a:r>
                <a:rPr lang="ru-RU" sz="1000" b="1" dirty="0">
                  <a:solidFill>
                    <a:schemeClr val="tx2">
                      <a:lumMod val="75000"/>
                    </a:schemeClr>
                  </a:solidFill>
                </a:rPr>
                <a:t>вариантов A-425C и G-468A, локализованных в </a:t>
              </a:r>
              <a:r>
                <a:rPr lang="ru-RU" sz="1000" b="1" dirty="0" err="1">
                  <a:solidFill>
                    <a:schemeClr val="tx2">
                      <a:lumMod val="75000"/>
                    </a:schemeClr>
                  </a:solidFill>
                </a:rPr>
                <a:t>промоторной</a:t>
              </a:r>
              <a:r>
                <a:rPr lang="ru-RU" sz="1000" b="1" dirty="0">
                  <a:solidFill>
                    <a:schemeClr val="tx2">
                      <a:lumMod val="75000"/>
                    </a:schemeClr>
                  </a:solidFill>
                </a:rPr>
                <a:t> области гена </a:t>
              </a:r>
              <a:r>
                <a:rPr lang="ru-RU" sz="1000" b="1" dirty="0" err="1">
                  <a:solidFill>
                    <a:schemeClr val="tx2">
                      <a:lumMod val="75000"/>
                    </a:schemeClr>
                  </a:solidFill>
                </a:rPr>
                <a:t>GPIIIa</a:t>
              </a:r>
              <a:r>
                <a:rPr lang="ru-RU" sz="1000" b="1" dirty="0">
                  <a:solidFill>
                    <a:schemeClr val="tx2">
                      <a:lumMod val="75000"/>
                    </a:schemeClr>
                  </a:solidFill>
                </a:rPr>
                <a:t>, с количественными характеристиками субъединицы </a:t>
              </a:r>
              <a:r>
                <a:rPr lang="ru-RU" sz="1000" b="1" dirty="0" err="1">
                  <a:solidFill>
                    <a:schemeClr val="tx2">
                      <a:lumMod val="75000"/>
                    </a:schemeClr>
                  </a:solidFill>
                </a:rPr>
                <a:t>GPIIIa</a:t>
              </a:r>
              <a:r>
                <a:rPr lang="ru-RU" sz="1000" b="1" dirty="0">
                  <a:solidFill>
                    <a:schemeClr val="tx2">
                      <a:lumMod val="75000"/>
                    </a:schemeClr>
                  </a:solidFill>
                </a:rPr>
                <a:t> и рецептора </a:t>
              </a:r>
              <a:r>
                <a:rPr lang="ru-RU" sz="1000" b="1" dirty="0" err="1">
                  <a:solidFill>
                    <a:schemeClr val="tx2">
                      <a:lumMod val="75000"/>
                    </a:schemeClr>
                  </a:solidFill>
                </a:rPr>
                <a:t>GPIIb-IIIa</a:t>
              </a:r>
              <a:r>
                <a:rPr lang="ru-RU" sz="1000" b="1" dirty="0">
                  <a:solidFill>
                    <a:schemeClr val="tx2">
                      <a:lumMod val="75000"/>
                    </a:schemeClr>
                  </a:solidFill>
                </a:rPr>
                <a:t> требуют дальнейшего </a:t>
              </a:r>
              <a:r>
                <a:rPr lang="ru-RU" sz="1000" b="1" dirty="0" smtClean="0">
                  <a:solidFill>
                    <a:schemeClr val="tx2">
                      <a:lumMod val="75000"/>
                    </a:schemeClr>
                  </a:solidFill>
                </a:rPr>
                <a:t>подробного изучения</a:t>
              </a:r>
              <a:r>
                <a:rPr lang="ru-RU" sz="1000" b="1" dirty="0">
                  <a:solidFill>
                    <a:schemeClr val="tx2">
                      <a:lumMod val="75000"/>
                    </a:schemeClr>
                  </a:solidFill>
                </a:rPr>
                <a:t>.</a:t>
              </a:r>
            </a:p>
          </p:txBody>
        </p:sp>
        <p:cxnSp>
          <p:nvCxnSpPr>
            <p:cNvPr id="18" name="Прямая соединительная линия 17"/>
            <p:cNvCxnSpPr/>
            <p:nvPr/>
          </p:nvCxnSpPr>
          <p:spPr>
            <a:xfrm flipV="1">
              <a:off x="69696" y="4686908"/>
              <a:ext cx="8928992" cy="35888"/>
            </a:xfrm>
            <a:prstGeom prst="line">
              <a:avLst/>
            </a:prstGeom>
            <a:ln w="1905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TextBox 16"/>
            <p:cNvSpPr txBox="1"/>
            <p:nvPr/>
          </p:nvSpPr>
          <p:spPr>
            <a:xfrm>
              <a:off x="7897406" y="1295569"/>
              <a:ext cx="360040" cy="1846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600" dirty="0" err="1" smtClean="0"/>
                <a:t>GPIIb</a:t>
              </a:r>
              <a:endParaRPr lang="ru-RU" sz="600" dirty="0"/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7187016" y="1296800"/>
              <a:ext cx="409320" cy="1846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600" dirty="0" err="1" smtClean="0"/>
                <a:t>GPIIIa</a:t>
              </a:r>
              <a:endParaRPr lang="ru-RU" sz="600" dirty="0"/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7575336" y="1270063"/>
              <a:ext cx="409320" cy="1846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600" dirty="0" smtClean="0"/>
                <a:t>FBG</a:t>
              </a:r>
              <a:endParaRPr lang="ru-RU" sz="600" dirty="0"/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7233062" y="1172481"/>
              <a:ext cx="504056" cy="1846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600" dirty="0" smtClean="0"/>
                <a:t>Leu33Pro</a:t>
              </a:r>
              <a:endParaRPr lang="ru-RU" sz="600" dirty="0"/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7391677" y="1049370"/>
              <a:ext cx="1667620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800" b="1" dirty="0" smtClean="0">
                  <a:solidFill>
                    <a:schemeClr val="accent1">
                      <a:lumMod val="75000"/>
                    </a:schemeClr>
                  </a:solidFill>
                </a:rPr>
                <a:t>Рецептор тромбоцитов </a:t>
              </a:r>
              <a:r>
                <a:rPr lang="en-US" sz="800" b="1" dirty="0" smtClean="0">
                  <a:solidFill>
                    <a:schemeClr val="accent1">
                      <a:lumMod val="75000"/>
                    </a:schemeClr>
                  </a:solidFill>
                </a:rPr>
                <a:t>GP </a:t>
              </a:r>
              <a:r>
                <a:rPr lang="en-US" sz="800" b="1" dirty="0" err="1" smtClean="0">
                  <a:solidFill>
                    <a:schemeClr val="accent1">
                      <a:lumMod val="75000"/>
                    </a:schemeClr>
                  </a:solidFill>
                </a:rPr>
                <a:t>IIb-IIIa</a:t>
              </a:r>
              <a:endParaRPr lang="ru-RU" sz="800" b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sp>
          <p:nvSpPr>
            <p:cNvPr id="19" name="Прямоугольник 18"/>
            <p:cNvSpPr/>
            <p:nvPr/>
          </p:nvSpPr>
          <p:spPr>
            <a:xfrm>
              <a:off x="7445779" y="2270258"/>
              <a:ext cx="1613517" cy="18466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just"/>
              <a:r>
                <a:rPr lang="en-US" altLang="ru-RU" sz="600" dirty="0" err="1" smtClean="0"/>
                <a:t>Erlandsen</a:t>
              </a:r>
              <a:r>
                <a:rPr lang="en-US" altLang="ru-RU" sz="600" dirty="0" smtClean="0"/>
                <a:t>  et al.</a:t>
              </a:r>
              <a:r>
                <a:rPr lang="ru-RU" altLang="ru-RU" sz="600" dirty="0" smtClean="0"/>
                <a:t> </a:t>
              </a:r>
              <a:r>
                <a:rPr lang="en-US" altLang="ru-RU" sz="600" dirty="0" smtClean="0"/>
                <a:t>2001</a:t>
              </a:r>
              <a:r>
                <a:rPr lang="ru-RU" altLang="ru-RU" sz="600" dirty="0" smtClean="0"/>
                <a:t>, с модификациями</a:t>
              </a:r>
              <a:r>
                <a:rPr lang="en-US" altLang="ru-RU" sz="600" dirty="0" smtClean="0"/>
                <a:t> </a:t>
              </a:r>
              <a:endParaRPr lang="ru-RU" altLang="ru-RU" sz="600" dirty="0" smtClean="0"/>
            </a:p>
          </p:txBody>
        </p:sp>
        <p:pic>
          <p:nvPicPr>
            <p:cNvPr id="1030" name="Picture 6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31131" y="1281098"/>
              <a:ext cx="1744925" cy="11340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1" name="TextBox 30"/>
            <p:cNvSpPr txBox="1"/>
            <p:nvPr/>
          </p:nvSpPr>
          <p:spPr>
            <a:xfrm>
              <a:off x="3324417" y="1080125"/>
              <a:ext cx="1740987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800" b="1" dirty="0" err="1" smtClean="0">
                  <a:solidFill>
                    <a:schemeClr val="accent1">
                      <a:lumMod val="75000"/>
                    </a:schemeClr>
                  </a:solidFill>
                </a:rPr>
                <a:t>Атеротромбоз</a:t>
              </a:r>
              <a:r>
                <a:rPr lang="ru-RU" sz="800" b="1" dirty="0" smtClean="0">
                  <a:solidFill>
                    <a:schemeClr val="accent1">
                      <a:lumMod val="75000"/>
                    </a:schemeClr>
                  </a:solidFill>
                </a:rPr>
                <a:t>: причины развития</a:t>
              </a:r>
              <a:endParaRPr lang="ru-RU" sz="800" b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sp>
          <p:nvSpPr>
            <p:cNvPr id="33" name="Прямоугольник 32"/>
            <p:cNvSpPr/>
            <p:nvPr/>
          </p:nvSpPr>
          <p:spPr>
            <a:xfrm>
              <a:off x="3324417" y="2045858"/>
              <a:ext cx="852185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just"/>
              <a:r>
                <a:rPr lang="en-US" altLang="ru-RU" sz="600" dirty="0" err="1" smtClean="0"/>
                <a:t>Borissoff</a:t>
              </a:r>
              <a:r>
                <a:rPr lang="en-US" altLang="ru-RU" sz="600" dirty="0" smtClean="0"/>
                <a:t>  et al.</a:t>
              </a:r>
              <a:r>
                <a:rPr lang="ru-RU" altLang="ru-RU" sz="600" dirty="0" smtClean="0"/>
                <a:t> </a:t>
              </a:r>
              <a:r>
                <a:rPr lang="en-US" altLang="ru-RU" sz="600" dirty="0" smtClean="0"/>
                <a:t>2011</a:t>
              </a:r>
              <a:r>
                <a:rPr lang="ru-RU" altLang="ru-RU" sz="600" dirty="0" smtClean="0"/>
                <a:t>, </a:t>
              </a:r>
              <a:endParaRPr lang="en-US" altLang="ru-RU" sz="600" dirty="0" smtClean="0"/>
            </a:p>
            <a:p>
              <a:pPr algn="just"/>
              <a:r>
                <a:rPr lang="en-US" altLang="ru-RU" sz="600" dirty="0" err="1" smtClean="0"/>
                <a:t>Fadini</a:t>
              </a:r>
              <a:r>
                <a:rPr lang="en-US" altLang="ru-RU" sz="600" dirty="0" smtClean="0"/>
                <a:t> et al, 2012,</a:t>
              </a:r>
            </a:p>
            <a:p>
              <a:pPr algn="just"/>
              <a:r>
                <a:rPr lang="ru-RU" altLang="ru-RU" sz="600" dirty="0" smtClean="0"/>
                <a:t>с модификациями</a:t>
              </a:r>
              <a:r>
                <a:rPr lang="en-US" altLang="ru-RU" sz="600" dirty="0" smtClean="0"/>
                <a:t> </a:t>
              </a:r>
              <a:endParaRPr lang="ru-RU" altLang="ru-RU" sz="600" dirty="0" smtClean="0"/>
            </a:p>
          </p:txBody>
        </p:sp>
      </p:grpSp>
    </p:spTree>
    <p:extLst>
      <p:ext uri="{BB962C8B-B14F-4D97-AF65-F5344CB8AC3E}">
        <p14:creationId xmlns:p14="http://schemas.microsoft.com/office/powerpoint/2010/main" val="50571902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</TotalTime>
  <Words>558</Words>
  <Application>Microsoft Office PowerPoint</Application>
  <PresentationFormat>Экран (16:9)</PresentationFormat>
  <Paragraphs>20</Paragraphs>
  <Slides>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olga</dc:creator>
  <cp:lastModifiedBy>olga</cp:lastModifiedBy>
  <cp:revision>8</cp:revision>
  <dcterms:created xsi:type="dcterms:W3CDTF">2021-06-26T11:19:59Z</dcterms:created>
  <dcterms:modified xsi:type="dcterms:W3CDTF">2021-06-26T12:11:57Z</dcterms:modified>
</cp:coreProperties>
</file>