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40000" y="1340640"/>
            <a:ext cx="7554960" cy="193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ПРЕПОДАВАТЕЛЕЙ </a:t>
            </a:r>
            <a:endParaRPr b="0" lang="ru-RU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a6261"/>
                </a:solidFill>
                <a:latin typeface="Arial"/>
                <a:ea typeface="DejaVu Sans"/>
              </a:rPr>
              <a:t>И СТУДЕНТОВ </a:t>
            </a:r>
            <a:endParaRPr b="0" lang="ru-RU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a6261"/>
                </a:solidFill>
                <a:latin typeface="Arial"/>
                <a:ea typeface="DejaVu Sans"/>
              </a:rPr>
              <a:t>МЕДИЦИНСКИХ ВУЗОВ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5220000" y="4797000"/>
            <a:ext cx="3522600" cy="35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tabLst>
                <a:tab algn="l" pos="0"/>
              </a:tabLst>
            </a:pPr>
            <a:r>
              <a:rPr b="1" lang="ru-RU" sz="1600" spc="-1" strike="noStrike">
                <a:solidFill>
                  <a:srgbClr val="1a6261"/>
                </a:solidFill>
                <a:latin typeface="Arial"/>
                <a:ea typeface="DejaVu Sans"/>
              </a:rPr>
              <a:t>Горбунова Виктория Николаевна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5219640" y="5157720"/>
            <a:ext cx="3523320" cy="11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1a6261"/>
                </a:solidFill>
                <a:latin typeface="Arial"/>
                <a:ea typeface="DejaVu Sans"/>
              </a:rPr>
              <a:t>Профессор кафедры общей и молекулярной медицинской генетики СПбГПМУ, д.б.н.,</a:t>
            </a:r>
            <a:r>
              <a:rPr b="0" lang="ru-RU" sz="1800" spc="-1" strike="noStrike">
                <a:solidFill>
                  <a:srgbClr val="1a6261"/>
                </a:solidFill>
                <a:latin typeface="Arial"/>
                <a:ea typeface="DejaVu Sans"/>
              </a:rPr>
              <a:t> </a:t>
            </a:r>
            <a:r>
              <a:rPr b="0" lang="ru-RU" sz="1400" spc="-1" strike="noStrike">
                <a:solidFill>
                  <a:srgbClr val="1a6261"/>
                </a:solidFill>
                <a:latin typeface="Arial"/>
                <a:ea typeface="DejaVu Sans"/>
              </a:rPr>
              <a:t>профессор</a:t>
            </a: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2051640" y="1980000"/>
            <a:ext cx="6761160" cy="43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5"/>
          <p:cNvSpPr/>
          <p:nvPr/>
        </p:nvSpPr>
        <p:spPr>
          <a:xfrm>
            <a:off x="1792800" y="1080000"/>
            <a:ext cx="7350480" cy="45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Подобные модели созданы практически для всех моногенных болезней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 известными мутантными генами.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 этой основе предлагаются принципиально новые подходы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  лечению многих наследственных болезней человека 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70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2051640" y="1980000"/>
            <a:ext cx="6761160" cy="43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74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5"/>
          <p:cNvSpPr/>
          <p:nvPr/>
        </p:nvSpPr>
        <p:spPr>
          <a:xfrm>
            <a:off x="1792800" y="1080000"/>
            <a:ext cx="7350480" cy="45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Эти методы включают трансплантацию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гемопоэтических стволовых клеток,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ферментную заместительную терапию, субстратредуцирующую терапию, фармакологическую шаперонотерапию, генную терапию, геномное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мРНК-редактирование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76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8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Генная терапия и геномное редактирование  рассматриваются как наиболее перспективные методы доставки лекарственных препаратов в нужные ткани, в том числе ЦНС, однако пока они проходят преклинические испытания.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Таким образом, генетика находится на передовом крае развития медицины и составляет основу её будущего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82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Однако подавляющее большинство врачей, преподавателей и студентов медицинских вузов не знакомы с этими достижениями и возможностями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их практического использования.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связи с этим назрела необходимость существенного повышения уровня генетического образования среди медицинских работников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88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92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 нашему мнению сдвиг 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генетическом мышлении врача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может произойти только в том случае, если в учебные программы каждой клинической кафедры будут введены  сведения, касающиеся молекулярной этиологии и патогенеза наследственных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многофакторных болезней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соответствующих профилей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94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98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Это потребует  специализированной подготовки преподавателей не только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 кафедрах медицинской генетики Институтов усовершенствования врачей, но и в  центрах, созданных на базе учебно-научных учреждений,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которых есть практический опыт проведения генетических исследований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00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качестве примера,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  кафедре общей и молекулярной медицинской генетики СПбГПМУ  разработаны  специализированные программы по генетике для повышения образования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врачей и преподавателей различных медицинских специальностей на ФП и ДПО СПбГПМУ.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Этот цикл включает 17 лекций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06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1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CustomShape 5"/>
          <p:cNvSpPr/>
          <p:nvPr/>
        </p:nvSpPr>
        <p:spPr>
          <a:xfrm>
            <a:off x="1818000" y="2520000"/>
            <a:ext cx="7350480" cy="433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1. Мутации и болезни человека          (176);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2. Наследственные болезни обмена  (150);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3. Наследственные болезни легких    (127);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4. Наследственные болезни крови     (182);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5. Наследственные болезни ССС       (160);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6. Наследственные болезни НС         (331);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7. Генетика в психиатрии                     (165);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8. Наследственные болезни ЖКТ       (180);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12" name="CustomShape 6"/>
          <p:cNvSpPr/>
          <p:nvPr/>
        </p:nvSpPr>
        <p:spPr>
          <a:xfrm>
            <a:off x="1782000" y="1107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/>
            <a:r>
              <a:rPr b="0" lang="ru-RU" sz="2800" spc="-1" strike="noStrike">
                <a:latin typeface="Arial"/>
              </a:rPr>
              <a:t>Цикл лекций </a:t>
            </a:r>
            <a:endParaRPr b="0" lang="ru-RU" sz="2800" spc="-1" strike="noStrike">
              <a:latin typeface="Arial"/>
            </a:endParaRPr>
          </a:p>
          <a:p>
            <a:pPr algn="ctr"/>
            <a:r>
              <a:rPr b="1" lang="ru-RU" sz="2800" spc="-1" strike="noStrike">
                <a:latin typeface="Arial"/>
              </a:rPr>
              <a:t>«НАСЛЕДСТВЕННЫЕ БОЛЕЗНИ»</a:t>
            </a:r>
            <a:endParaRPr b="0" lang="ru-RU" sz="2800" spc="-1" strike="noStrike">
              <a:latin typeface="Arial"/>
            </a:endParaRPr>
          </a:p>
          <a:p>
            <a:pPr algn="ctr"/>
            <a:r>
              <a:rPr b="0" lang="ru-RU" sz="2800" spc="-1" strike="noStrike">
                <a:latin typeface="Arial"/>
              </a:rPr>
              <a:t>(число слайдов в презентации)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1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9. Наследственные болезни почек     (124);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10.Наследственные эндокринопатии (222); 11. Наследственные нарушения репродуктивной системы                    (183);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12. Наследственные 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иммунодефициты                                 (137);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13. Наследственные ДСТ                    (141); 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14. Наследственные эктодермальные нарушения                                            (218);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TextShape 7"/>
          <p:cNvSpPr txBox="1"/>
          <p:nvPr/>
        </p:nvSpPr>
        <p:spPr>
          <a:xfrm>
            <a:off x="1809000" y="864360"/>
            <a:ext cx="7326000" cy="1279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ctr"/>
            <a:endParaRPr b="0" lang="ru-RU" sz="1800" spc="-1" strike="noStrike">
              <a:latin typeface="Arial"/>
            </a:endParaRPr>
          </a:p>
          <a:p>
            <a:pPr algn="ctr"/>
            <a:r>
              <a:rPr b="0" lang="ru-RU" sz="2800" spc="-1" strike="noStrike">
                <a:latin typeface="Arial"/>
              </a:rPr>
              <a:t>Цикл лекций </a:t>
            </a:r>
            <a:endParaRPr b="0" lang="ru-RU" sz="2800" spc="-1" strike="noStrike">
              <a:latin typeface="Arial"/>
            </a:endParaRPr>
          </a:p>
          <a:p>
            <a:pPr algn="ctr"/>
            <a:r>
              <a:rPr b="1" lang="ru-RU" sz="2800" spc="-1" strike="noStrike">
                <a:latin typeface="Arial"/>
              </a:rPr>
              <a:t>«НАСЛЕДСТВЕННЫЕ БОЛЕЗНИ»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15. Наследственные болезни сенсорных органов                                                 (197); 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16. Генетика канцерогенеза                (143);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17. Молекулярная диагностика, профилактика и терапия 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наследственных заболеваний           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(164);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Итого:                                                   (3000)</a:t>
            </a: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25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TextShape 7"/>
          <p:cNvSpPr txBox="1"/>
          <p:nvPr/>
        </p:nvSpPr>
        <p:spPr>
          <a:xfrm>
            <a:off x="1809000" y="864360"/>
            <a:ext cx="7326000" cy="1279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ctr"/>
            <a:endParaRPr b="0" lang="ru-RU" sz="1800" spc="-1" strike="noStrike">
              <a:latin typeface="Arial"/>
            </a:endParaRPr>
          </a:p>
          <a:p>
            <a:pPr algn="ctr"/>
            <a:r>
              <a:rPr b="0" lang="ru-RU" sz="2800" spc="-1" strike="noStrike">
                <a:latin typeface="Arial"/>
              </a:rPr>
              <a:t>Цикл презентаций </a:t>
            </a:r>
            <a:endParaRPr b="0" lang="ru-RU" sz="2800" spc="-1" strike="noStrike">
              <a:latin typeface="Arial"/>
            </a:endParaRPr>
          </a:p>
          <a:p>
            <a:pPr algn="ctr"/>
            <a:r>
              <a:rPr b="1" lang="ru-RU" sz="2800" spc="-1" strike="noStrike">
                <a:latin typeface="Arial"/>
              </a:rPr>
              <a:t>«НАСЛЕДСТВЕННЫЕ БОЛЕЗНИ»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5"/>
          <p:cNvSpPr/>
          <p:nvPr/>
        </p:nvSpPr>
        <p:spPr>
          <a:xfrm>
            <a:off x="1800000" y="1980000"/>
            <a:ext cx="7350480" cy="36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Наблюдаемый в последние десятилетия прогресс в области медицинской генетики привел к разработке и  внедрению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клиническую практику методов  молекулярной диагностики,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позволяющих определять индивидуальные состояния 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не только  отдельных хромосом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генов, но и генома в целом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22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Основой для этих программ служит утвержденный Минздравом РФ 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учебник для вузов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Горбунова ВН, Стрекалов ДЛ,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Суспицин ЕН, Имянитов ЕН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«Клиническая генетика»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32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3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Кроме того, мы разработали, утвердили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провели в рамках НМО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6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специализированных циклов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 генетике для врачей различных медицинских профилей: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онкологов, иммунологов, кардиологов, эндокринологов, диспластологов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неврологов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38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40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42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Эти программы включают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(1) общую часть, касающуюся современного состояния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медицинской генетики,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(2) специализированный раздел,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посвященный наследственным болезням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 преимущественным поражением определенной системы 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(3) сведения о существующих в нашей стране возможностях диагностики и профилактики обсуждаемых заболеваний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44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46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общем, наши слушатели дали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высокую оценку этим программам.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Но мы не можем считать их успешными, так как на каждом из циклов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присутствовало от 1 до 5 человек,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 среди них не было преподавателей клинических кафедр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50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52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54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Совершенно очевидно, что проект, направленный на повышение уровня генетического образования преподавателей клинических кафедр,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а следовательно и их студентов,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не может быть осуществлен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без специальной организационной поддержки, в первую очередь,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со стороны Минздрава России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56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5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6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Повышение уровня образования преподавателей медицинских вузов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области медицинской генетики необходимо потому, что именно в этой науке в последние десятилетия произошел грандиозный переворот, меняющий наши представления о фундаментальных основах медицины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62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6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6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Когда-то в нашей стране две науки считались «наиболее злостными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девками империализма» —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генетика и кибернетика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Кибернетика в своем развитии привела к появлению глобальной сети «Интернет», всеобщей компьютеризации и телефонизации, созданию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робототехники и т.п.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68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70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72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 крупнейшим достижениям генетики относятся расшифровка структуры генома человека и многих сотен других видов организмов, а также создание биотехнологий, позволяющих не только проводить индивидуальную молекулярную диагностику, но разрабатывать методы профилактики и лечения тяжелых наследственных и многофакторных болезней с учетом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генотипического статуса пациентов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74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78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Таким образом, успехи в области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генетики и кибернетики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уже сейчас сопряжены с переходом человечества  на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новый уровень цивилизации,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который потребует от врачей большей квалификации в области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медицинской генетики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80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284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CustomShape 5"/>
          <p:cNvSpPr/>
          <p:nvPr/>
        </p:nvSpPr>
        <p:spPr>
          <a:xfrm>
            <a:off x="1818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А это, в свою очередь, будет способствовать повышению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генетического здоровья нации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— 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задача, которая может  решаться только при участии врачей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всех уровней здравоохранения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286" name="CustomShape 6"/>
          <p:cNvSpPr/>
          <p:nvPr/>
        </p:nvSpPr>
        <p:spPr>
          <a:xfrm>
            <a:off x="180000" y="1080000"/>
            <a:ext cx="898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2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5"/>
          <p:cNvSpPr/>
          <p:nvPr/>
        </p:nvSpPr>
        <p:spPr>
          <a:xfrm>
            <a:off x="1800000" y="1980000"/>
            <a:ext cx="7350480" cy="36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Это  касается не только относительно редких наследственных заболеваний,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но и наиболее распространенных социально значимых многофакторных болезней, в этиологии которых существенную роль играет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наследственная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предрасположенность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28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755640" y="2781000"/>
            <a:ext cx="7144920" cy="179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5800" spc="-1" strike="noStrike">
                <a:solidFill>
                  <a:srgbClr val="1a6261"/>
                </a:solidFill>
                <a:latin typeface="Arial"/>
                <a:ea typeface="DejaVu Sans"/>
              </a:rPr>
              <a:t>СПАСИБО</a:t>
            </a:r>
            <a:br/>
            <a:r>
              <a:rPr b="1" lang="ru-RU" sz="5800" spc="-1" strike="noStrike">
                <a:solidFill>
                  <a:srgbClr val="1a6261"/>
                </a:solidFill>
                <a:latin typeface="Arial"/>
                <a:ea typeface="DejaVu Sans"/>
              </a:rPr>
              <a:t>ЗА ВНИМАНИЕ!</a:t>
            </a:r>
            <a:endParaRPr b="0" lang="ru-RU" sz="5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32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5"/>
          <p:cNvSpPr/>
          <p:nvPr/>
        </p:nvSpPr>
        <p:spPr>
          <a:xfrm>
            <a:off x="1800000" y="1972800"/>
            <a:ext cx="7350480" cy="36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Разработаны и внедрены в клиническую практику методы индивидуальной биохимической и молекулярной диагностики, позволяющие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проводить  профилактику многих наследственных болезней на базе 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пренатальной диагностики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 неонатального скрининга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4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CustomShape 5"/>
          <p:cNvSpPr/>
          <p:nvPr/>
        </p:nvSpPr>
        <p:spPr>
          <a:xfrm>
            <a:off x="1800000" y="1980000"/>
            <a:ext cx="7350480" cy="360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Важнейшим технологическим достижением начала нового века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стала разработка методов высокопроизводительного 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«секвенирования нового поколения»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(NGS) объединяющего несколько подходов к масштабному анализу генома — 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геномное секвенирование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40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44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Для практического применения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наиболее пригодно оказалось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экзомное секвенирование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при котором исследуются кодирующие последовательности и сайты сплайсинга всех известных генов.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Геномное и экзомное секвенирование позволяют проводить диагностический поиск без предварительной гипотезы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 том, какие именно гены лежат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основе патогенеза заболевания  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46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50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Помимо этого, практически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востребовано, так называемое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«таргетное» секвенирование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то есть создание диагностических панелей, позволяющих одномоментно проанализировать десятки и сотни генов, причастных к развитию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определенных групп заболеваний.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Таким образом, человечество вступило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эру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геномной медицины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!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52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5"/>
          <p:cNvSpPr/>
          <p:nvPr/>
        </p:nvSpPr>
        <p:spPr>
          <a:xfrm>
            <a:off x="1800000" y="1074240"/>
            <a:ext cx="7350480" cy="451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93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;Tahoma"/>
              </a:rPr>
              <a:t>Большой прогресс в области использования геномных технологий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93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;Tahoma"/>
              </a:rPr>
              <a:t>в медицине связан с созданием в нашей стране центров ДНК-диагностики. 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Первым из них является Центр молекулярной генетики, созданный на базе РМГНЦ под руководством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93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проф. А.В. Полякова и получивший значительное развитие при поддержке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;Tahoma"/>
              </a:rPr>
              <a:t>директора этого центра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93000"/>
              </a:lnSpc>
              <a:tabLst>
                <a:tab algn="l" pos="0"/>
                <a:tab algn="l" pos="44748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480"/>
                <a:tab algn="l" pos="6287760"/>
                <a:tab algn="l" pos="6737040"/>
                <a:tab algn="l" pos="7186320"/>
                <a:tab algn="l" pos="7635600"/>
                <a:tab algn="l" pos="8084880"/>
                <a:tab algn="l" pos="8534160"/>
                <a:tab algn="l" pos="8983440"/>
                <a:tab algn="l" pos="8985240"/>
                <a:tab algn="l" pos="9434160"/>
                <a:tab algn="l" pos="9883440"/>
                <a:tab algn="l" pos="10332720"/>
                <a:tab algn="l" pos="1078200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чл.-корр. РАМН, п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роф.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Arial;Tahoma"/>
              </a:rPr>
              <a:t>С.И. Куцева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58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720000" y="360000"/>
            <a:ext cx="6617160" cy="71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2051640" y="1080000"/>
            <a:ext cx="6761160" cy="522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3"/>
          <p:cNvSpPr/>
          <p:nvPr/>
        </p:nvSpPr>
        <p:spPr>
          <a:xfrm>
            <a:off x="1980000" y="73440"/>
            <a:ext cx="53571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1a6261"/>
                </a:solidFill>
                <a:latin typeface="Arial"/>
                <a:ea typeface="DejaVu Sans"/>
              </a:rPr>
              <a:t>Генетическое образование в медицинских вузах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62" name="CustomShape 4"/>
          <p:cNvSpPr/>
          <p:nvPr/>
        </p:nvSpPr>
        <p:spPr>
          <a:xfrm>
            <a:off x="1779840" y="1080000"/>
            <a:ext cx="66736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5"/>
          <p:cNvSpPr/>
          <p:nvPr/>
        </p:nvSpPr>
        <p:spPr>
          <a:xfrm>
            <a:off x="1800000" y="1260000"/>
            <a:ext cx="7350480" cy="43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Трудно переоценить разработанную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в конце прошлого века технологию трансгеноза, позволяющую конструировать линии мышей, являющихся </a:t>
            </a:r>
            <a:r>
              <a:rPr b="0" i="1" lang="ru-RU" sz="2800" spc="-1" strike="noStrike">
                <a:solidFill>
                  <a:srgbClr val="ff0000"/>
                </a:solidFill>
                <a:latin typeface="Arial"/>
                <a:ea typeface="DejaVu Sans"/>
              </a:rPr>
              <a:t>идеальными моделями</a:t>
            </a: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для изучения роли отдельных генов в этиологии и патогенезе наследственных заболеваний, разработки методов патогенетической терапии и проведения преклинических испытаний 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их эффективности и безопасности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164" name="CustomShape 6"/>
          <p:cNvSpPr/>
          <p:nvPr/>
        </p:nvSpPr>
        <p:spPr>
          <a:xfrm>
            <a:off x="1800000" y="1080000"/>
            <a:ext cx="736848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6261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6261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6261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!!!Шаблон образование</Template>
  <TotalTime>288</TotalTime>
  <Application>LibreOffice/7.0.6.2$Windows_X86_64 LibreOffice_project/144abb84a525d8e30c9dbbefa69cbbf2d8d4ae3b</Application>
  <AppVersion>15.0000</AppVersion>
  <Words>14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2021-03-19T11:41:16Z</dcterms:created>
  <dc:creator>ia.pobedimova</dc:creator>
  <dc:description/>
  <dc:language>ru-RU</dc:language>
  <cp:lastModifiedBy/>
  <dcterms:modified xsi:type="dcterms:W3CDTF">2021-06-21T11:09:03Z</dcterms:modified>
  <cp:revision>47</cp:revision>
  <dc:subject/>
  <dc:title>ОБРАЗЕЦ ЗАГОЛОВКА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8</vt:i4>
  </property>
</Properties>
</file>